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61" r:id="rId2"/>
    <p:sldId id="317" r:id="rId3"/>
    <p:sldId id="318" r:id="rId4"/>
    <p:sldId id="362" r:id="rId5"/>
    <p:sldId id="363" r:id="rId6"/>
    <p:sldId id="325" r:id="rId7"/>
    <p:sldId id="327" r:id="rId8"/>
    <p:sldId id="335" r:id="rId9"/>
    <p:sldId id="337" r:id="rId10"/>
    <p:sldId id="338" r:id="rId11"/>
    <p:sldId id="342" r:id="rId12"/>
    <p:sldId id="344" r:id="rId13"/>
    <p:sldId id="346" r:id="rId14"/>
    <p:sldId id="347" r:id="rId15"/>
    <p:sldId id="364" r:id="rId16"/>
    <p:sldId id="366" r:id="rId17"/>
    <p:sldId id="369" r:id="rId18"/>
    <p:sldId id="370" r:id="rId19"/>
    <p:sldId id="365" r:id="rId20"/>
    <p:sldId id="368" r:id="rId21"/>
    <p:sldId id="355" r:id="rId22"/>
  </p:sldIdLst>
  <p:sldSz cx="9144000" cy="6858000" type="screen4x3"/>
  <p:notesSz cx="6718300" cy="98679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masson" initials="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C40808"/>
    <a:srgbClr val="B80808"/>
    <a:srgbClr val="E50909"/>
    <a:srgbClr val="717171"/>
    <a:srgbClr val="C90D7D"/>
    <a:srgbClr val="F38103"/>
    <a:srgbClr val="E40E8D"/>
    <a:srgbClr val="FC9B30"/>
    <a:srgbClr val="FDB96F"/>
  </p:clrMru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8757" autoAdjust="0"/>
  </p:normalViewPr>
  <p:slideViewPr>
    <p:cSldViewPr>
      <p:cViewPr>
        <p:scale>
          <a:sx n="70" d="100"/>
          <a:sy n="70" d="100"/>
        </p:scale>
        <p:origin x="-1200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1787" cy="493711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04945" y="0"/>
            <a:ext cx="2911787" cy="493711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r">
              <a:defRPr sz="1200"/>
            </a:lvl1pPr>
          </a:lstStyle>
          <a:p>
            <a:fld id="{7447F899-D0CE-491E-ACE4-41FE0C8049E7}" type="datetimeFigureOut">
              <a:rPr lang="fr-FR" smtClean="0"/>
              <a:pPr/>
              <a:t>27/08/2010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2612"/>
            <a:ext cx="2911787" cy="493711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04945" y="9372612"/>
            <a:ext cx="2911787" cy="493711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r">
              <a:defRPr sz="1200"/>
            </a:lvl1pPr>
          </a:lstStyle>
          <a:p>
            <a:fld id="{BD759E8B-AFBB-4275-B4E0-926293F2691F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1263" cy="493395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05484" y="0"/>
            <a:ext cx="2911263" cy="493395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r">
              <a:defRPr sz="1200"/>
            </a:lvl1pPr>
          </a:lstStyle>
          <a:p>
            <a:fld id="{CE135ECF-22A3-43D4-862F-6380DBE25FDA}" type="datetimeFigureOut">
              <a:rPr lang="fr-FR" smtClean="0"/>
              <a:pPr/>
              <a:t>27/08/2010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1" tIns="45341" rIns="90681" bIns="4534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1830" y="4687253"/>
            <a:ext cx="5374640" cy="4440555"/>
          </a:xfrm>
          <a:prstGeom prst="rect">
            <a:avLst/>
          </a:prstGeom>
        </p:spPr>
        <p:txBody>
          <a:bodyPr vert="horz" lIns="90681" tIns="45341" rIns="90681" bIns="45341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72792"/>
            <a:ext cx="2911263" cy="493395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05484" y="9372792"/>
            <a:ext cx="2911263" cy="493395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r">
              <a:defRPr sz="1200"/>
            </a:lvl1pPr>
          </a:lstStyle>
          <a:p>
            <a:fld id="{A8E4C265-91C8-4B7E-95AE-D7762BEBF39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41F7A-EC4F-4255-B327-036E5052CD10}" type="slidenum">
              <a:rPr lang="fr-FR"/>
              <a:pPr/>
              <a:t>2</a:t>
            </a:fld>
            <a:endParaRPr lang="fr-FR"/>
          </a:p>
        </p:txBody>
      </p:sp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04945" y="9372612"/>
            <a:ext cx="2911787" cy="49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81" tIns="45341" rIns="90681" bIns="45341" anchor="b"/>
          <a:lstStyle/>
          <a:p>
            <a:pPr algn="r"/>
            <a:fld id="{6BD823C1-44FD-4181-93E5-4B0C330712B9}" type="slidenum">
              <a:rPr lang="fr-FR" sz="1200"/>
              <a:pPr algn="r"/>
              <a:t>2</a:t>
            </a:fld>
            <a:endParaRPr lang="fr-FR" sz="1200" dirty="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681" tIns="45341" rIns="90681" bIns="45341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0A84F-18EE-4987-8154-3120C73D7C20}" type="slidenum">
              <a:rPr lang="fr-FR"/>
              <a:pPr/>
              <a:t>12</a:t>
            </a:fld>
            <a:endParaRPr lang="fr-FR"/>
          </a:p>
        </p:txBody>
      </p:sp>
      <p:sp>
        <p:nvSpPr>
          <p:cNvPr id="209922" name="Rectangle 7"/>
          <p:cNvSpPr txBox="1">
            <a:spLocks noGrp="1" noChangeArrowheads="1"/>
          </p:cNvSpPr>
          <p:nvPr/>
        </p:nvSpPr>
        <p:spPr bwMode="auto">
          <a:xfrm>
            <a:off x="3804945" y="9372612"/>
            <a:ext cx="2911787" cy="49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81" tIns="45341" rIns="90681" bIns="45341" anchor="b"/>
          <a:lstStyle/>
          <a:p>
            <a:pPr algn="r"/>
            <a:fld id="{1C6AFFBB-E700-4253-813C-364DA7CEA9A5}" type="slidenum">
              <a:rPr lang="fr-FR" sz="1200"/>
              <a:pPr algn="r"/>
              <a:t>12</a:t>
            </a:fld>
            <a:endParaRPr lang="fr-FR" sz="1200" dirty="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681" tIns="45341" rIns="90681" bIns="45341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CE59-50CB-40D7-99C1-20A9EBC3D5EA}" type="datetimeFigureOut">
              <a:rPr lang="fr-FR" smtClean="0"/>
              <a:pPr/>
              <a:t>27/08/2010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1340-8155-49FB-A11D-C0CC9C8CEBE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CE59-50CB-40D7-99C1-20A9EBC3D5EA}" type="datetimeFigureOut">
              <a:rPr lang="fr-FR" smtClean="0"/>
              <a:pPr/>
              <a:t>27/08/2010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1340-8155-49FB-A11D-C0CC9C8CEBE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CE59-50CB-40D7-99C1-20A9EBC3D5EA}" type="datetimeFigureOut">
              <a:rPr lang="fr-FR" smtClean="0"/>
              <a:pPr/>
              <a:t>27/08/2010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1340-8155-49FB-A11D-C0CC9C8CEBE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CE59-50CB-40D7-99C1-20A9EBC3D5EA}" type="datetimeFigureOut">
              <a:rPr lang="fr-FR" smtClean="0"/>
              <a:pPr/>
              <a:t>27/08/2010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1340-8155-49FB-A11D-C0CC9C8CEBE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CE59-50CB-40D7-99C1-20A9EBC3D5EA}" type="datetimeFigureOut">
              <a:rPr lang="fr-FR" smtClean="0"/>
              <a:pPr/>
              <a:t>27/08/2010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1340-8155-49FB-A11D-C0CC9C8CEBE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CE59-50CB-40D7-99C1-20A9EBC3D5EA}" type="datetimeFigureOut">
              <a:rPr lang="fr-FR" smtClean="0"/>
              <a:pPr/>
              <a:t>27/08/2010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1340-8155-49FB-A11D-C0CC9C8CEBE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CE59-50CB-40D7-99C1-20A9EBC3D5EA}" type="datetimeFigureOut">
              <a:rPr lang="fr-FR" smtClean="0"/>
              <a:pPr/>
              <a:t>27/08/2010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1340-8155-49FB-A11D-C0CC9C8CEBE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CE59-50CB-40D7-99C1-20A9EBC3D5EA}" type="datetimeFigureOut">
              <a:rPr lang="fr-FR" smtClean="0"/>
              <a:pPr/>
              <a:t>27/08/2010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1340-8155-49FB-A11D-C0CC9C8CEBE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CE59-50CB-40D7-99C1-20A9EBC3D5EA}" type="datetimeFigureOut">
              <a:rPr lang="fr-FR" smtClean="0"/>
              <a:pPr/>
              <a:t>27/08/2010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1340-8155-49FB-A11D-C0CC9C8CEBE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CE59-50CB-40D7-99C1-20A9EBC3D5EA}" type="datetimeFigureOut">
              <a:rPr lang="fr-FR" smtClean="0"/>
              <a:pPr/>
              <a:t>27/08/2010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1340-8155-49FB-A11D-C0CC9C8CEBE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CE59-50CB-40D7-99C1-20A9EBC3D5EA}" type="datetimeFigureOut">
              <a:rPr lang="fr-FR" smtClean="0"/>
              <a:pPr/>
              <a:t>27/08/2010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1340-8155-49FB-A11D-C0CC9C8CEBE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CCE59-50CB-40D7-99C1-20A9EBC3D5EA}" type="datetimeFigureOut">
              <a:rPr lang="fr-FR" smtClean="0"/>
              <a:pPr/>
              <a:t>27/08/2010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B1340-8155-49FB-A11D-C0CC9C8CEBE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jpeg"/><Relationship Id="rId7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0.jpe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eg"/><Relationship Id="rId7" Type="http://schemas.openxmlformats.org/officeDocument/2006/relationships/image" Target="../media/image2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jpeg"/><Relationship Id="rId7" Type="http://schemas.openxmlformats.org/officeDocument/2006/relationships/image" Target="../media/image2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29.emf"/><Relationship Id="rId4" Type="http://schemas.openxmlformats.org/officeDocument/2006/relationships/image" Target="../media/image10.jpeg"/><Relationship Id="rId9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jpeg"/><Relationship Id="rId7" Type="http://schemas.openxmlformats.org/officeDocument/2006/relationships/image" Target="../media/image3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5.jpeg"/><Relationship Id="rId7" Type="http://schemas.openxmlformats.org/officeDocument/2006/relationships/image" Target="../media/image3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0.jpeg"/><Relationship Id="rId9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5.jpeg"/><Relationship Id="rId7" Type="http://schemas.openxmlformats.org/officeDocument/2006/relationships/image" Target="../media/image3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0.jpeg"/><Relationship Id="rId9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jpeg"/><Relationship Id="rId7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0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686800" y="6391284"/>
            <a:ext cx="139212" cy="150813"/>
          </a:xfrm>
          <a:prstGeom prst="rect">
            <a:avLst/>
          </a:prstGeom>
          <a:solidFill>
            <a:srgbClr val="83062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051" name="Rectangle 38"/>
          <p:cNvSpPr>
            <a:spLocks noChangeArrowheads="1"/>
          </p:cNvSpPr>
          <p:nvPr/>
        </p:nvSpPr>
        <p:spPr bwMode="auto">
          <a:xfrm>
            <a:off x="0" y="3143248"/>
            <a:ext cx="1701312" cy="685800"/>
          </a:xfrm>
          <a:prstGeom prst="rect">
            <a:avLst/>
          </a:prstGeom>
          <a:gradFill flip="none" rotWithShape="1">
            <a:gsLst>
              <a:gs pos="0">
                <a:srgbClr val="BCB1AB">
                  <a:shade val="30000"/>
                  <a:satMod val="115000"/>
                </a:srgbClr>
              </a:gs>
              <a:gs pos="50000">
                <a:srgbClr val="BCB1AB">
                  <a:shade val="67500"/>
                  <a:satMod val="115000"/>
                </a:srgbClr>
              </a:gs>
              <a:gs pos="100000">
                <a:srgbClr val="BCB1AB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054" name="Text Box 46"/>
          <p:cNvSpPr txBox="1">
            <a:spLocks noChangeArrowheads="1"/>
          </p:cNvSpPr>
          <p:nvPr/>
        </p:nvSpPr>
        <p:spPr bwMode="auto">
          <a:xfrm>
            <a:off x="1727689" y="2474913"/>
            <a:ext cx="5257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fr-FR" altLang="ja-JP" sz="1300" baseline="0" dirty="0">
                <a:solidFill>
                  <a:srgbClr val="8D7D74"/>
                </a:solidFill>
                <a:latin typeface="Verdana" pitchFamily="34" charset="0"/>
              </a:rPr>
              <a:t>ALL-CLAD ARNO CALOR KRUPS LAGOSTINA</a:t>
            </a:r>
          </a:p>
          <a:p>
            <a:pPr algn="l">
              <a:lnSpc>
                <a:spcPct val="90000"/>
              </a:lnSpc>
            </a:pPr>
            <a:r>
              <a:rPr lang="fr-FR" altLang="ja-JP" sz="1300" baseline="0" dirty="0">
                <a:solidFill>
                  <a:srgbClr val="8D7D74"/>
                </a:solidFill>
                <a:latin typeface="Verdana" pitchFamily="34" charset="0"/>
              </a:rPr>
              <a:t>MOULINEX ROWENTA SEB TEFAL</a:t>
            </a:r>
          </a:p>
        </p:txBody>
      </p:sp>
      <p:pic>
        <p:nvPicPr>
          <p:cNvPr id="2055" name="Picture 49" descr="Frise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9"/>
            <a:ext cx="1679331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50" descr="Frise_imagesvs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0796" y="928670"/>
            <a:ext cx="7463204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47"/>
          <p:cNvSpPr>
            <a:spLocks noChangeArrowheads="1"/>
          </p:cNvSpPr>
          <p:nvPr/>
        </p:nvSpPr>
        <p:spPr bwMode="auto">
          <a:xfrm>
            <a:off x="1714500" y="2928938"/>
            <a:ext cx="7045569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pl-PL" altLang="ja-JP" sz="2800" b="1" dirty="0" smtClean="0">
                <a:solidFill>
                  <a:srgbClr val="8D7D74"/>
                </a:solidFill>
                <a:latin typeface="+mj-lt"/>
              </a:rPr>
              <a:t>HOME CLEANING </a:t>
            </a:r>
            <a:endParaRPr lang="fr-FR" altLang="ja-JP" sz="2800" b="1" baseline="0" dirty="0">
              <a:solidFill>
                <a:srgbClr val="8E8581"/>
              </a:solidFill>
              <a:latin typeface="+mj-lt"/>
            </a:endParaRP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0" y="4584700"/>
            <a:ext cx="1701312" cy="152400"/>
          </a:xfrm>
          <a:prstGeom prst="rect">
            <a:avLst/>
          </a:prstGeom>
          <a:gradFill flip="none" rotWithShape="1">
            <a:gsLst>
              <a:gs pos="0">
                <a:srgbClr val="8D7D74">
                  <a:tint val="66000"/>
                  <a:satMod val="160000"/>
                </a:srgbClr>
              </a:gs>
              <a:gs pos="50000">
                <a:srgbClr val="8D7D74">
                  <a:tint val="44500"/>
                  <a:satMod val="160000"/>
                </a:srgbClr>
              </a:gs>
              <a:gs pos="100000">
                <a:srgbClr val="8D7D74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1693985" y="4525976"/>
            <a:ext cx="5257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pl-PL" altLang="ja-JP" dirty="0" smtClean="0">
                <a:solidFill>
                  <a:srgbClr val="8D7D74"/>
                </a:solidFill>
                <a:latin typeface="Tahoma" pitchFamily="34" charset="0"/>
              </a:rPr>
              <a:t>ROWENTA  Odkurzacze  i akcesoria </a:t>
            </a:r>
            <a:endParaRPr lang="pl-PL" altLang="ja-JP" sz="1800" baseline="0" dirty="0" smtClean="0">
              <a:solidFill>
                <a:srgbClr val="8D7D74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Base-Rowenet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37250"/>
          </a:xfrm>
          <a:prstGeom prst="rect">
            <a:avLst/>
          </a:prstGeom>
          <a:noFill/>
        </p:spPr>
      </p:pic>
      <p:sp>
        <p:nvSpPr>
          <p:cNvPr id="236547" name="Text Box 3"/>
          <p:cNvSpPr txBox="1">
            <a:spLocks noChangeArrowheads="1"/>
          </p:cNvSpPr>
          <p:nvPr/>
        </p:nvSpPr>
        <p:spPr bwMode="auto">
          <a:xfrm>
            <a:off x="4067175" y="476250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pic>
        <p:nvPicPr>
          <p:cNvPr id="236550" name="Picture 6" descr="Rowenta co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37250"/>
            <a:ext cx="9144000" cy="920750"/>
          </a:xfrm>
          <a:prstGeom prst="rect">
            <a:avLst/>
          </a:prstGeom>
          <a:noFill/>
        </p:spPr>
      </p:pic>
      <p:sp>
        <p:nvSpPr>
          <p:cNvPr id="236551" name="Text Box 16"/>
          <p:cNvSpPr txBox="1">
            <a:spLocks noChangeArrowheads="1"/>
          </p:cNvSpPr>
          <p:nvPr/>
        </p:nvSpPr>
        <p:spPr bwMode="auto">
          <a:xfrm>
            <a:off x="1935163" y="6686550"/>
            <a:ext cx="72088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700">
                <a:solidFill>
                  <a:schemeClr val="bg2"/>
                </a:solidFill>
                <a:ea typeface="ＭＳ Ｐゴシック" pitchFamily="1" charset="-128"/>
              </a:rPr>
              <a:t>SBU  Home Care – IPC 2008 - New Products Presentation. Confidential Document. Exclusively reserved for Groupe SEB in-house use. Cannot be spread outside of Groupe SEB.</a:t>
            </a:r>
          </a:p>
        </p:txBody>
      </p:sp>
      <p:sp>
        <p:nvSpPr>
          <p:cNvPr id="236554" name="Rectangle 10"/>
          <p:cNvSpPr>
            <a:spLocks noChangeArrowheads="1"/>
          </p:cNvSpPr>
          <p:nvPr/>
        </p:nvSpPr>
        <p:spPr bwMode="auto">
          <a:xfrm>
            <a:off x="976759" y="2060848"/>
            <a:ext cx="805973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b="1" i="1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pl-PL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…zapewnia wysoki poziom filtracji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B80808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pl-PL" sz="1700" b="1" dirty="0" smtClean="0">
                <a:solidFill>
                  <a:srgbClr val="B80808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l-PL" sz="1700" b="1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warstwy zatrzymują drobiny kurzu na poziomie 96%</a:t>
            </a:r>
            <a:r>
              <a:rPr lang="pl-PL" sz="1700" baseline="30000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pl-PL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! </a:t>
            </a:r>
            <a:endParaRPr lang="pl-PL" sz="1700" i="1" dirty="0" smtClean="0">
              <a:solidFill>
                <a:srgbClr val="B808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558" name="Text Box 6"/>
          <p:cNvSpPr txBox="1">
            <a:spLocks noChangeArrowheads="1"/>
          </p:cNvSpPr>
          <p:nvPr/>
        </p:nvSpPr>
        <p:spPr bwMode="auto">
          <a:xfrm>
            <a:off x="5262563" y="6097588"/>
            <a:ext cx="841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range</a:t>
            </a:r>
          </a:p>
        </p:txBody>
      </p:sp>
      <p:sp>
        <p:nvSpPr>
          <p:cNvPr id="236559" name="Text Box 8"/>
          <p:cNvSpPr txBox="1">
            <a:spLocks noChangeArrowheads="1"/>
          </p:cNvSpPr>
          <p:nvPr/>
        </p:nvSpPr>
        <p:spPr bwMode="auto">
          <a:xfrm>
            <a:off x="7924800" y="6084888"/>
            <a:ext cx="911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timing</a:t>
            </a:r>
            <a:endParaRPr lang="fr-FR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236560" name="Text Box 7"/>
          <p:cNvSpPr txBox="1">
            <a:spLocks noChangeArrowheads="1"/>
          </p:cNvSpPr>
          <p:nvPr/>
        </p:nvSpPr>
        <p:spPr bwMode="auto">
          <a:xfrm>
            <a:off x="6516688" y="59499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 noProof="1">
                <a:latin typeface="Verdana" pitchFamily="34" charset="0"/>
                <a:ea typeface="ＭＳ Ｐゴシック" pitchFamily="1" charset="-128"/>
              </a:rPr>
              <a:t>pricing</a:t>
            </a:r>
            <a:r>
              <a:rPr lang="fr-FR" i="1">
                <a:latin typeface="Verdana" pitchFamily="34" charset="0"/>
                <a:ea typeface="ＭＳ Ｐゴシック" pitchFamily="1" charset="-128"/>
              </a:rPr>
              <a:t> /</a:t>
            </a:r>
          </a:p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volumes</a:t>
            </a:r>
          </a:p>
        </p:txBody>
      </p:sp>
      <p:sp>
        <p:nvSpPr>
          <p:cNvPr id="236561" name="Text Box 3"/>
          <p:cNvSpPr txBox="1">
            <a:spLocks noChangeArrowheads="1"/>
          </p:cNvSpPr>
          <p:nvPr/>
        </p:nvSpPr>
        <p:spPr bwMode="auto">
          <a:xfrm>
            <a:off x="2346325" y="6084888"/>
            <a:ext cx="1374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sz="2000" b="1" noProof="1">
                <a:latin typeface="Verdana" pitchFamily="34" charset="0"/>
                <a:ea typeface="ＭＳ Ｐゴシック" pitchFamily="1" charset="-128"/>
              </a:rPr>
              <a:t>strategy</a:t>
            </a:r>
          </a:p>
        </p:txBody>
      </p:sp>
      <p:sp>
        <p:nvSpPr>
          <p:cNvPr id="236562" name="Text Box 4"/>
          <p:cNvSpPr txBox="1">
            <a:spLocks noChangeArrowheads="1"/>
          </p:cNvSpPr>
          <p:nvPr/>
        </p:nvSpPr>
        <p:spPr bwMode="auto">
          <a:xfrm>
            <a:off x="3829050" y="6092825"/>
            <a:ext cx="1058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 noProof="1">
                <a:latin typeface="Verdana" pitchFamily="34" charset="0"/>
                <a:ea typeface="ＭＳ Ｐゴシック" pitchFamily="1" charset="-128"/>
              </a:rPr>
              <a:t>product</a:t>
            </a:r>
            <a:endParaRPr lang="fr-FR" noProof="1">
              <a:latin typeface="Verdana" pitchFamily="34" charset="0"/>
              <a:ea typeface="ＭＳ Ｐゴシック" pitchFamily="1" charset="-128"/>
            </a:endParaRPr>
          </a:p>
        </p:txBody>
      </p:sp>
      <p:pic>
        <p:nvPicPr>
          <p:cNvPr id="236567" name="Picture 23" descr="IP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4238" y="5954713"/>
            <a:ext cx="6915150" cy="708025"/>
          </a:xfrm>
          <a:prstGeom prst="rect">
            <a:avLst/>
          </a:prstGeom>
          <a:noFill/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10000"/>
          </a:blip>
          <a:srcRect b="29278"/>
          <a:stretch>
            <a:fillRect/>
          </a:stretch>
        </p:blipFill>
        <p:spPr bwMode="auto">
          <a:xfrm>
            <a:off x="5500694" y="332656"/>
            <a:ext cx="3209916" cy="33667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683568" y="1700808"/>
            <a:ext cx="5894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pl-PL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l-PL" b="1" dirty="0" err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Wonderbag</a:t>
            </a:r>
            <a:r>
              <a:rPr lang="pl-PL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®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compact</a:t>
            </a:r>
            <a:endParaRPr lang="en-US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052736"/>
            <a:ext cx="2232248" cy="9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9" descr="Picto High filtratio#40F3D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63892" y="2060848"/>
            <a:ext cx="1312564" cy="1316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976759" y="4183920"/>
            <a:ext cx="805973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b="1" i="1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pl-PL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…wysoka odporność na zniszczenie</a:t>
            </a:r>
            <a:r>
              <a:rPr lang="pl-PL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B80808"/>
                </a:solidFill>
                <a:latin typeface="Arial" pitchFamily="34" charset="0"/>
                <a:cs typeface="Arial" pitchFamily="34" charset="0"/>
              </a:rPr>
              <a:t>    3</a:t>
            </a:r>
            <a:r>
              <a:rPr lang="pl-PL" b="1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warstwy z </a:t>
            </a:r>
            <a:r>
              <a:rPr lang="pl-PL" dirty="0" err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mikrofibry</a:t>
            </a:r>
            <a:r>
              <a:rPr lang="pl-PL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gwarantują lepszą ochronę</a:t>
            </a:r>
            <a:r>
              <a:rPr lang="pl-PL" baseline="30000" dirty="0" smtClean="0">
                <a:latin typeface="Arial" pitchFamily="34" charset="0"/>
                <a:cs typeface="Arial" pitchFamily="34" charset="0"/>
              </a:rPr>
              <a:t>** </a:t>
            </a:r>
            <a:r>
              <a:rPr lang="pl-PL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i="1" dirty="0" smtClean="0">
              <a:solidFill>
                <a:srgbClr val="B808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683568" y="3851756"/>
            <a:ext cx="5894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pl-PL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l-PL" b="1" dirty="0" err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Wonderbag</a:t>
            </a:r>
            <a:r>
              <a:rPr lang="pl-PL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®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compact</a:t>
            </a:r>
            <a:endParaRPr lang="en-US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1" y="4077072"/>
            <a:ext cx="1224135" cy="135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Prostokąt 31"/>
          <p:cNvSpPr/>
          <p:nvPr/>
        </p:nvSpPr>
        <p:spPr>
          <a:xfrm>
            <a:off x="179513" y="5589240"/>
            <a:ext cx="83927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i="1" dirty="0" smtClean="0"/>
              <a:t>*% masa cząstek , ** </a:t>
            </a:r>
            <a:r>
              <a:rPr lang="pl-PL" sz="1000" i="1" dirty="0" err="1" smtClean="0"/>
              <a:t>vs</a:t>
            </a:r>
            <a:r>
              <a:rPr lang="pl-PL" sz="1000" i="1" dirty="0" smtClean="0"/>
              <a:t> standardowy worek papierowy</a:t>
            </a: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2259013" y="6138863"/>
            <a:ext cx="666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 i="1" dirty="0" smtClean="0">
                <a:solidFill>
                  <a:srgbClr val="595959"/>
                </a:solidFill>
                <a:latin typeface="Verdana" pitchFamily="34" charset="0"/>
              </a:rPr>
              <a:t>AKCESORIA</a:t>
            </a:r>
            <a:endParaRPr lang="fr-FR" sz="1200" b="1" i="1" dirty="0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1834662" y="6640514"/>
            <a:ext cx="698548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Confidential Document. Exclusively reserved for SEB in-house use. Can not be spread outside of the group SEB</a:t>
            </a:r>
          </a:p>
        </p:txBody>
      </p:sp>
      <p:pic>
        <p:nvPicPr>
          <p:cNvPr id="28" name="Picture 11" descr="B1-GroupeSEB-logotype-maitr"/>
          <p:cNvPicPr>
            <a:picLocks noChangeAspect="1" noChangeArrowheads="1"/>
          </p:cNvPicPr>
          <p:nvPr/>
        </p:nvPicPr>
        <p:blipFill>
          <a:blip r:embed="rId9" cstate="print"/>
          <a:srcRect l="22115" r="22601" b="12318"/>
          <a:stretch>
            <a:fillRect/>
          </a:stretch>
        </p:blipFill>
        <p:spPr bwMode="auto">
          <a:xfrm>
            <a:off x="384175" y="190500"/>
            <a:ext cx="627063" cy="1341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Base-Rowenet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37250"/>
          </a:xfrm>
          <a:prstGeom prst="rect">
            <a:avLst/>
          </a:prstGeom>
          <a:noFill/>
        </p:spPr>
      </p:pic>
      <p:pic>
        <p:nvPicPr>
          <p:cNvPr id="238597" name="Picture 5" descr="Rowenta co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37250"/>
            <a:ext cx="9144000" cy="920750"/>
          </a:xfrm>
          <a:prstGeom prst="rect">
            <a:avLst/>
          </a:prstGeom>
          <a:noFill/>
        </p:spPr>
      </p:pic>
      <p:sp>
        <p:nvSpPr>
          <p:cNvPr id="238598" name="Text Box 16"/>
          <p:cNvSpPr txBox="1">
            <a:spLocks noChangeArrowheads="1"/>
          </p:cNvSpPr>
          <p:nvPr/>
        </p:nvSpPr>
        <p:spPr bwMode="auto">
          <a:xfrm>
            <a:off x="1935163" y="6686550"/>
            <a:ext cx="72088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700">
                <a:solidFill>
                  <a:schemeClr val="bg2"/>
                </a:solidFill>
                <a:ea typeface="ＭＳ Ｐゴシック" pitchFamily="1" charset="-128"/>
              </a:rPr>
              <a:t>SBU  Home Care – IPC 2008 - New Products Presentation. Confidential Document. Exclusively reserved for Groupe SEB in-house use. Cannot be spread outside of Groupe SEB.</a:t>
            </a:r>
          </a:p>
        </p:txBody>
      </p:sp>
      <p:sp>
        <p:nvSpPr>
          <p:cNvPr id="238602" name="Text Box 3"/>
          <p:cNvSpPr txBox="1">
            <a:spLocks noChangeArrowheads="1"/>
          </p:cNvSpPr>
          <p:nvPr/>
        </p:nvSpPr>
        <p:spPr bwMode="auto">
          <a:xfrm>
            <a:off x="2460625" y="6084888"/>
            <a:ext cx="113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 noProof="1">
                <a:latin typeface="Verdana" pitchFamily="34" charset="0"/>
                <a:ea typeface="ＭＳ Ｐゴシック" pitchFamily="1" charset="-128"/>
              </a:rPr>
              <a:t>strategy</a:t>
            </a:r>
            <a:endParaRPr lang="fr-FR" noProof="1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238603" name="Text Box 4"/>
          <p:cNvSpPr txBox="1">
            <a:spLocks noChangeArrowheads="1"/>
          </p:cNvSpPr>
          <p:nvPr/>
        </p:nvSpPr>
        <p:spPr bwMode="auto">
          <a:xfrm>
            <a:off x="3714750" y="6092825"/>
            <a:ext cx="1287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sz="2000" b="1" noProof="1">
                <a:latin typeface="Verdana" pitchFamily="34" charset="0"/>
                <a:ea typeface="ＭＳ Ｐゴシック" pitchFamily="1" charset="-128"/>
              </a:rPr>
              <a:t>product</a:t>
            </a:r>
          </a:p>
        </p:txBody>
      </p:sp>
      <p:sp>
        <p:nvSpPr>
          <p:cNvPr id="238604" name="Text Box 6"/>
          <p:cNvSpPr txBox="1">
            <a:spLocks noChangeArrowheads="1"/>
          </p:cNvSpPr>
          <p:nvPr/>
        </p:nvSpPr>
        <p:spPr bwMode="auto">
          <a:xfrm>
            <a:off x="5262563" y="6097588"/>
            <a:ext cx="841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range</a:t>
            </a:r>
          </a:p>
        </p:txBody>
      </p:sp>
      <p:sp>
        <p:nvSpPr>
          <p:cNvPr id="238606" name="Text Box 7"/>
          <p:cNvSpPr txBox="1">
            <a:spLocks noChangeArrowheads="1"/>
          </p:cNvSpPr>
          <p:nvPr/>
        </p:nvSpPr>
        <p:spPr bwMode="auto">
          <a:xfrm>
            <a:off x="6516688" y="59499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 noProof="1">
                <a:latin typeface="Verdana" pitchFamily="34" charset="0"/>
                <a:ea typeface="ＭＳ Ｐゴシック" pitchFamily="1" charset="-128"/>
              </a:rPr>
              <a:t>pricing</a:t>
            </a:r>
            <a:r>
              <a:rPr lang="fr-FR" i="1">
                <a:latin typeface="Verdana" pitchFamily="34" charset="0"/>
                <a:ea typeface="ＭＳ Ｐゴシック" pitchFamily="1" charset="-128"/>
              </a:rPr>
              <a:t> /</a:t>
            </a:r>
          </a:p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volumes</a:t>
            </a:r>
          </a:p>
        </p:txBody>
      </p:sp>
      <p:pic>
        <p:nvPicPr>
          <p:cNvPr id="238613" name="Picture 21" descr="IP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4238" y="5954713"/>
            <a:ext cx="6915150" cy="708025"/>
          </a:xfrm>
          <a:prstGeom prst="rect">
            <a:avLst/>
          </a:prstGeom>
          <a:noFill/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10000"/>
          </a:blip>
          <a:srcRect b="29278"/>
          <a:stretch>
            <a:fillRect/>
          </a:stretch>
        </p:blipFill>
        <p:spPr bwMode="auto">
          <a:xfrm>
            <a:off x="5500694" y="332656"/>
            <a:ext cx="3209916" cy="33667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2259013" y="6138863"/>
            <a:ext cx="666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 i="1" dirty="0" smtClean="0">
                <a:solidFill>
                  <a:srgbClr val="333333"/>
                </a:solidFill>
                <a:latin typeface="Verdana" pitchFamily="34" charset="0"/>
              </a:rPr>
              <a:t>AKCESORIA</a:t>
            </a:r>
            <a:endParaRPr lang="fr-FR" sz="1200" b="1" i="1" dirty="0">
              <a:latin typeface="Verdana" pitchFamily="34" charset="0"/>
            </a:endParaRPr>
          </a:p>
        </p:txBody>
      </p:sp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3059832" y="1538348"/>
          <a:ext cx="5688632" cy="4253289"/>
        </p:xfrm>
        <a:graphic>
          <a:graphicData uri="http://schemas.openxmlformats.org/drawingml/2006/table">
            <a:tbl>
              <a:tblPr/>
              <a:tblGrid>
                <a:gridCol w="1603321"/>
                <a:gridCol w="40582"/>
                <a:gridCol w="2042656"/>
                <a:gridCol w="40582"/>
                <a:gridCol w="1961491"/>
              </a:tblGrid>
              <a:tr h="43979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Wonderbag</a:t>
                      </a:r>
                      <a:r>
                        <a:rPr lang="en-US" sz="1400" b="1" baseline="30000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®</a:t>
                      </a:r>
                      <a:r>
                        <a:rPr lang="pl-PL" sz="13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Universal</a:t>
                      </a:r>
                      <a:endParaRPr lang="pl-PL" sz="13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Wonderbag</a:t>
                      </a:r>
                      <a:r>
                        <a:rPr lang="en-US" sz="1400" b="1" baseline="30000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®</a:t>
                      </a:r>
                      <a:r>
                        <a:rPr lang="pl-PL" sz="1400" b="1" baseline="30000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pl-PL" sz="13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Compact</a:t>
                      </a:r>
                      <a:endParaRPr lang="pl-PL" sz="13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160997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</a:tr>
              <a:tr h="143820"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477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1" i="0" u="none" strike="noStrike" dirty="0" smtClean="0">
                          <a:solidFill>
                            <a:srgbClr val="595959"/>
                          </a:solidFill>
                          <a:latin typeface="+mn-lt"/>
                        </a:rPr>
                        <a:t>Korzyści </a:t>
                      </a:r>
                      <a:endParaRPr lang="pl-PL" sz="900" b="1" i="0" u="none" strike="noStrike" dirty="0">
                        <a:solidFill>
                          <a:srgbClr val="59595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1" i="0" u="none" strike="noStrike" dirty="0">
                          <a:solidFill>
                            <a:srgbClr val="595959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Bardzo wysoki poziom filtracji </a:t>
                      </a:r>
                    </a:p>
                    <a:p>
                      <a:pPr algn="ctr" rtl="0" fontAlgn="t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Wysoka</a:t>
                      </a:r>
                      <a:r>
                        <a:rPr lang="pl-PL" sz="9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odporność </a:t>
                      </a:r>
                    </a:p>
                    <a:p>
                      <a:pPr algn="ctr" rtl="0" fontAlgn="t"/>
                      <a:r>
                        <a:rPr lang="pl-PL" sz="900" b="1" i="0" u="sng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Powłoka antybakteryjna </a:t>
                      </a:r>
                      <a:endParaRPr lang="en-US" sz="900" b="1" i="0" u="sng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Wysoki poziom</a:t>
                      </a:r>
                      <a:r>
                        <a:rPr lang="pl-PL" sz="9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filtracji </a:t>
                      </a:r>
                    </a:p>
                    <a:p>
                      <a:pPr algn="ctr" rtl="0" fontAlgn="t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Wysoka odporność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66387">
                <a:tc>
                  <a:txBody>
                    <a:bodyPr/>
                    <a:lstStyle/>
                    <a:p>
                      <a:pPr algn="l" rtl="0" fontAlgn="ctr"/>
                      <a:endParaRPr lang="pl-PL" sz="900" b="1" i="0" u="none" strike="noStrike">
                        <a:solidFill>
                          <a:srgbClr val="59595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1" i="0" u="none" strike="noStrike">
                          <a:solidFill>
                            <a:srgbClr val="595959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2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1" i="0" u="none" strike="noStrike" dirty="0" smtClean="0">
                          <a:solidFill>
                            <a:srgbClr val="595959"/>
                          </a:solidFill>
                          <a:latin typeface="+mn-lt"/>
                        </a:rPr>
                        <a:t>Tkanina </a:t>
                      </a:r>
                      <a:endParaRPr lang="pl-PL" sz="900" b="1" i="0" u="none" strike="noStrike" dirty="0">
                        <a:solidFill>
                          <a:srgbClr val="59595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1" i="0" u="none" strike="noStrike">
                          <a:solidFill>
                            <a:srgbClr val="595959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Mikrofibra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Mikrofibra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</a:tr>
              <a:tr h="150787">
                <a:tc>
                  <a:txBody>
                    <a:bodyPr/>
                    <a:lstStyle/>
                    <a:p>
                      <a:pPr algn="l" rtl="0" fontAlgn="ctr"/>
                      <a:endParaRPr lang="pl-PL" sz="900" b="1" i="0" u="none" strike="noStrike">
                        <a:solidFill>
                          <a:srgbClr val="59595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1" i="0" u="none" strike="noStrike">
                          <a:solidFill>
                            <a:srgbClr val="595959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2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1" i="0" u="none" strike="noStrike" dirty="0" smtClean="0">
                          <a:solidFill>
                            <a:srgbClr val="595959"/>
                          </a:solidFill>
                          <a:latin typeface="+mn-lt"/>
                        </a:rPr>
                        <a:t>Poziom filtracji</a:t>
                      </a:r>
                      <a:endParaRPr lang="pl-PL" sz="900" b="1" i="0" u="none" strike="noStrike" dirty="0">
                        <a:solidFill>
                          <a:srgbClr val="59595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1" i="0" u="none" strike="noStrike">
                          <a:solidFill>
                            <a:srgbClr val="595959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99,90</a:t>
                      </a:r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%*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96</a:t>
                      </a:r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%*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50787">
                <a:tc>
                  <a:txBody>
                    <a:bodyPr/>
                    <a:lstStyle/>
                    <a:p>
                      <a:pPr algn="l" rtl="0" fontAlgn="ctr"/>
                      <a:endParaRPr lang="pl-PL" sz="900" b="1" i="0" u="none" strike="noStrike">
                        <a:solidFill>
                          <a:srgbClr val="59595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1" i="0" u="none" strike="noStrike">
                          <a:solidFill>
                            <a:srgbClr val="595959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2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1" i="0" u="none" strike="noStrike" dirty="0" smtClean="0">
                          <a:solidFill>
                            <a:srgbClr val="595959"/>
                          </a:solidFill>
                          <a:latin typeface="+mn-lt"/>
                        </a:rPr>
                        <a:t>Pojemność</a:t>
                      </a:r>
                      <a:endParaRPr lang="pl-PL" sz="900" b="1" i="0" u="none" strike="noStrike" dirty="0">
                        <a:solidFill>
                          <a:srgbClr val="59595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1" i="0" u="none" strike="noStrike">
                          <a:solidFill>
                            <a:srgbClr val="595959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</a:tr>
              <a:tr h="150787">
                <a:tc>
                  <a:txBody>
                    <a:bodyPr/>
                    <a:lstStyle/>
                    <a:p>
                      <a:pPr algn="l" rtl="0" fontAlgn="ctr"/>
                      <a:endParaRPr lang="pl-PL" sz="900" b="1" i="0" u="none" strike="noStrike">
                        <a:solidFill>
                          <a:srgbClr val="59595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1" i="0" u="none" strike="noStrike">
                          <a:solidFill>
                            <a:srgbClr val="595959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2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1" i="0" u="none" strike="noStrike" dirty="0" smtClean="0">
                          <a:solidFill>
                            <a:srgbClr val="595959"/>
                          </a:solidFill>
                          <a:latin typeface="+mn-lt"/>
                        </a:rPr>
                        <a:t>Ilość warstw</a:t>
                      </a:r>
                      <a:endParaRPr lang="pl-PL" sz="900" b="1" i="0" u="none" strike="noStrike" dirty="0">
                        <a:solidFill>
                          <a:srgbClr val="59595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1" i="0" u="none" strike="noStrike">
                          <a:solidFill>
                            <a:srgbClr val="595959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50787">
                <a:tc>
                  <a:txBody>
                    <a:bodyPr/>
                    <a:lstStyle/>
                    <a:p>
                      <a:pPr algn="l" rtl="0" fontAlgn="ctr"/>
                      <a:endParaRPr lang="pl-PL" sz="900" b="1" i="0" u="none" strike="noStrike" dirty="0">
                        <a:solidFill>
                          <a:srgbClr val="59595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1" i="0" u="none" strike="noStrike">
                          <a:solidFill>
                            <a:srgbClr val="595959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2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1" i="0" u="none" strike="noStrike" dirty="0" smtClean="0">
                          <a:solidFill>
                            <a:srgbClr val="595959"/>
                          </a:solidFill>
                          <a:latin typeface="+mn-lt"/>
                        </a:rPr>
                        <a:t>Rekomendowana cena detaliczna </a:t>
                      </a:r>
                      <a:endParaRPr lang="pl-PL" sz="900" b="1" i="0" u="none" strike="noStrike" dirty="0">
                        <a:solidFill>
                          <a:srgbClr val="59595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1" i="0" u="none" strike="noStrike">
                          <a:solidFill>
                            <a:srgbClr val="595959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29,99PLN</a:t>
                      </a:r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24,99PLN</a:t>
                      </a:r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77582" y="2060848"/>
            <a:ext cx="1194618" cy="150311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2098" y="2060848"/>
            <a:ext cx="1076326" cy="150415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28" name="Prostokąt 27"/>
          <p:cNvSpPr/>
          <p:nvPr/>
        </p:nvSpPr>
        <p:spPr>
          <a:xfrm>
            <a:off x="107504" y="5589240"/>
            <a:ext cx="14326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i="1" dirty="0" smtClean="0"/>
              <a:t>*% masa cząsteczek</a:t>
            </a:r>
            <a:endParaRPr lang="en-US" sz="1200" i="1" dirty="0" smtClean="0"/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1834662" y="6640514"/>
            <a:ext cx="698548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Confidential Document. Exclusively reserved for SEB in-house use. Can not be spread outside of the group SEB</a:t>
            </a:r>
          </a:p>
        </p:txBody>
      </p:sp>
      <p:pic>
        <p:nvPicPr>
          <p:cNvPr id="30" name="Picture 11" descr="B1-GroupeSEB-logotype-maitr"/>
          <p:cNvPicPr>
            <a:picLocks noChangeAspect="1" noChangeArrowheads="1"/>
          </p:cNvPicPr>
          <p:nvPr/>
        </p:nvPicPr>
        <p:blipFill>
          <a:blip r:embed="rId8" cstate="print"/>
          <a:srcRect l="22115" r="22601" b="12318"/>
          <a:stretch>
            <a:fillRect/>
          </a:stretch>
        </p:blipFill>
        <p:spPr bwMode="auto">
          <a:xfrm>
            <a:off x="384175" y="190500"/>
            <a:ext cx="627063" cy="1341438"/>
          </a:xfrm>
          <a:prstGeom prst="rect">
            <a:avLst/>
          </a:prstGeom>
          <a:noFill/>
        </p:spPr>
      </p:pic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83568" y="1691516"/>
            <a:ext cx="5894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pl-PL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l-PL" b="1" dirty="0" err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Wonderbag</a:t>
            </a:r>
            <a:r>
              <a:rPr lang="pl-PL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®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391040" y="509771"/>
            <a:ext cx="12830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000" b="1" dirty="0" smtClean="0">
                <a:solidFill>
                  <a:srgbClr val="C4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OFERTA </a:t>
            </a:r>
            <a:endParaRPr lang="en-GB" sz="2800" b="1" dirty="0">
              <a:solidFill>
                <a:srgbClr val="C4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Prostokąt 25"/>
          <p:cNvSpPr/>
          <p:nvPr/>
        </p:nvSpPr>
        <p:spPr>
          <a:xfrm rot="19152462">
            <a:off x="8307172" y="2321186"/>
            <a:ext cx="662361" cy="2308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t"/>
            <a:r>
              <a:rPr lang="pl-PL" sz="900" b="1" dirty="0" smtClean="0">
                <a:solidFill>
                  <a:srgbClr val="C00000"/>
                </a:solidFill>
              </a:rPr>
              <a:t>NOWOŚĆ</a:t>
            </a:r>
            <a:r>
              <a:rPr lang="pl-PL" sz="900" b="1" dirty="0" smtClean="0">
                <a:solidFill>
                  <a:srgbClr val="000000"/>
                </a:solidFill>
              </a:rPr>
              <a:t> </a:t>
            </a:r>
            <a:endParaRPr lang="pl-PL" sz="9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Rowenta co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899" name="Picture 3" descr="Base-Rowenet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2411413" y="608965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/>
              <a:t>strategy</a:t>
            </a: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3670300" y="6089650"/>
            <a:ext cx="873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/>
              <a:t>product</a:t>
            </a:r>
          </a:p>
        </p:txBody>
      </p: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4921250" y="6089650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/>
              <a:t>range</a:t>
            </a:r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7956550" y="6089650"/>
            <a:ext cx="73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/>
              <a:t>timing</a:t>
            </a:r>
          </a:p>
        </p:txBody>
      </p:sp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655638" y="1844675"/>
            <a:ext cx="7861300" cy="14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4000" b="1" dirty="0">
                <a:solidFill>
                  <a:srgbClr val="4D4D4D"/>
                </a:solidFill>
                <a:latin typeface="Albertus (W1)" pitchFamily="34" charset="0"/>
              </a:rPr>
              <a:t>SILENCE FORCE </a:t>
            </a:r>
            <a:r>
              <a:rPr lang="en-GB" sz="4000" b="1" dirty="0" smtClean="0">
                <a:solidFill>
                  <a:srgbClr val="4D4D4D"/>
                </a:solidFill>
                <a:latin typeface="Albertus (W1)" pitchFamily="34" charset="0"/>
              </a:rPr>
              <a:t>COMPACT</a:t>
            </a:r>
            <a:endParaRPr lang="pl-PL" sz="4000" b="1" dirty="0" smtClean="0">
              <a:solidFill>
                <a:srgbClr val="4D4D4D"/>
              </a:solidFill>
              <a:latin typeface="Albertus (W1)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pl-PL" sz="2800" b="1" dirty="0" smtClean="0">
                <a:solidFill>
                  <a:srgbClr val="4D4D4D"/>
                </a:solidFill>
                <a:latin typeface="Verdana" pitchFamily="34" charset="0"/>
              </a:rPr>
              <a:t>NOWA GENERACJA</a:t>
            </a:r>
            <a:endParaRPr lang="en-GB" sz="2800" b="1" dirty="0">
              <a:solidFill>
                <a:srgbClr val="4D4D4D"/>
              </a:solidFill>
              <a:latin typeface="Albertus (W1)" pitchFamily="34" charset="0"/>
            </a:endParaRPr>
          </a:p>
        </p:txBody>
      </p:sp>
      <p:sp>
        <p:nvSpPr>
          <p:cNvPr id="208905" name="Text Box 9"/>
          <p:cNvSpPr txBox="1">
            <a:spLocks noChangeArrowheads="1"/>
          </p:cNvSpPr>
          <p:nvPr/>
        </p:nvSpPr>
        <p:spPr bwMode="auto">
          <a:xfrm>
            <a:off x="6027738" y="6089650"/>
            <a:ext cx="1879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i="1"/>
              <a:t>pricing/volumes</a:t>
            </a:r>
          </a:p>
        </p:txBody>
      </p:sp>
      <p:pic>
        <p:nvPicPr>
          <p:cNvPr id="208906" name="Picture 10" descr="Rowenta cop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37250"/>
            <a:ext cx="91440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7" name="Picture 11" descr="B1-GroupeSEB-logotype-maitr"/>
          <p:cNvPicPr>
            <a:picLocks noChangeAspect="1" noChangeArrowheads="1"/>
          </p:cNvPicPr>
          <p:nvPr/>
        </p:nvPicPr>
        <p:blipFill>
          <a:blip r:embed="rId6" cstate="print"/>
          <a:srcRect l="22115" r="22601" b="12318"/>
          <a:stretch>
            <a:fillRect/>
          </a:stretch>
        </p:blipFill>
        <p:spPr bwMode="auto">
          <a:xfrm>
            <a:off x="384175" y="190500"/>
            <a:ext cx="627063" cy="1341438"/>
          </a:xfrm>
          <a:prstGeom prst="rect">
            <a:avLst/>
          </a:prstGeom>
          <a:noFill/>
        </p:spPr>
      </p:pic>
      <p:pic>
        <p:nvPicPr>
          <p:cNvPr id="208908" name="Picture 12" descr="cuisin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33488" y="3605213"/>
            <a:ext cx="2036762" cy="1598612"/>
          </a:xfrm>
          <a:prstGeom prst="rect">
            <a:avLst/>
          </a:prstGeom>
          <a:noFill/>
        </p:spPr>
      </p:pic>
      <p:pic>
        <p:nvPicPr>
          <p:cNvPr id="208909" name="Picture 13" descr="CHAMBRE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627438" y="3605213"/>
            <a:ext cx="2038350" cy="1600200"/>
          </a:xfrm>
          <a:prstGeom prst="rect">
            <a:avLst/>
          </a:prstGeom>
          <a:noFill/>
        </p:spPr>
      </p:pic>
      <p:pic>
        <p:nvPicPr>
          <p:cNvPr id="208910" name="Picture 14" descr="terrasse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980113" y="3605213"/>
            <a:ext cx="2036762" cy="1600200"/>
          </a:xfrm>
          <a:prstGeom prst="rect">
            <a:avLst/>
          </a:prstGeom>
          <a:noFill/>
        </p:spPr>
      </p:pic>
      <p:pic>
        <p:nvPicPr>
          <p:cNvPr id="208911" name="Picture 15" descr="IPC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54238" y="5954713"/>
            <a:ext cx="6915150" cy="708025"/>
          </a:xfrm>
          <a:prstGeom prst="rect">
            <a:avLst/>
          </a:prstGeom>
          <a:noFill/>
        </p:spPr>
      </p:pic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82550" y="6276975"/>
            <a:ext cx="20665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000" b="1" dirty="0" smtClean="0">
                <a:solidFill>
                  <a:srgbClr val="595959"/>
                </a:solidFill>
                <a:latin typeface="Verdana" pitchFamily="34" charset="0"/>
              </a:rPr>
              <a:t>SILENCE FORCE COMPACT</a:t>
            </a:r>
            <a:endParaRPr lang="fr-FR" sz="1000" b="1" dirty="0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259013" y="6138863"/>
            <a:ext cx="666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 i="1" dirty="0" smtClean="0">
                <a:solidFill>
                  <a:srgbClr val="595959"/>
                </a:solidFill>
                <a:latin typeface="Verdana" pitchFamily="34" charset="0"/>
              </a:rPr>
              <a:t>ODKURZACZE WORKOWE </a:t>
            </a:r>
            <a:endParaRPr lang="fr-FR" sz="1200" b="1" i="1" dirty="0">
              <a:solidFill>
                <a:srgbClr val="59595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Base-Rowenet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37250"/>
          </a:xfrm>
          <a:prstGeom prst="rect">
            <a:avLst/>
          </a:prstGeom>
          <a:noFill/>
        </p:spPr>
      </p:pic>
      <p:sp>
        <p:nvSpPr>
          <p:cNvPr id="236547" name="Text Box 3"/>
          <p:cNvSpPr txBox="1">
            <a:spLocks noChangeArrowheads="1"/>
          </p:cNvSpPr>
          <p:nvPr/>
        </p:nvSpPr>
        <p:spPr bwMode="auto">
          <a:xfrm>
            <a:off x="4067175" y="476250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pic>
        <p:nvPicPr>
          <p:cNvPr id="236550" name="Picture 6" descr="Rowenta co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37250"/>
            <a:ext cx="9144000" cy="920750"/>
          </a:xfrm>
          <a:prstGeom prst="rect">
            <a:avLst/>
          </a:prstGeom>
          <a:noFill/>
        </p:spPr>
      </p:pic>
      <p:sp>
        <p:nvSpPr>
          <p:cNvPr id="236551" name="Text Box 16"/>
          <p:cNvSpPr txBox="1">
            <a:spLocks noChangeArrowheads="1"/>
          </p:cNvSpPr>
          <p:nvPr/>
        </p:nvSpPr>
        <p:spPr bwMode="auto">
          <a:xfrm>
            <a:off x="1935163" y="6686550"/>
            <a:ext cx="72088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700">
                <a:solidFill>
                  <a:schemeClr val="bg2"/>
                </a:solidFill>
                <a:ea typeface="ＭＳ Ｐゴシック" pitchFamily="1" charset="-128"/>
              </a:rPr>
              <a:t>SBU  Home Care – IPC 2008 - New Products Presentation. Confidential Document. Exclusively reserved for Groupe SEB in-house use. Cannot be spread outside of Groupe SEB.</a:t>
            </a:r>
          </a:p>
        </p:txBody>
      </p:sp>
      <p:sp>
        <p:nvSpPr>
          <p:cNvPr id="236558" name="Text Box 6"/>
          <p:cNvSpPr txBox="1">
            <a:spLocks noChangeArrowheads="1"/>
          </p:cNvSpPr>
          <p:nvPr/>
        </p:nvSpPr>
        <p:spPr bwMode="auto">
          <a:xfrm>
            <a:off x="5262563" y="6097588"/>
            <a:ext cx="841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range</a:t>
            </a:r>
          </a:p>
        </p:txBody>
      </p:sp>
      <p:sp>
        <p:nvSpPr>
          <p:cNvPr id="236559" name="Text Box 8"/>
          <p:cNvSpPr txBox="1">
            <a:spLocks noChangeArrowheads="1"/>
          </p:cNvSpPr>
          <p:nvPr/>
        </p:nvSpPr>
        <p:spPr bwMode="auto">
          <a:xfrm>
            <a:off x="7924800" y="6084888"/>
            <a:ext cx="911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timing</a:t>
            </a:r>
            <a:endParaRPr lang="fr-FR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236560" name="Text Box 7"/>
          <p:cNvSpPr txBox="1">
            <a:spLocks noChangeArrowheads="1"/>
          </p:cNvSpPr>
          <p:nvPr/>
        </p:nvSpPr>
        <p:spPr bwMode="auto">
          <a:xfrm>
            <a:off x="6516688" y="59499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 noProof="1">
                <a:latin typeface="Verdana" pitchFamily="34" charset="0"/>
                <a:ea typeface="ＭＳ Ｐゴシック" pitchFamily="1" charset="-128"/>
              </a:rPr>
              <a:t>pricing</a:t>
            </a:r>
            <a:r>
              <a:rPr lang="fr-FR" i="1">
                <a:latin typeface="Verdana" pitchFamily="34" charset="0"/>
                <a:ea typeface="ＭＳ Ｐゴシック" pitchFamily="1" charset="-128"/>
              </a:rPr>
              <a:t> /</a:t>
            </a:r>
          </a:p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volumes</a:t>
            </a:r>
          </a:p>
        </p:txBody>
      </p:sp>
      <p:sp>
        <p:nvSpPr>
          <p:cNvPr id="236561" name="Text Box 3"/>
          <p:cNvSpPr txBox="1">
            <a:spLocks noChangeArrowheads="1"/>
          </p:cNvSpPr>
          <p:nvPr/>
        </p:nvSpPr>
        <p:spPr bwMode="auto">
          <a:xfrm>
            <a:off x="2346325" y="6084888"/>
            <a:ext cx="1374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sz="2000" b="1" noProof="1">
                <a:latin typeface="Verdana" pitchFamily="34" charset="0"/>
                <a:ea typeface="ＭＳ Ｐゴシック" pitchFamily="1" charset="-128"/>
              </a:rPr>
              <a:t>strategy</a:t>
            </a:r>
          </a:p>
        </p:txBody>
      </p:sp>
      <p:sp>
        <p:nvSpPr>
          <p:cNvPr id="236562" name="Text Box 4"/>
          <p:cNvSpPr txBox="1">
            <a:spLocks noChangeArrowheads="1"/>
          </p:cNvSpPr>
          <p:nvPr/>
        </p:nvSpPr>
        <p:spPr bwMode="auto">
          <a:xfrm>
            <a:off x="3829050" y="6092825"/>
            <a:ext cx="1058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 noProof="1">
                <a:latin typeface="Verdana" pitchFamily="34" charset="0"/>
                <a:ea typeface="ＭＳ Ｐゴシック" pitchFamily="1" charset="-128"/>
              </a:rPr>
              <a:t>product</a:t>
            </a:r>
            <a:endParaRPr lang="fr-FR" noProof="1">
              <a:latin typeface="Verdana" pitchFamily="34" charset="0"/>
              <a:ea typeface="ＭＳ Ｐゴシック" pitchFamily="1" charset="-128"/>
            </a:endParaRPr>
          </a:p>
        </p:txBody>
      </p:sp>
      <p:pic>
        <p:nvPicPr>
          <p:cNvPr id="236567" name="Picture 23" descr="IP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4238" y="5954713"/>
            <a:ext cx="6915150" cy="708025"/>
          </a:xfrm>
          <a:prstGeom prst="rect">
            <a:avLst/>
          </a:prstGeom>
          <a:noFill/>
        </p:spPr>
      </p:pic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1834662" y="6640514"/>
            <a:ext cx="698548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Confidential Document. Exclusively reserved for SEB in-house use. Can not be spread outside of the group SEB</a:t>
            </a:r>
          </a:p>
        </p:txBody>
      </p:sp>
      <p:pic>
        <p:nvPicPr>
          <p:cNvPr id="30" name="Picture 11" descr="B1-GroupeSEB-logotype-maitr"/>
          <p:cNvPicPr>
            <a:picLocks noChangeAspect="1" noChangeArrowheads="1"/>
          </p:cNvPicPr>
          <p:nvPr/>
        </p:nvPicPr>
        <p:blipFill>
          <a:blip r:embed="rId5" cstate="print"/>
          <a:srcRect l="22115" r="22601" b="12318"/>
          <a:stretch>
            <a:fillRect/>
          </a:stretch>
        </p:blipFill>
        <p:spPr bwMode="auto">
          <a:xfrm>
            <a:off x="384175" y="190500"/>
            <a:ext cx="627063" cy="1341438"/>
          </a:xfrm>
          <a:prstGeom prst="rect">
            <a:avLst/>
          </a:prstGeom>
          <a:noFill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10000"/>
          </a:blip>
          <a:srcRect b="29278"/>
          <a:stretch>
            <a:fillRect/>
          </a:stretch>
        </p:blipFill>
        <p:spPr bwMode="auto">
          <a:xfrm>
            <a:off x="5500694" y="332656"/>
            <a:ext cx="3209916" cy="33667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82550" y="6276975"/>
            <a:ext cx="20665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000" b="1" dirty="0" smtClean="0">
                <a:solidFill>
                  <a:srgbClr val="595959"/>
                </a:solidFill>
                <a:latin typeface="Verdana" pitchFamily="34" charset="0"/>
              </a:rPr>
              <a:t>SILENCE FORCE COMPACT</a:t>
            </a:r>
            <a:endParaRPr lang="fr-FR" sz="1000" b="1" dirty="0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611560" y="1425199"/>
            <a:ext cx="61926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2" indent="-228600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rgbClr val="4D4D4D"/>
                </a:solidFill>
              </a:rPr>
              <a:t>Nowa generacja odkurzacza </a:t>
            </a:r>
            <a:r>
              <a:rPr lang="pl-PL" dirty="0" err="1" smtClean="0">
                <a:solidFill>
                  <a:srgbClr val="4D4D4D"/>
                </a:solidFill>
              </a:rPr>
              <a:t>Silence</a:t>
            </a:r>
            <a:r>
              <a:rPr lang="pl-PL" dirty="0" smtClean="0">
                <a:solidFill>
                  <a:srgbClr val="4D4D4D"/>
                </a:solidFill>
              </a:rPr>
              <a:t> </a:t>
            </a:r>
            <a:r>
              <a:rPr lang="pl-PL" dirty="0" err="1" smtClean="0">
                <a:solidFill>
                  <a:srgbClr val="4D4D4D"/>
                </a:solidFill>
              </a:rPr>
              <a:t>Force</a:t>
            </a:r>
            <a:r>
              <a:rPr lang="pl-PL" dirty="0" smtClean="0">
                <a:solidFill>
                  <a:srgbClr val="4D4D4D"/>
                </a:solidFill>
              </a:rPr>
              <a:t> Compact </a:t>
            </a:r>
          </a:p>
          <a:p>
            <a:pPr marL="1143000" lvl="2" indent="-228600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rgbClr val="4D4D4D"/>
                </a:solidFill>
              </a:rPr>
              <a:t>Unikalna kombinacja mocy i technologii wyciszająca pracę odkurzacza </a:t>
            </a:r>
          </a:p>
          <a:p>
            <a:pPr marL="1600200" lvl="3" indent="-228600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pl-PL" dirty="0" smtClean="0">
                <a:solidFill>
                  <a:srgbClr val="4D4D4D"/>
                </a:solidFill>
              </a:rPr>
              <a:t>Niższy poziom hałasu został osiągnięty pomimo utrzymania wysokiej mocy i zachowaniu optymalnej efektywności 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554" y="1219200"/>
            <a:ext cx="111369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" descr="picto puissanc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6216" y="2286013"/>
            <a:ext cx="11869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87629" y="476672"/>
            <a:ext cx="51106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 kern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SILENCE FORCE COMPACT </a:t>
            </a:r>
            <a:endParaRPr lang="en-GB" sz="2800" dirty="0"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2195736" y="3794205"/>
            <a:ext cx="6948264" cy="229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0" lvl="2" indent="-228600" algn="just">
              <a:lnSpc>
                <a:spcPct val="120000"/>
              </a:lnSpc>
              <a:buClr>
                <a:srgbClr val="CC0000"/>
              </a:buClr>
            </a:pPr>
            <a:endParaRPr lang="pl-PL" sz="1600" dirty="0" smtClean="0">
              <a:solidFill>
                <a:srgbClr val="4D4D4D"/>
              </a:solidFill>
            </a:endParaRPr>
          </a:p>
          <a:p>
            <a:pPr marL="342900" indent="-342900" algn="just">
              <a:lnSpc>
                <a:spcPct val="12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pl-PL" b="1" dirty="0" smtClean="0">
                <a:solidFill>
                  <a:srgbClr val="4D4D4D"/>
                </a:solidFill>
              </a:rPr>
              <a:t>SILENCE FORCE C</a:t>
            </a:r>
            <a:r>
              <a:rPr lang="en-US" b="1" dirty="0" smtClean="0">
                <a:solidFill>
                  <a:srgbClr val="4D4D4D"/>
                </a:solidFill>
              </a:rPr>
              <a:t>OMPAC</a:t>
            </a:r>
            <a:r>
              <a:rPr lang="pl-PL" b="1" dirty="0" smtClean="0">
                <a:solidFill>
                  <a:srgbClr val="4D4D4D"/>
                </a:solidFill>
              </a:rPr>
              <a:t>T</a:t>
            </a:r>
            <a:r>
              <a:rPr lang="en-US" b="1" dirty="0" smtClean="0">
                <a:solidFill>
                  <a:srgbClr val="4D4D4D"/>
                </a:solidFill>
              </a:rPr>
              <a:t> UPGRADE</a:t>
            </a:r>
            <a:r>
              <a:rPr lang="en-US" dirty="0" smtClean="0">
                <a:solidFill>
                  <a:srgbClr val="4D4D4D"/>
                </a:solidFill>
              </a:rPr>
              <a:t>: </a:t>
            </a:r>
          </a:p>
          <a:p>
            <a:pPr marL="285750" indent="-285750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pl-PL" dirty="0" smtClean="0">
                <a:solidFill>
                  <a:srgbClr val="4D4D4D"/>
                </a:solidFill>
              </a:rPr>
              <a:t>poziom hałasu: </a:t>
            </a:r>
            <a:r>
              <a:rPr lang="pl-PL" dirty="0" smtClean="0">
                <a:solidFill>
                  <a:srgbClr val="990000"/>
                </a:solidFill>
              </a:rPr>
              <a:t>71dB</a:t>
            </a:r>
            <a:r>
              <a:rPr lang="pl-PL" dirty="0" smtClean="0">
                <a:solidFill>
                  <a:srgbClr val="4D4D4D"/>
                </a:solidFill>
              </a:rPr>
              <a:t>(A)*,-2dB(A) cichszy od obecnego modelu </a:t>
            </a:r>
          </a:p>
          <a:p>
            <a:pPr marL="228600" indent="-228600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pl-PL" dirty="0" smtClean="0">
                <a:solidFill>
                  <a:srgbClr val="4D4D4D"/>
                </a:solidFill>
              </a:rPr>
              <a:t>dzięki </a:t>
            </a:r>
            <a:r>
              <a:rPr lang="pl-PL" dirty="0" err="1" smtClean="0">
                <a:solidFill>
                  <a:srgbClr val="4D4D4D"/>
                </a:solidFill>
              </a:rPr>
              <a:t>Advanced</a:t>
            </a:r>
            <a:r>
              <a:rPr lang="pl-PL" dirty="0" smtClean="0">
                <a:solidFill>
                  <a:srgbClr val="4D4D4D"/>
                </a:solidFill>
              </a:rPr>
              <a:t> </a:t>
            </a:r>
            <a:r>
              <a:rPr lang="pl-PL" dirty="0" err="1" smtClean="0">
                <a:solidFill>
                  <a:srgbClr val="4D4D4D"/>
                </a:solidFill>
              </a:rPr>
              <a:t>Silent</a:t>
            </a:r>
            <a:r>
              <a:rPr lang="pl-PL" dirty="0" smtClean="0">
                <a:solidFill>
                  <a:srgbClr val="4D4D4D"/>
                </a:solidFill>
              </a:rPr>
              <a:t> System i szczotce Delta </a:t>
            </a:r>
            <a:r>
              <a:rPr lang="pl-PL" dirty="0" err="1" smtClean="0">
                <a:solidFill>
                  <a:srgbClr val="4D4D4D"/>
                </a:solidFill>
              </a:rPr>
              <a:t>Silence</a:t>
            </a:r>
            <a:r>
              <a:rPr lang="pl-PL" dirty="0" smtClean="0">
                <a:solidFill>
                  <a:srgbClr val="4D4D4D"/>
                </a:solidFill>
              </a:rPr>
              <a:t> (opatentowane technologie) </a:t>
            </a:r>
          </a:p>
          <a:p>
            <a:pPr marL="1143000" lvl="2" indent="-228600" algn="l">
              <a:lnSpc>
                <a:spcPct val="120000"/>
              </a:lnSpc>
              <a:buClr>
                <a:srgbClr val="CC0000"/>
              </a:buClr>
            </a:pPr>
            <a:endParaRPr lang="pl-PL" dirty="0" smtClean="0">
              <a:solidFill>
                <a:srgbClr val="4D4D4D"/>
              </a:solidFill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9" cstate="print"/>
          <a:srcRect t="8733"/>
          <a:stretch>
            <a:fillRect/>
          </a:stretch>
        </p:blipFill>
        <p:spPr bwMode="auto">
          <a:xfrm>
            <a:off x="713620" y="3717032"/>
            <a:ext cx="1266092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802804" y="4941168"/>
            <a:ext cx="11049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2259013" y="6138863"/>
            <a:ext cx="666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 i="1" dirty="0" smtClean="0">
                <a:solidFill>
                  <a:srgbClr val="595959"/>
                </a:solidFill>
                <a:latin typeface="Verdana" pitchFamily="34" charset="0"/>
              </a:rPr>
              <a:t>ODKURZACZE WORKOWE </a:t>
            </a:r>
            <a:endParaRPr lang="fr-FR" sz="1200" b="1" i="1" dirty="0">
              <a:solidFill>
                <a:srgbClr val="59595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Base-Rowenet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37250"/>
          </a:xfrm>
          <a:prstGeom prst="rect">
            <a:avLst/>
          </a:prstGeom>
          <a:noFill/>
        </p:spPr>
      </p:pic>
      <p:pic>
        <p:nvPicPr>
          <p:cNvPr id="238597" name="Picture 5" descr="Rowenta co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37250"/>
            <a:ext cx="9144000" cy="920750"/>
          </a:xfrm>
          <a:prstGeom prst="rect">
            <a:avLst/>
          </a:prstGeom>
          <a:noFill/>
        </p:spPr>
      </p:pic>
      <p:sp>
        <p:nvSpPr>
          <p:cNvPr id="238598" name="Text Box 16"/>
          <p:cNvSpPr txBox="1">
            <a:spLocks noChangeArrowheads="1"/>
          </p:cNvSpPr>
          <p:nvPr/>
        </p:nvSpPr>
        <p:spPr bwMode="auto">
          <a:xfrm>
            <a:off x="1935163" y="6686550"/>
            <a:ext cx="72088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700">
                <a:solidFill>
                  <a:schemeClr val="bg2"/>
                </a:solidFill>
                <a:ea typeface="ＭＳ Ｐゴシック" pitchFamily="1" charset="-128"/>
              </a:rPr>
              <a:t>SBU  Home Care – IPC 2008 - New Products Presentation. Confidential Document. Exclusively reserved for Groupe SEB in-house use. Cannot be spread outside of Groupe SEB.</a:t>
            </a:r>
          </a:p>
        </p:txBody>
      </p:sp>
      <p:sp>
        <p:nvSpPr>
          <p:cNvPr id="238602" name="Text Box 3"/>
          <p:cNvSpPr txBox="1">
            <a:spLocks noChangeArrowheads="1"/>
          </p:cNvSpPr>
          <p:nvPr/>
        </p:nvSpPr>
        <p:spPr bwMode="auto">
          <a:xfrm>
            <a:off x="2460625" y="6084888"/>
            <a:ext cx="113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 noProof="1">
                <a:latin typeface="Verdana" pitchFamily="34" charset="0"/>
                <a:ea typeface="ＭＳ Ｐゴシック" pitchFamily="1" charset="-128"/>
              </a:rPr>
              <a:t>strategy</a:t>
            </a:r>
            <a:endParaRPr lang="fr-FR" noProof="1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238603" name="Text Box 4"/>
          <p:cNvSpPr txBox="1">
            <a:spLocks noChangeArrowheads="1"/>
          </p:cNvSpPr>
          <p:nvPr/>
        </p:nvSpPr>
        <p:spPr bwMode="auto">
          <a:xfrm>
            <a:off x="3714750" y="6092825"/>
            <a:ext cx="1287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sz="2000" b="1" noProof="1">
                <a:latin typeface="Verdana" pitchFamily="34" charset="0"/>
                <a:ea typeface="ＭＳ Ｐゴシック" pitchFamily="1" charset="-128"/>
              </a:rPr>
              <a:t>product</a:t>
            </a:r>
          </a:p>
        </p:txBody>
      </p:sp>
      <p:sp>
        <p:nvSpPr>
          <p:cNvPr id="238604" name="Text Box 6"/>
          <p:cNvSpPr txBox="1">
            <a:spLocks noChangeArrowheads="1"/>
          </p:cNvSpPr>
          <p:nvPr/>
        </p:nvSpPr>
        <p:spPr bwMode="auto">
          <a:xfrm>
            <a:off x="5262563" y="6097588"/>
            <a:ext cx="841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range</a:t>
            </a:r>
          </a:p>
        </p:txBody>
      </p:sp>
      <p:sp>
        <p:nvSpPr>
          <p:cNvPr id="238606" name="Text Box 7"/>
          <p:cNvSpPr txBox="1">
            <a:spLocks noChangeArrowheads="1"/>
          </p:cNvSpPr>
          <p:nvPr/>
        </p:nvSpPr>
        <p:spPr bwMode="auto">
          <a:xfrm>
            <a:off x="6516688" y="59499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 noProof="1">
                <a:latin typeface="Verdana" pitchFamily="34" charset="0"/>
                <a:ea typeface="ＭＳ Ｐゴシック" pitchFamily="1" charset="-128"/>
              </a:rPr>
              <a:t>pricing</a:t>
            </a:r>
            <a:r>
              <a:rPr lang="fr-FR" i="1">
                <a:latin typeface="Verdana" pitchFamily="34" charset="0"/>
                <a:ea typeface="ＭＳ Ｐゴシック" pitchFamily="1" charset="-128"/>
              </a:rPr>
              <a:t> /</a:t>
            </a:r>
          </a:p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volumes</a:t>
            </a:r>
          </a:p>
        </p:txBody>
      </p:sp>
      <p:pic>
        <p:nvPicPr>
          <p:cNvPr id="238613" name="Picture 21" descr="IP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4238" y="5954713"/>
            <a:ext cx="6915150" cy="708025"/>
          </a:xfrm>
          <a:prstGeom prst="rect">
            <a:avLst/>
          </a:prstGeom>
          <a:noFill/>
        </p:spPr>
      </p:pic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1834662" y="6640514"/>
            <a:ext cx="698548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Confidential Document. Exclusively reserved for SEB in-house use. Can not be spread outside of the group SEB</a:t>
            </a:r>
          </a:p>
        </p:txBody>
      </p:sp>
      <p:pic>
        <p:nvPicPr>
          <p:cNvPr id="35" name="Picture 11" descr="B1-GroupeSEB-logotype-maitr"/>
          <p:cNvPicPr>
            <a:picLocks noChangeAspect="1" noChangeArrowheads="1"/>
          </p:cNvPicPr>
          <p:nvPr/>
        </p:nvPicPr>
        <p:blipFill>
          <a:blip r:embed="rId5" cstate="print"/>
          <a:srcRect l="22115" r="22601" b="12318"/>
          <a:stretch>
            <a:fillRect/>
          </a:stretch>
        </p:blipFill>
        <p:spPr bwMode="auto">
          <a:xfrm>
            <a:off x="384175" y="190500"/>
            <a:ext cx="627063" cy="1341438"/>
          </a:xfrm>
          <a:prstGeom prst="rect">
            <a:avLst/>
          </a:prstGeom>
          <a:noFill/>
        </p:spPr>
      </p:pic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7029451" y="4305300"/>
            <a:ext cx="13335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fr-FR" sz="1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10000"/>
          </a:blip>
          <a:srcRect b="29278"/>
          <a:stretch>
            <a:fillRect/>
          </a:stretch>
        </p:blipFill>
        <p:spPr bwMode="auto">
          <a:xfrm>
            <a:off x="5500694" y="332656"/>
            <a:ext cx="3209916" cy="33667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82550" y="6276975"/>
            <a:ext cx="20665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000" b="1" dirty="0" smtClean="0">
                <a:solidFill>
                  <a:srgbClr val="595959"/>
                </a:solidFill>
                <a:latin typeface="Verdana" pitchFamily="34" charset="0"/>
              </a:rPr>
              <a:t>SILENCE FORCE COMPACT</a:t>
            </a:r>
            <a:endParaRPr lang="fr-FR" sz="1000" b="1" dirty="0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187629" y="476672"/>
            <a:ext cx="51106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 kern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SILENCE FORCE COMPACT </a:t>
            </a:r>
            <a:endParaRPr lang="en-GB" sz="2800" dirty="0"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1125414" y="1066805"/>
            <a:ext cx="76950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rgbClr val="4D4D4D"/>
                </a:solidFill>
                <a:latin typeface="+mn-lt"/>
              </a:rPr>
              <a:t>nowe </a:t>
            </a:r>
            <a:r>
              <a:rPr lang="pl-PL" dirty="0">
                <a:solidFill>
                  <a:srgbClr val="4D4D4D"/>
                </a:solidFill>
                <a:latin typeface="+mn-lt"/>
              </a:rPr>
              <a:t>wykończenie, kolorystyka i bardzo </a:t>
            </a:r>
            <a:r>
              <a:rPr lang="pl-PL" dirty="0" smtClean="0">
                <a:solidFill>
                  <a:srgbClr val="4D4D4D"/>
                </a:solidFill>
                <a:latin typeface="+mn-lt"/>
              </a:rPr>
              <a:t>widoczne </a:t>
            </a:r>
            <a:r>
              <a:rPr lang="pl-PL" dirty="0">
                <a:solidFill>
                  <a:srgbClr val="4D4D4D"/>
                </a:solidFill>
                <a:latin typeface="+mn-lt"/>
              </a:rPr>
              <a:t>oznaczenia elementów dających korzyści, zwiększenie atrakcyjności </a:t>
            </a:r>
            <a:r>
              <a:rPr lang="pl-PL" dirty="0" smtClean="0">
                <a:solidFill>
                  <a:srgbClr val="4D4D4D"/>
                </a:solidFill>
                <a:latin typeface="+mn-lt"/>
              </a:rPr>
              <a:t>oferty</a:t>
            </a:r>
            <a:endParaRPr lang="pl-PL" dirty="0">
              <a:solidFill>
                <a:srgbClr val="4D4D4D"/>
              </a:solidFill>
              <a:latin typeface="+mn-lt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115616" y="2206371"/>
            <a:ext cx="5886474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lvl="1" indent="-285750" algn="l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pl-PL" dirty="0" smtClean="0">
                <a:solidFill>
                  <a:srgbClr val="4D4D4D"/>
                </a:solidFill>
                <a:latin typeface="+mn-lt"/>
              </a:rPr>
              <a:t>nowa </a:t>
            </a:r>
            <a:r>
              <a:rPr lang="pl-PL" dirty="0">
                <a:solidFill>
                  <a:srgbClr val="4D4D4D"/>
                </a:solidFill>
                <a:latin typeface="+mn-lt"/>
              </a:rPr>
              <a:t>nazwa zastosowanej techniki wyciszania pracy silnika i innych elementów: „</a:t>
            </a:r>
            <a:r>
              <a:rPr lang="pl-PL" dirty="0" err="1" smtClean="0">
                <a:solidFill>
                  <a:srgbClr val="4D4D4D"/>
                </a:solidFill>
                <a:latin typeface="+mn-lt"/>
              </a:rPr>
              <a:t>Advance</a:t>
            </a:r>
            <a:r>
              <a:rPr lang="pl-PL" dirty="0" err="1" smtClean="0">
                <a:solidFill>
                  <a:srgbClr val="4D4D4D"/>
                </a:solidFill>
              </a:rPr>
              <a:t>d</a:t>
            </a:r>
            <a:r>
              <a:rPr lang="pl-PL" dirty="0" smtClean="0">
                <a:solidFill>
                  <a:srgbClr val="4D4D4D"/>
                </a:solidFill>
              </a:rPr>
              <a:t> </a:t>
            </a:r>
            <a:r>
              <a:rPr lang="pl-PL" dirty="0" smtClean="0">
                <a:solidFill>
                  <a:srgbClr val="4D4D4D"/>
                </a:solidFill>
                <a:latin typeface="+mn-lt"/>
              </a:rPr>
              <a:t> </a:t>
            </a:r>
            <a:r>
              <a:rPr lang="pl-PL" dirty="0" err="1" smtClean="0">
                <a:solidFill>
                  <a:srgbClr val="4D4D4D"/>
                </a:solidFill>
                <a:latin typeface="+mn-lt"/>
              </a:rPr>
              <a:t>Silence</a:t>
            </a:r>
            <a:r>
              <a:rPr lang="pl-PL" dirty="0" smtClean="0">
                <a:solidFill>
                  <a:srgbClr val="4D4D4D"/>
                </a:solidFill>
                <a:latin typeface="+mn-lt"/>
              </a:rPr>
              <a:t> </a:t>
            </a:r>
            <a:r>
              <a:rPr lang="pl-PL" dirty="0">
                <a:solidFill>
                  <a:srgbClr val="4D4D4D"/>
                </a:solidFill>
                <a:latin typeface="+mn-lt"/>
              </a:rPr>
              <a:t>System”</a:t>
            </a:r>
          </a:p>
          <a:p>
            <a:pPr marL="742950" lvl="1" indent="-285750" algn="l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pl-PL" dirty="0" smtClean="0">
                <a:solidFill>
                  <a:srgbClr val="4D4D4D"/>
                </a:solidFill>
                <a:latin typeface="+mn-lt"/>
              </a:rPr>
              <a:t>nowe</a:t>
            </a:r>
            <a:r>
              <a:rPr lang="pl-PL" dirty="0">
                <a:solidFill>
                  <a:srgbClr val="4D4D4D"/>
                </a:solidFill>
                <a:latin typeface="+mn-lt"/>
              </a:rPr>
              <a:t>, bardziej wyraźnie oznaczenie opatentowanej technologii wyciszana pracy odkurzacza ułatwiający lepszą komunikację </a:t>
            </a:r>
          </a:p>
        </p:txBody>
      </p:sp>
      <p:pic>
        <p:nvPicPr>
          <p:cNvPr id="25" name="Picture 2" descr="H:\PRODUITS\PROJETS_Lct 2010\Aspirateurs traîneaux\SF COMPACT_upgrade\Visuels\RO4629_chocolate_H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2274751"/>
            <a:ext cx="2016224" cy="35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e 5"/>
          <p:cNvGrpSpPr>
            <a:grpSpLocks/>
          </p:cNvGrpSpPr>
          <p:nvPr/>
        </p:nvGrpSpPr>
        <p:grpSpPr bwMode="auto">
          <a:xfrm>
            <a:off x="3203848" y="4509120"/>
            <a:ext cx="2016224" cy="1251719"/>
            <a:chOff x="2444333" y="4572008"/>
            <a:chExt cx="3151610" cy="1755090"/>
          </a:xfrm>
        </p:grpSpPr>
        <p:pic>
          <p:nvPicPr>
            <p:cNvPr id="27" name="Picture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24108" y="4643446"/>
              <a:ext cx="2933695" cy="1683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riangle rectangle 7"/>
            <p:cNvSpPr>
              <a:spLocks noChangeArrowheads="1"/>
            </p:cNvSpPr>
            <p:nvPr/>
          </p:nvSpPr>
          <p:spPr bwMode="auto">
            <a:xfrm rot="5235537">
              <a:off x="2444333" y="4572008"/>
              <a:ext cx="357190" cy="357190"/>
            </a:xfrm>
            <a:prstGeom prst="rtTriangle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1" name="Triangle rectangle 8"/>
            <p:cNvSpPr>
              <a:spLocks noChangeArrowheads="1"/>
            </p:cNvSpPr>
            <p:nvPr/>
          </p:nvSpPr>
          <p:spPr bwMode="auto">
            <a:xfrm rot="10800000">
              <a:off x="5238753" y="4580344"/>
              <a:ext cx="357190" cy="357190"/>
            </a:xfrm>
            <a:prstGeom prst="rtTriangle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</p:grpSp>
      <p:cxnSp>
        <p:nvCxnSpPr>
          <p:cNvPr id="32" name="Connecteur en angle 4"/>
          <p:cNvCxnSpPr/>
          <p:nvPr/>
        </p:nvCxnSpPr>
        <p:spPr>
          <a:xfrm rot="10800000" flipV="1">
            <a:off x="5464420" y="4942890"/>
            <a:ext cx="1780442" cy="214313"/>
          </a:xfrm>
          <a:prstGeom prst="bentConnector3">
            <a:avLst>
              <a:gd name="adj1" fmla="val 50000"/>
            </a:avLst>
          </a:prstGeom>
          <a:ln w="38100">
            <a:solidFill>
              <a:srgbClr val="969696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2259013" y="6138863"/>
            <a:ext cx="666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 i="1" dirty="0" smtClean="0">
                <a:solidFill>
                  <a:srgbClr val="595959"/>
                </a:solidFill>
                <a:latin typeface="Verdana" pitchFamily="34" charset="0"/>
              </a:rPr>
              <a:t>ODKURZACZE WORKOWE </a:t>
            </a:r>
            <a:endParaRPr lang="fr-FR" sz="1200" b="1" i="1" dirty="0">
              <a:solidFill>
                <a:srgbClr val="59595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Base-Rowenet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37250"/>
          </a:xfrm>
          <a:prstGeom prst="rect">
            <a:avLst/>
          </a:prstGeom>
          <a:noFill/>
        </p:spPr>
      </p:pic>
      <p:pic>
        <p:nvPicPr>
          <p:cNvPr id="238597" name="Picture 5" descr="Rowenta co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37250"/>
            <a:ext cx="9144000" cy="920750"/>
          </a:xfrm>
          <a:prstGeom prst="rect">
            <a:avLst/>
          </a:prstGeom>
          <a:noFill/>
        </p:spPr>
      </p:pic>
      <p:sp>
        <p:nvSpPr>
          <p:cNvPr id="238598" name="Text Box 16"/>
          <p:cNvSpPr txBox="1">
            <a:spLocks noChangeArrowheads="1"/>
          </p:cNvSpPr>
          <p:nvPr/>
        </p:nvSpPr>
        <p:spPr bwMode="auto">
          <a:xfrm>
            <a:off x="1935163" y="6686550"/>
            <a:ext cx="72088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700">
                <a:solidFill>
                  <a:schemeClr val="bg2"/>
                </a:solidFill>
                <a:ea typeface="ＭＳ Ｐゴシック" pitchFamily="1" charset="-128"/>
              </a:rPr>
              <a:t>SBU  Home Care – IPC 2008 - New Products Presentation. Confidential Document. Exclusively reserved for Groupe SEB in-house use. Cannot be spread outside of Groupe SEB.</a:t>
            </a:r>
          </a:p>
        </p:txBody>
      </p:sp>
      <p:sp>
        <p:nvSpPr>
          <p:cNvPr id="238602" name="Text Box 3"/>
          <p:cNvSpPr txBox="1">
            <a:spLocks noChangeArrowheads="1"/>
          </p:cNvSpPr>
          <p:nvPr/>
        </p:nvSpPr>
        <p:spPr bwMode="auto">
          <a:xfrm>
            <a:off x="2460625" y="6084888"/>
            <a:ext cx="113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 noProof="1">
                <a:latin typeface="Verdana" pitchFamily="34" charset="0"/>
                <a:ea typeface="ＭＳ Ｐゴシック" pitchFamily="1" charset="-128"/>
              </a:rPr>
              <a:t>strategy</a:t>
            </a:r>
            <a:endParaRPr lang="fr-FR" noProof="1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238603" name="Text Box 4"/>
          <p:cNvSpPr txBox="1">
            <a:spLocks noChangeArrowheads="1"/>
          </p:cNvSpPr>
          <p:nvPr/>
        </p:nvSpPr>
        <p:spPr bwMode="auto">
          <a:xfrm>
            <a:off x="3714750" y="6092825"/>
            <a:ext cx="1287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sz="2000" b="1" noProof="1">
                <a:latin typeface="Verdana" pitchFamily="34" charset="0"/>
                <a:ea typeface="ＭＳ Ｐゴシック" pitchFamily="1" charset="-128"/>
              </a:rPr>
              <a:t>product</a:t>
            </a:r>
          </a:p>
        </p:txBody>
      </p:sp>
      <p:sp>
        <p:nvSpPr>
          <p:cNvPr id="238604" name="Text Box 6"/>
          <p:cNvSpPr txBox="1">
            <a:spLocks noChangeArrowheads="1"/>
          </p:cNvSpPr>
          <p:nvPr/>
        </p:nvSpPr>
        <p:spPr bwMode="auto">
          <a:xfrm>
            <a:off x="5262563" y="6097588"/>
            <a:ext cx="841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range</a:t>
            </a:r>
          </a:p>
        </p:txBody>
      </p:sp>
      <p:sp>
        <p:nvSpPr>
          <p:cNvPr id="238606" name="Text Box 7"/>
          <p:cNvSpPr txBox="1">
            <a:spLocks noChangeArrowheads="1"/>
          </p:cNvSpPr>
          <p:nvPr/>
        </p:nvSpPr>
        <p:spPr bwMode="auto">
          <a:xfrm>
            <a:off x="6516688" y="59499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 noProof="1">
                <a:latin typeface="Verdana" pitchFamily="34" charset="0"/>
                <a:ea typeface="ＭＳ Ｐゴシック" pitchFamily="1" charset="-128"/>
              </a:rPr>
              <a:t>pricing</a:t>
            </a:r>
            <a:r>
              <a:rPr lang="fr-FR" i="1">
                <a:latin typeface="Verdana" pitchFamily="34" charset="0"/>
                <a:ea typeface="ＭＳ Ｐゴシック" pitchFamily="1" charset="-128"/>
              </a:rPr>
              <a:t> /</a:t>
            </a:r>
          </a:p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volumes</a:t>
            </a:r>
          </a:p>
        </p:txBody>
      </p:sp>
      <p:pic>
        <p:nvPicPr>
          <p:cNvPr id="238613" name="Picture 21" descr="IP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4238" y="5954713"/>
            <a:ext cx="6915150" cy="708025"/>
          </a:xfrm>
          <a:prstGeom prst="rect">
            <a:avLst/>
          </a:prstGeom>
          <a:noFill/>
        </p:spPr>
      </p:pic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1834662" y="6640514"/>
            <a:ext cx="698548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Confidential Document. Exclusively reserved for SEB in-house use. Can not be spread outside of the group SEB</a:t>
            </a:r>
          </a:p>
        </p:txBody>
      </p:sp>
      <p:pic>
        <p:nvPicPr>
          <p:cNvPr id="35" name="Picture 11" descr="B1-GroupeSEB-logotype-maitr"/>
          <p:cNvPicPr>
            <a:picLocks noChangeAspect="1" noChangeArrowheads="1"/>
          </p:cNvPicPr>
          <p:nvPr/>
        </p:nvPicPr>
        <p:blipFill>
          <a:blip r:embed="rId5" cstate="print"/>
          <a:srcRect l="22115" r="22601" b="12318"/>
          <a:stretch>
            <a:fillRect/>
          </a:stretch>
        </p:blipFill>
        <p:spPr bwMode="auto">
          <a:xfrm>
            <a:off x="384175" y="190500"/>
            <a:ext cx="627063" cy="1341438"/>
          </a:xfrm>
          <a:prstGeom prst="rect">
            <a:avLst/>
          </a:prstGeom>
          <a:noFill/>
        </p:spPr>
      </p:pic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7029451" y="4305300"/>
            <a:ext cx="13335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fr-FR" sz="1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10000"/>
          </a:blip>
          <a:srcRect b="29278"/>
          <a:stretch>
            <a:fillRect/>
          </a:stretch>
        </p:blipFill>
        <p:spPr bwMode="auto">
          <a:xfrm>
            <a:off x="5500694" y="332656"/>
            <a:ext cx="3209916" cy="33667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82550" y="6276975"/>
            <a:ext cx="20665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000" b="1" dirty="0" smtClean="0">
                <a:solidFill>
                  <a:srgbClr val="595959"/>
                </a:solidFill>
                <a:latin typeface="Verdana" pitchFamily="34" charset="0"/>
              </a:rPr>
              <a:t>SILENCE FORCE COMPACT</a:t>
            </a:r>
            <a:endParaRPr lang="fr-FR" sz="1000" b="1" dirty="0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187629" y="476672"/>
            <a:ext cx="51106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 kern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SILENCE FORCE COMPACT </a:t>
            </a:r>
            <a:endParaRPr lang="en-GB" sz="2800" dirty="0"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6" name="Picture 3" descr="H:\PRODUITS\PROJETS_Lct 2010\Aspirateurs traîneaux\SF COMPACT_upgrade\Visuels\Basse def\RO4627_ivory_B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69026" y="2060848"/>
            <a:ext cx="1685192" cy="271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H:\PRODUITS\PROJETS_Lct 2010\Aspirateurs traîneaux\SF COMPACT_upgrade\Visuels\Basse def\RO4629_chocolate_B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94920" y="2078024"/>
            <a:ext cx="1685192" cy="271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 descr="H:\PRODUITS\PROJETS_Lct 2010\Aspirateurs traîneaux\SF COMPACT_upgrade\Visuels\Basse def\RO4645 01_black_B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2092326"/>
            <a:ext cx="1685192" cy="270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6"/>
          <p:cNvSpPr/>
          <p:nvPr/>
        </p:nvSpPr>
        <p:spPr>
          <a:xfrm>
            <a:off x="1336431" y="5181613"/>
            <a:ext cx="1252904" cy="5318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600" b="1">
                <a:solidFill>
                  <a:srgbClr val="4D4D4D"/>
                </a:solidFill>
              </a:rPr>
              <a:t>RO46</a:t>
            </a:r>
            <a:r>
              <a:rPr lang="pl-PL" sz="1600" b="1">
                <a:solidFill>
                  <a:srgbClr val="4D4D4D"/>
                </a:solidFill>
              </a:rPr>
              <a:t>27</a:t>
            </a:r>
            <a:endParaRPr lang="fr-FR" sz="1600" b="1">
              <a:solidFill>
                <a:srgbClr val="4D4D4D"/>
              </a:solidFill>
            </a:endParaRPr>
          </a:p>
        </p:txBody>
      </p:sp>
      <p:sp>
        <p:nvSpPr>
          <p:cNvPr id="36" name="Rectangle 6"/>
          <p:cNvSpPr/>
          <p:nvPr/>
        </p:nvSpPr>
        <p:spPr>
          <a:xfrm>
            <a:off x="4111184" y="5181613"/>
            <a:ext cx="1252904" cy="5318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600" b="1" dirty="0">
                <a:solidFill>
                  <a:srgbClr val="4D4D4D"/>
                </a:solidFill>
              </a:rPr>
              <a:t>RO46</a:t>
            </a:r>
            <a:r>
              <a:rPr lang="pl-PL" sz="1600" b="1" dirty="0">
                <a:solidFill>
                  <a:srgbClr val="4D4D4D"/>
                </a:solidFill>
              </a:rPr>
              <a:t>29</a:t>
            </a:r>
            <a:endParaRPr lang="fr-FR" sz="1600" b="1" dirty="0">
              <a:solidFill>
                <a:srgbClr val="4D4D4D"/>
              </a:solidFill>
            </a:endParaRPr>
          </a:p>
        </p:txBody>
      </p:sp>
      <p:sp>
        <p:nvSpPr>
          <p:cNvPr id="38" name="Rectangle 6"/>
          <p:cNvSpPr/>
          <p:nvPr/>
        </p:nvSpPr>
        <p:spPr>
          <a:xfrm>
            <a:off x="6876256" y="5157192"/>
            <a:ext cx="1252904" cy="5318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600" b="1" dirty="0">
                <a:solidFill>
                  <a:srgbClr val="4D4D4D"/>
                </a:solidFill>
              </a:rPr>
              <a:t>RO4645</a:t>
            </a:r>
          </a:p>
        </p:txBody>
      </p:sp>
      <p:sp>
        <p:nvSpPr>
          <p:cNvPr id="39" name="Rectangle 11"/>
          <p:cNvSpPr/>
          <p:nvPr/>
        </p:nvSpPr>
        <p:spPr>
          <a:xfrm>
            <a:off x="4097996" y="4797152"/>
            <a:ext cx="1266092" cy="25705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1600" b="1" dirty="0">
                <a:solidFill>
                  <a:srgbClr val="C00000"/>
                </a:solidFill>
              </a:rPr>
              <a:t>PROMO 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2259013" y="6138863"/>
            <a:ext cx="666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 i="1" dirty="0" smtClean="0">
                <a:solidFill>
                  <a:srgbClr val="595959"/>
                </a:solidFill>
                <a:latin typeface="Verdana" pitchFamily="34" charset="0"/>
              </a:rPr>
              <a:t>ODKURZACZE WORKOWE </a:t>
            </a:r>
            <a:endParaRPr lang="fr-FR" sz="1200" b="1" i="1" dirty="0">
              <a:solidFill>
                <a:srgbClr val="59595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Base-Rowenet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37250"/>
          </a:xfrm>
          <a:prstGeom prst="rect">
            <a:avLst/>
          </a:prstGeom>
          <a:noFill/>
        </p:spPr>
      </p:pic>
      <p:pic>
        <p:nvPicPr>
          <p:cNvPr id="238597" name="Picture 5" descr="Rowenta co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37250"/>
            <a:ext cx="9144000" cy="920750"/>
          </a:xfrm>
          <a:prstGeom prst="rect">
            <a:avLst/>
          </a:prstGeom>
          <a:noFill/>
        </p:spPr>
      </p:pic>
      <p:sp>
        <p:nvSpPr>
          <p:cNvPr id="238598" name="Text Box 16"/>
          <p:cNvSpPr txBox="1">
            <a:spLocks noChangeArrowheads="1"/>
          </p:cNvSpPr>
          <p:nvPr/>
        </p:nvSpPr>
        <p:spPr bwMode="auto">
          <a:xfrm>
            <a:off x="1935163" y="6686550"/>
            <a:ext cx="72088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700">
                <a:solidFill>
                  <a:schemeClr val="bg2"/>
                </a:solidFill>
                <a:ea typeface="ＭＳ Ｐゴシック" pitchFamily="1" charset="-128"/>
              </a:rPr>
              <a:t>SBU  Home Care – IPC 2008 - New Products Presentation. Confidential Document. Exclusively reserved for Groupe SEB in-house use. Cannot be spread outside of Groupe SEB.</a:t>
            </a:r>
          </a:p>
        </p:txBody>
      </p:sp>
      <p:sp>
        <p:nvSpPr>
          <p:cNvPr id="238602" name="Text Box 3"/>
          <p:cNvSpPr txBox="1">
            <a:spLocks noChangeArrowheads="1"/>
          </p:cNvSpPr>
          <p:nvPr/>
        </p:nvSpPr>
        <p:spPr bwMode="auto">
          <a:xfrm>
            <a:off x="2460625" y="6084888"/>
            <a:ext cx="113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 noProof="1">
                <a:latin typeface="Verdana" pitchFamily="34" charset="0"/>
                <a:ea typeface="ＭＳ Ｐゴシック" pitchFamily="1" charset="-128"/>
              </a:rPr>
              <a:t>strategy</a:t>
            </a:r>
            <a:endParaRPr lang="fr-FR" noProof="1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238603" name="Text Box 4"/>
          <p:cNvSpPr txBox="1">
            <a:spLocks noChangeArrowheads="1"/>
          </p:cNvSpPr>
          <p:nvPr/>
        </p:nvSpPr>
        <p:spPr bwMode="auto">
          <a:xfrm>
            <a:off x="3714750" y="6092825"/>
            <a:ext cx="1287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sz="2000" b="1" noProof="1">
                <a:latin typeface="Verdana" pitchFamily="34" charset="0"/>
                <a:ea typeface="ＭＳ Ｐゴシック" pitchFamily="1" charset="-128"/>
              </a:rPr>
              <a:t>product</a:t>
            </a:r>
          </a:p>
        </p:txBody>
      </p:sp>
      <p:sp>
        <p:nvSpPr>
          <p:cNvPr id="238604" name="Text Box 6"/>
          <p:cNvSpPr txBox="1">
            <a:spLocks noChangeArrowheads="1"/>
          </p:cNvSpPr>
          <p:nvPr/>
        </p:nvSpPr>
        <p:spPr bwMode="auto">
          <a:xfrm>
            <a:off x="5262563" y="6097588"/>
            <a:ext cx="841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range</a:t>
            </a:r>
          </a:p>
        </p:txBody>
      </p:sp>
      <p:sp>
        <p:nvSpPr>
          <p:cNvPr id="238606" name="Text Box 7"/>
          <p:cNvSpPr txBox="1">
            <a:spLocks noChangeArrowheads="1"/>
          </p:cNvSpPr>
          <p:nvPr/>
        </p:nvSpPr>
        <p:spPr bwMode="auto">
          <a:xfrm>
            <a:off x="6516688" y="59499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 noProof="1">
                <a:latin typeface="Verdana" pitchFamily="34" charset="0"/>
                <a:ea typeface="ＭＳ Ｐゴシック" pitchFamily="1" charset="-128"/>
              </a:rPr>
              <a:t>pricing</a:t>
            </a:r>
            <a:r>
              <a:rPr lang="fr-FR" i="1">
                <a:latin typeface="Verdana" pitchFamily="34" charset="0"/>
                <a:ea typeface="ＭＳ Ｐゴシック" pitchFamily="1" charset="-128"/>
              </a:rPr>
              <a:t> /</a:t>
            </a:r>
          </a:p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volumes</a:t>
            </a:r>
          </a:p>
        </p:txBody>
      </p:sp>
      <p:pic>
        <p:nvPicPr>
          <p:cNvPr id="238613" name="Picture 21" descr="IP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4238" y="5954713"/>
            <a:ext cx="6915150" cy="708025"/>
          </a:xfrm>
          <a:prstGeom prst="rect">
            <a:avLst/>
          </a:prstGeom>
          <a:noFill/>
        </p:spPr>
      </p:pic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1834662" y="6640514"/>
            <a:ext cx="698548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Confidential Document. Exclusively reserved for SEB in-house use. Can not be spread outside of the group SEB</a:t>
            </a:r>
          </a:p>
        </p:txBody>
      </p:sp>
      <p:pic>
        <p:nvPicPr>
          <p:cNvPr id="35" name="Picture 11" descr="B1-GroupeSEB-logotype-maitr"/>
          <p:cNvPicPr>
            <a:picLocks noChangeAspect="1" noChangeArrowheads="1"/>
          </p:cNvPicPr>
          <p:nvPr/>
        </p:nvPicPr>
        <p:blipFill>
          <a:blip r:embed="rId5" cstate="print"/>
          <a:srcRect l="22115" r="22601" b="12318"/>
          <a:stretch>
            <a:fillRect/>
          </a:stretch>
        </p:blipFill>
        <p:spPr bwMode="auto">
          <a:xfrm>
            <a:off x="384175" y="190500"/>
            <a:ext cx="627063" cy="1341438"/>
          </a:xfrm>
          <a:prstGeom prst="rect">
            <a:avLst/>
          </a:prstGeom>
          <a:noFill/>
        </p:spPr>
      </p:pic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7029451" y="4305300"/>
            <a:ext cx="13335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fr-FR" sz="1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10000"/>
          </a:blip>
          <a:srcRect b="29278"/>
          <a:stretch>
            <a:fillRect/>
          </a:stretch>
        </p:blipFill>
        <p:spPr bwMode="auto">
          <a:xfrm>
            <a:off x="5500694" y="404664"/>
            <a:ext cx="3209916" cy="33667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82550" y="6276975"/>
            <a:ext cx="20665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000" b="1" dirty="0" smtClean="0">
                <a:solidFill>
                  <a:srgbClr val="595959"/>
                </a:solidFill>
                <a:latin typeface="Verdana" pitchFamily="34" charset="0"/>
              </a:rPr>
              <a:t>SILENCE FORCE COMPACT</a:t>
            </a:r>
            <a:endParaRPr lang="fr-FR" sz="1000" b="1" dirty="0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187629" y="476672"/>
            <a:ext cx="51106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 kern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SILENCE FORCE COMPACT </a:t>
            </a:r>
            <a:endParaRPr lang="en-GB" sz="2800" dirty="0"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7" name="Group 259"/>
          <p:cNvGraphicFramePr>
            <a:graphicFrameLocks noGrp="1"/>
          </p:cNvGraphicFramePr>
          <p:nvPr/>
        </p:nvGraphicFramePr>
        <p:xfrm>
          <a:off x="2157178" y="1124744"/>
          <a:ext cx="6663294" cy="4520624"/>
        </p:xfrm>
        <a:graphic>
          <a:graphicData uri="http://schemas.openxmlformats.org/drawingml/2006/table">
            <a:tbl>
              <a:tblPr/>
              <a:tblGrid>
                <a:gridCol w="2232248"/>
                <a:gridCol w="1340949"/>
                <a:gridCol w="1545048"/>
                <a:gridCol w="1545049"/>
              </a:tblGrid>
              <a:tr h="127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1920" marR="7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RO4627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1920" marR="7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RO46</a:t>
                      </a: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29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1920" marR="7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RO4645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1920" marR="7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</a:tr>
              <a:tr h="188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Moc 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20" marR="7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2100W</a:t>
                      </a: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2100W</a:t>
                      </a: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00W</a:t>
                      </a: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Poziom 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halasu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dB(A)</a:t>
                      </a:r>
                    </a:p>
                  </a:txBody>
                  <a:tcPr marL="71920" marR="7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Strumień powietrza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(L/s)</a:t>
                      </a:r>
                    </a:p>
                  </a:txBody>
                  <a:tcPr marL="71920" marR="7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Sila ssania 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(Kpa)</a:t>
                      </a:r>
                    </a:p>
                  </a:txBody>
                  <a:tcPr marL="71920" marR="7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Rury 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20" marR="7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TTM</a:t>
                      </a: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TTM</a:t>
                      </a: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Składane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TTM</a:t>
                      </a: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8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Filtracja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20" marR="7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HEPA 12</a:t>
                      </a: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HEPA 13</a:t>
                      </a: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HEPA 13</a:t>
                      </a: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4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Szczotka do podłogi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20" marR="7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Klasyczna/ dwupozycyjna 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Klasyczna/ dwupozycyjna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Klasyczna/ dwupozycyjna 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Delta Silence Force</a:t>
                      </a:r>
                    </a:p>
                  </a:txBody>
                  <a:tcPr marL="71920" marR="7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Tak 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Tak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Tak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Compact system</a:t>
                      </a:r>
                    </a:p>
                  </a:txBody>
                  <a:tcPr marL="71920" marR="7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20" marR="7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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20" marR="7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30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Mini Turbo </a:t>
                      </a: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szczotka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20" marR="7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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8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Rodzaj worka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20" marR="7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Wonderbag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Wonderbag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Wonderbag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Pojemność worka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20" marR="7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3.5 L</a:t>
                      </a: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3.5 L</a:t>
                      </a: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3.5 L</a:t>
                      </a: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Kolorystyka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20" marR="7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Kość słoniowa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Czekoladowy (</a:t>
                      </a:r>
                      <a:r>
                        <a:rPr kumimoji="0" 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promo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Czarny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Rekomendowana cena 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20" marR="7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779,99PLN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879,99PLN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879,99PLN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20" marR="7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Rectangle 11"/>
          <p:cNvSpPr/>
          <p:nvPr/>
        </p:nvSpPr>
        <p:spPr>
          <a:xfrm>
            <a:off x="5898196" y="5661248"/>
            <a:ext cx="1266092" cy="185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1600" b="1" dirty="0">
                <a:solidFill>
                  <a:srgbClr val="C00000"/>
                </a:solidFill>
              </a:rPr>
              <a:t>PROMO </a:t>
            </a:r>
            <a:endParaRPr lang="fr-FR" sz="1600" b="1" dirty="0">
              <a:solidFill>
                <a:srgbClr val="C00000"/>
              </a:solidFill>
            </a:endParaRPr>
          </a:p>
        </p:txBody>
      </p:sp>
      <p:pic>
        <p:nvPicPr>
          <p:cNvPr id="19" name="Picture 3" descr="C:\Documents and Settings\mgulajska\Pulpit\MAGDA\RO4645 01_BLACK_Acc &amp; tub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140968"/>
            <a:ext cx="1835855" cy="2520280"/>
          </a:xfrm>
          <a:prstGeom prst="rect">
            <a:avLst/>
          </a:prstGeom>
          <a:noFill/>
        </p:spPr>
      </p:pic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2259013" y="6138863"/>
            <a:ext cx="666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 i="1" dirty="0" smtClean="0">
                <a:solidFill>
                  <a:srgbClr val="595959"/>
                </a:solidFill>
                <a:latin typeface="Verdana" pitchFamily="34" charset="0"/>
              </a:rPr>
              <a:t>ODKURZACZE WORKOWE </a:t>
            </a:r>
            <a:endParaRPr lang="fr-FR" sz="1200" b="1" i="1" dirty="0">
              <a:solidFill>
                <a:srgbClr val="59595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Base-Rowenet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37250"/>
          </a:xfrm>
          <a:prstGeom prst="rect">
            <a:avLst/>
          </a:prstGeom>
          <a:noFill/>
        </p:spPr>
      </p:pic>
      <p:pic>
        <p:nvPicPr>
          <p:cNvPr id="238597" name="Picture 5" descr="Rowenta co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37250"/>
            <a:ext cx="9144000" cy="920750"/>
          </a:xfrm>
          <a:prstGeom prst="rect">
            <a:avLst/>
          </a:prstGeom>
          <a:noFill/>
        </p:spPr>
      </p:pic>
      <p:sp>
        <p:nvSpPr>
          <p:cNvPr id="238598" name="Text Box 16"/>
          <p:cNvSpPr txBox="1">
            <a:spLocks noChangeArrowheads="1"/>
          </p:cNvSpPr>
          <p:nvPr/>
        </p:nvSpPr>
        <p:spPr bwMode="auto">
          <a:xfrm>
            <a:off x="1935163" y="6686550"/>
            <a:ext cx="72088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700">
                <a:solidFill>
                  <a:schemeClr val="bg2"/>
                </a:solidFill>
                <a:ea typeface="ＭＳ Ｐゴシック" pitchFamily="1" charset="-128"/>
              </a:rPr>
              <a:t>SBU  Home Care – IPC 2008 - New Products Presentation. Confidential Document. Exclusively reserved for Groupe SEB in-house use. Cannot be spread outside of Groupe SEB.</a:t>
            </a:r>
          </a:p>
        </p:txBody>
      </p:sp>
      <p:sp>
        <p:nvSpPr>
          <p:cNvPr id="238602" name="Text Box 3"/>
          <p:cNvSpPr txBox="1">
            <a:spLocks noChangeArrowheads="1"/>
          </p:cNvSpPr>
          <p:nvPr/>
        </p:nvSpPr>
        <p:spPr bwMode="auto">
          <a:xfrm>
            <a:off x="2460625" y="6084888"/>
            <a:ext cx="113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 noProof="1">
                <a:latin typeface="Verdana" pitchFamily="34" charset="0"/>
                <a:ea typeface="ＭＳ Ｐゴシック" pitchFamily="1" charset="-128"/>
              </a:rPr>
              <a:t>strategy</a:t>
            </a:r>
            <a:endParaRPr lang="fr-FR" noProof="1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238603" name="Text Box 4"/>
          <p:cNvSpPr txBox="1">
            <a:spLocks noChangeArrowheads="1"/>
          </p:cNvSpPr>
          <p:nvPr/>
        </p:nvSpPr>
        <p:spPr bwMode="auto">
          <a:xfrm>
            <a:off x="3714750" y="6092825"/>
            <a:ext cx="1287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sz="2000" b="1" noProof="1">
                <a:latin typeface="Verdana" pitchFamily="34" charset="0"/>
                <a:ea typeface="ＭＳ Ｐゴシック" pitchFamily="1" charset="-128"/>
              </a:rPr>
              <a:t>product</a:t>
            </a:r>
          </a:p>
        </p:txBody>
      </p:sp>
      <p:sp>
        <p:nvSpPr>
          <p:cNvPr id="238604" name="Text Box 6"/>
          <p:cNvSpPr txBox="1">
            <a:spLocks noChangeArrowheads="1"/>
          </p:cNvSpPr>
          <p:nvPr/>
        </p:nvSpPr>
        <p:spPr bwMode="auto">
          <a:xfrm>
            <a:off x="5262563" y="6097588"/>
            <a:ext cx="841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range</a:t>
            </a:r>
          </a:p>
        </p:txBody>
      </p:sp>
      <p:sp>
        <p:nvSpPr>
          <p:cNvPr id="238606" name="Text Box 7"/>
          <p:cNvSpPr txBox="1">
            <a:spLocks noChangeArrowheads="1"/>
          </p:cNvSpPr>
          <p:nvPr/>
        </p:nvSpPr>
        <p:spPr bwMode="auto">
          <a:xfrm>
            <a:off x="6516688" y="59499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 noProof="1">
                <a:latin typeface="Verdana" pitchFamily="34" charset="0"/>
                <a:ea typeface="ＭＳ Ｐゴシック" pitchFamily="1" charset="-128"/>
              </a:rPr>
              <a:t>pricing</a:t>
            </a:r>
            <a:r>
              <a:rPr lang="fr-FR" i="1">
                <a:latin typeface="Verdana" pitchFamily="34" charset="0"/>
                <a:ea typeface="ＭＳ Ｐゴシック" pitchFamily="1" charset="-128"/>
              </a:rPr>
              <a:t> /</a:t>
            </a:r>
          </a:p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volumes</a:t>
            </a:r>
          </a:p>
        </p:txBody>
      </p:sp>
      <p:pic>
        <p:nvPicPr>
          <p:cNvPr id="238613" name="Picture 21" descr="IP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4238" y="5954713"/>
            <a:ext cx="6915150" cy="708025"/>
          </a:xfrm>
          <a:prstGeom prst="rect">
            <a:avLst/>
          </a:prstGeom>
          <a:noFill/>
        </p:spPr>
      </p:pic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1834662" y="6640514"/>
            <a:ext cx="698548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Confidential Document. Exclusively reserved for SEB in-house use. Can not be spread outside of the group SEB</a:t>
            </a:r>
          </a:p>
        </p:txBody>
      </p:sp>
      <p:pic>
        <p:nvPicPr>
          <p:cNvPr id="35" name="Picture 11" descr="B1-GroupeSEB-logotype-maitr"/>
          <p:cNvPicPr>
            <a:picLocks noChangeAspect="1" noChangeArrowheads="1"/>
          </p:cNvPicPr>
          <p:nvPr/>
        </p:nvPicPr>
        <p:blipFill>
          <a:blip r:embed="rId5" cstate="print"/>
          <a:srcRect l="22115" r="22601" b="12318"/>
          <a:stretch>
            <a:fillRect/>
          </a:stretch>
        </p:blipFill>
        <p:spPr bwMode="auto">
          <a:xfrm>
            <a:off x="384175" y="190500"/>
            <a:ext cx="627063" cy="1341438"/>
          </a:xfrm>
          <a:prstGeom prst="rect">
            <a:avLst/>
          </a:prstGeom>
          <a:noFill/>
        </p:spPr>
      </p:pic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7029451" y="4305300"/>
            <a:ext cx="13335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fr-FR" sz="1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10000"/>
          </a:blip>
          <a:srcRect b="29278"/>
          <a:stretch>
            <a:fillRect/>
          </a:stretch>
        </p:blipFill>
        <p:spPr bwMode="auto">
          <a:xfrm>
            <a:off x="5500694" y="332656"/>
            <a:ext cx="3209916" cy="33667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82550" y="6276975"/>
            <a:ext cx="20665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000" b="1" dirty="0" smtClean="0">
                <a:solidFill>
                  <a:srgbClr val="595959"/>
                </a:solidFill>
                <a:latin typeface="Verdana" pitchFamily="34" charset="0"/>
              </a:rPr>
              <a:t>SILENCE FORCE COMPACT</a:t>
            </a:r>
            <a:endParaRPr lang="fr-FR" sz="1000" b="1" dirty="0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147361" y="476672"/>
            <a:ext cx="45047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 kern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WSPARCIE MARKETINGOWE </a:t>
            </a:r>
            <a:endParaRPr lang="en-GB" sz="2800" dirty="0"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1274862" y="1071546"/>
            <a:ext cx="7036772" cy="845286"/>
          </a:xfrm>
          <a:prstGeom prst="rect">
            <a:avLst/>
          </a:prstGeom>
        </p:spPr>
        <p:txBody>
          <a:bodyPr/>
          <a:lstStyle/>
          <a:p>
            <a:pPr marL="800100" lvl="1" indent="-342900" algn="l">
              <a:spcBef>
                <a:spcPct val="20000"/>
              </a:spcBef>
              <a:buClr>
                <a:srgbClr val="E42518"/>
              </a:buClr>
            </a:pPr>
            <a:endParaRPr lang="pl-PL" sz="1600" kern="0" baseline="0" dirty="0" smtClean="0">
              <a:solidFill>
                <a:srgbClr val="8E8581"/>
              </a:solidFill>
            </a:endParaRPr>
          </a:p>
          <a:p>
            <a:pPr marL="342900" lvl="1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q"/>
              <a:defRPr/>
            </a:pPr>
            <a:r>
              <a:rPr lang="pl-PL" b="1" kern="0" baseline="0" dirty="0" smtClean="0">
                <a:solidFill>
                  <a:srgbClr val="8E8581"/>
                </a:solidFill>
                <a:latin typeface="Arial" pitchFamily="34" charset="0"/>
                <a:cs typeface="Arial" pitchFamily="34" charset="0"/>
              </a:rPr>
              <a:t>Kampania telewizyjna </a:t>
            </a:r>
            <a:endParaRPr kumimoji="0" lang="pl-PL" b="1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e 12"/>
          <p:cNvGrpSpPr/>
          <p:nvPr/>
        </p:nvGrpSpPr>
        <p:grpSpPr>
          <a:xfrm>
            <a:off x="6228184" y="908720"/>
            <a:ext cx="2710654" cy="2088232"/>
            <a:chOff x="1285852" y="1428737"/>
            <a:chExt cx="1906687" cy="1928827"/>
          </a:xfrm>
        </p:grpSpPr>
        <p:pic>
          <p:nvPicPr>
            <p:cNvPr id="27" name="Image 13" descr="pub tv.jpg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285852" y="1428737"/>
              <a:ext cx="1906687" cy="1928827"/>
            </a:xfrm>
            <a:prstGeom prst="rect">
              <a:avLst/>
            </a:prstGeom>
          </p:spPr>
        </p:pic>
        <p:pic>
          <p:nvPicPr>
            <p:cNvPr id="28" name="Image 14" descr="vlcsnap-118829.pn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500166" y="1571612"/>
              <a:ext cx="1500198" cy="1125149"/>
            </a:xfrm>
            <a:prstGeom prst="rect">
              <a:avLst/>
            </a:prstGeom>
          </p:spPr>
        </p:pic>
      </p:grpSp>
      <p:sp>
        <p:nvSpPr>
          <p:cNvPr id="30" name="Symbol zastępczy zawartości 2"/>
          <p:cNvSpPr txBox="1">
            <a:spLocks/>
          </p:cNvSpPr>
          <p:nvPr/>
        </p:nvSpPr>
        <p:spPr>
          <a:xfrm>
            <a:off x="1691680" y="2433428"/>
            <a:ext cx="7272808" cy="4163924"/>
          </a:xfrm>
          <a:prstGeom prst="rect">
            <a:avLst/>
          </a:prstGeom>
        </p:spPr>
        <p:txBody>
          <a:bodyPr/>
          <a:lstStyle/>
          <a:p>
            <a:pPr marL="1257300" lvl="2" indent="-342900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§"/>
              <a:defRPr/>
            </a:pPr>
            <a:r>
              <a:rPr lang="pl-PL" kern="0" dirty="0" smtClean="0">
                <a:solidFill>
                  <a:srgbClr val="8E8581"/>
                </a:solidFill>
                <a:latin typeface="Arial" pitchFamily="34" charset="0"/>
                <a:cs typeface="Arial" pitchFamily="34" charset="0"/>
              </a:rPr>
              <a:t>SILENCE FORCE   </a:t>
            </a:r>
            <a:r>
              <a:rPr lang="pl-PL" b="1" kern="0" dirty="0" smtClean="0">
                <a:solidFill>
                  <a:srgbClr val="8E85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RO4723</a:t>
            </a:r>
          </a:p>
          <a:p>
            <a:pPr marL="1257300" lvl="2" indent="-342900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§"/>
              <a:defRPr/>
            </a:pPr>
            <a:r>
              <a:rPr lang="pl-PL" kern="0" dirty="0" smtClean="0">
                <a:solidFill>
                  <a:srgbClr val="8E8581"/>
                </a:solidFill>
                <a:latin typeface="Arial" pitchFamily="34" charset="0"/>
                <a:cs typeface="Arial" pitchFamily="34" charset="0"/>
              </a:rPr>
              <a:t>20 wrzesień – 3 </a:t>
            </a:r>
            <a:r>
              <a:rPr lang="pl-PL" kern="0" dirty="0" err="1" smtClean="0">
                <a:solidFill>
                  <a:srgbClr val="8E8581"/>
                </a:solidFill>
                <a:latin typeface="Arial" pitchFamily="34" charset="0"/>
                <a:cs typeface="Arial" pitchFamily="34" charset="0"/>
              </a:rPr>
              <a:t>pazdziernik</a:t>
            </a:r>
            <a:endParaRPr lang="pl-PL" kern="0" dirty="0" smtClean="0">
              <a:solidFill>
                <a:srgbClr val="8E8581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§"/>
              <a:defRPr/>
            </a:pPr>
            <a:r>
              <a:rPr lang="pl-PL" kern="0" dirty="0" smtClean="0">
                <a:solidFill>
                  <a:srgbClr val="8E8581"/>
                </a:solidFill>
                <a:latin typeface="Arial" pitchFamily="34" charset="0"/>
                <a:cs typeface="Arial" pitchFamily="34" charset="0"/>
              </a:rPr>
              <a:t>Największe stacje ogólnopolskie</a:t>
            </a:r>
          </a:p>
          <a:p>
            <a:pPr marL="1257300" lvl="2" indent="-342900" algn="l">
              <a:spcBef>
                <a:spcPct val="20000"/>
              </a:spcBef>
              <a:buClr>
                <a:srgbClr val="E42518"/>
              </a:buClr>
              <a:defRPr/>
            </a:pPr>
            <a:endParaRPr kumimoji="0" lang="pl-PL" b="1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Symbol zastępczy zawartości 2"/>
          <p:cNvSpPr txBox="1">
            <a:spLocks/>
          </p:cNvSpPr>
          <p:nvPr/>
        </p:nvSpPr>
        <p:spPr>
          <a:xfrm>
            <a:off x="1279644" y="4383914"/>
            <a:ext cx="7036772" cy="845286"/>
          </a:xfrm>
          <a:prstGeom prst="rect">
            <a:avLst/>
          </a:prstGeom>
        </p:spPr>
        <p:txBody>
          <a:bodyPr/>
          <a:lstStyle/>
          <a:p>
            <a:pPr marL="800100" lvl="1" indent="-342900" algn="l">
              <a:spcBef>
                <a:spcPct val="20000"/>
              </a:spcBef>
              <a:buClr>
                <a:srgbClr val="E42518"/>
              </a:buClr>
            </a:pPr>
            <a:endParaRPr lang="pl-PL" sz="1600" kern="0" baseline="0" dirty="0" smtClean="0">
              <a:solidFill>
                <a:srgbClr val="8E8581"/>
              </a:solidFill>
            </a:endParaRPr>
          </a:p>
          <a:p>
            <a:pPr marL="342900" lvl="1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q"/>
              <a:defRPr/>
            </a:pPr>
            <a:r>
              <a:rPr lang="pl-PL" sz="2000" b="1" kern="0" baseline="0" dirty="0" smtClean="0">
                <a:solidFill>
                  <a:srgbClr val="8E8581"/>
                </a:solidFill>
                <a:latin typeface="+mn-lt"/>
              </a:rPr>
              <a:t>Kampania w wyszukiwarkach internetowych</a:t>
            </a:r>
            <a:endParaRPr kumimoji="0" lang="pl-PL" sz="2000" b="1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" name="Picture 2" descr="C:\Documents and Settings\mgulajska\Pulpit\SF RO4723.jpg"/>
          <p:cNvPicPr>
            <a:picLocks noChangeAspect="1" noChangeArrowheads="1"/>
          </p:cNvPicPr>
          <p:nvPr/>
        </p:nvPicPr>
        <p:blipFill>
          <a:blip r:embed="rId9" cstate="print"/>
          <a:srcRect t="5272"/>
          <a:stretch>
            <a:fillRect/>
          </a:stretch>
        </p:blipFill>
        <p:spPr bwMode="auto">
          <a:xfrm>
            <a:off x="683568" y="1988840"/>
            <a:ext cx="1808987" cy="2587692"/>
          </a:xfrm>
          <a:prstGeom prst="rect">
            <a:avLst/>
          </a:prstGeom>
          <a:noFill/>
        </p:spPr>
      </p:pic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2259013" y="6138863"/>
            <a:ext cx="666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 i="1" dirty="0" smtClean="0">
                <a:solidFill>
                  <a:srgbClr val="595959"/>
                </a:solidFill>
                <a:latin typeface="Verdana" pitchFamily="34" charset="0"/>
              </a:rPr>
              <a:t>ODKURZACZE WORKOWE </a:t>
            </a:r>
            <a:endParaRPr lang="fr-FR" sz="1200" b="1" i="1" dirty="0">
              <a:solidFill>
                <a:srgbClr val="59595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Base-Rowenet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37250"/>
          </a:xfrm>
          <a:prstGeom prst="rect">
            <a:avLst/>
          </a:prstGeom>
          <a:noFill/>
        </p:spPr>
      </p:pic>
      <p:pic>
        <p:nvPicPr>
          <p:cNvPr id="238597" name="Picture 5" descr="Rowenta co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37250"/>
            <a:ext cx="9144000" cy="920750"/>
          </a:xfrm>
          <a:prstGeom prst="rect">
            <a:avLst/>
          </a:prstGeom>
          <a:noFill/>
        </p:spPr>
      </p:pic>
      <p:sp>
        <p:nvSpPr>
          <p:cNvPr id="238598" name="Text Box 16"/>
          <p:cNvSpPr txBox="1">
            <a:spLocks noChangeArrowheads="1"/>
          </p:cNvSpPr>
          <p:nvPr/>
        </p:nvSpPr>
        <p:spPr bwMode="auto">
          <a:xfrm>
            <a:off x="1935163" y="6686550"/>
            <a:ext cx="72088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700">
                <a:solidFill>
                  <a:schemeClr val="bg2"/>
                </a:solidFill>
                <a:ea typeface="ＭＳ Ｐゴシック" pitchFamily="1" charset="-128"/>
              </a:rPr>
              <a:t>SBU  Home Care – IPC 2008 - New Products Presentation. Confidential Document. Exclusively reserved for Groupe SEB in-house use. Cannot be spread outside of Groupe SEB.</a:t>
            </a:r>
          </a:p>
        </p:txBody>
      </p:sp>
      <p:sp>
        <p:nvSpPr>
          <p:cNvPr id="238602" name="Text Box 3"/>
          <p:cNvSpPr txBox="1">
            <a:spLocks noChangeArrowheads="1"/>
          </p:cNvSpPr>
          <p:nvPr/>
        </p:nvSpPr>
        <p:spPr bwMode="auto">
          <a:xfrm>
            <a:off x="2460625" y="6084888"/>
            <a:ext cx="113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 noProof="1">
                <a:latin typeface="Verdana" pitchFamily="34" charset="0"/>
                <a:ea typeface="ＭＳ Ｐゴシック" pitchFamily="1" charset="-128"/>
              </a:rPr>
              <a:t>strategy</a:t>
            </a:r>
            <a:endParaRPr lang="fr-FR" noProof="1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238603" name="Text Box 4"/>
          <p:cNvSpPr txBox="1">
            <a:spLocks noChangeArrowheads="1"/>
          </p:cNvSpPr>
          <p:nvPr/>
        </p:nvSpPr>
        <p:spPr bwMode="auto">
          <a:xfrm>
            <a:off x="3714750" y="6092825"/>
            <a:ext cx="1287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sz="2000" b="1" noProof="1">
                <a:latin typeface="Verdana" pitchFamily="34" charset="0"/>
                <a:ea typeface="ＭＳ Ｐゴシック" pitchFamily="1" charset="-128"/>
              </a:rPr>
              <a:t>product</a:t>
            </a:r>
          </a:p>
        </p:txBody>
      </p:sp>
      <p:sp>
        <p:nvSpPr>
          <p:cNvPr id="238604" name="Text Box 6"/>
          <p:cNvSpPr txBox="1">
            <a:spLocks noChangeArrowheads="1"/>
          </p:cNvSpPr>
          <p:nvPr/>
        </p:nvSpPr>
        <p:spPr bwMode="auto">
          <a:xfrm>
            <a:off x="5262563" y="6097588"/>
            <a:ext cx="841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range</a:t>
            </a:r>
          </a:p>
        </p:txBody>
      </p:sp>
      <p:sp>
        <p:nvSpPr>
          <p:cNvPr id="238606" name="Text Box 7"/>
          <p:cNvSpPr txBox="1">
            <a:spLocks noChangeArrowheads="1"/>
          </p:cNvSpPr>
          <p:nvPr/>
        </p:nvSpPr>
        <p:spPr bwMode="auto">
          <a:xfrm>
            <a:off x="6516688" y="59499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 noProof="1">
                <a:latin typeface="Verdana" pitchFamily="34" charset="0"/>
                <a:ea typeface="ＭＳ Ｐゴシック" pitchFamily="1" charset="-128"/>
              </a:rPr>
              <a:t>pricing</a:t>
            </a:r>
            <a:r>
              <a:rPr lang="fr-FR" i="1">
                <a:latin typeface="Verdana" pitchFamily="34" charset="0"/>
                <a:ea typeface="ＭＳ Ｐゴシック" pitchFamily="1" charset="-128"/>
              </a:rPr>
              <a:t> /</a:t>
            </a:r>
          </a:p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volumes</a:t>
            </a:r>
          </a:p>
        </p:txBody>
      </p:sp>
      <p:pic>
        <p:nvPicPr>
          <p:cNvPr id="238613" name="Picture 21" descr="IP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4238" y="5954713"/>
            <a:ext cx="6915150" cy="708025"/>
          </a:xfrm>
          <a:prstGeom prst="rect">
            <a:avLst/>
          </a:prstGeom>
          <a:noFill/>
        </p:spPr>
      </p:pic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1834662" y="6640514"/>
            <a:ext cx="698548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Confidential Document. Exclusively reserved for SEB in-house use. Can not be spread outside of the group SEB</a:t>
            </a:r>
          </a:p>
        </p:txBody>
      </p:sp>
      <p:pic>
        <p:nvPicPr>
          <p:cNvPr id="35" name="Picture 11" descr="B1-GroupeSEB-logotype-maitr"/>
          <p:cNvPicPr>
            <a:picLocks noChangeAspect="1" noChangeArrowheads="1"/>
          </p:cNvPicPr>
          <p:nvPr/>
        </p:nvPicPr>
        <p:blipFill>
          <a:blip r:embed="rId5" cstate="print"/>
          <a:srcRect l="22115" r="22601" b="12318"/>
          <a:stretch>
            <a:fillRect/>
          </a:stretch>
        </p:blipFill>
        <p:spPr bwMode="auto">
          <a:xfrm>
            <a:off x="384175" y="190500"/>
            <a:ext cx="627063" cy="1341438"/>
          </a:xfrm>
          <a:prstGeom prst="rect">
            <a:avLst/>
          </a:prstGeom>
          <a:noFill/>
        </p:spPr>
      </p:pic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7029451" y="4305300"/>
            <a:ext cx="13335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fr-FR" sz="1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10000"/>
          </a:blip>
          <a:srcRect b="29278"/>
          <a:stretch>
            <a:fillRect/>
          </a:stretch>
        </p:blipFill>
        <p:spPr bwMode="auto">
          <a:xfrm>
            <a:off x="5500694" y="332656"/>
            <a:ext cx="3209916" cy="33667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82550" y="6276975"/>
            <a:ext cx="20665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000" b="1" dirty="0" smtClean="0">
                <a:solidFill>
                  <a:srgbClr val="595959"/>
                </a:solidFill>
                <a:latin typeface="Verdana" pitchFamily="34" charset="0"/>
              </a:rPr>
              <a:t>SILENCE FORCE COMPACT</a:t>
            </a:r>
            <a:endParaRPr lang="fr-FR" sz="1000" b="1" dirty="0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147361" y="476672"/>
            <a:ext cx="45047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 kern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WSPARCIE MARKETINGOWE </a:t>
            </a:r>
            <a:endParaRPr lang="en-GB" sz="2800" dirty="0"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2259013" y="6138863"/>
            <a:ext cx="666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 i="1" dirty="0" smtClean="0">
                <a:solidFill>
                  <a:srgbClr val="595959"/>
                </a:solidFill>
                <a:latin typeface="Verdana" pitchFamily="34" charset="0"/>
              </a:rPr>
              <a:t>ODKURZACZE WORKOWE </a:t>
            </a:r>
            <a:endParaRPr lang="fr-FR" sz="1200" b="1" i="1" dirty="0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24" name="Symbol zastępczy zawartości 2"/>
          <p:cNvSpPr txBox="1">
            <a:spLocks/>
          </p:cNvSpPr>
          <p:nvPr/>
        </p:nvSpPr>
        <p:spPr>
          <a:xfrm>
            <a:off x="1274862" y="1071546"/>
            <a:ext cx="7036772" cy="845286"/>
          </a:xfrm>
          <a:prstGeom prst="rect">
            <a:avLst/>
          </a:prstGeom>
        </p:spPr>
        <p:txBody>
          <a:bodyPr/>
          <a:lstStyle/>
          <a:p>
            <a:pPr marL="800100" lvl="1" indent="-342900" algn="l">
              <a:spcBef>
                <a:spcPct val="20000"/>
              </a:spcBef>
              <a:buClr>
                <a:srgbClr val="E42518"/>
              </a:buClr>
            </a:pPr>
            <a:endParaRPr lang="pl-PL" sz="1600" kern="0" baseline="0" dirty="0" smtClean="0">
              <a:solidFill>
                <a:srgbClr val="8E8581"/>
              </a:solidFill>
            </a:endParaRPr>
          </a:p>
          <a:p>
            <a:pPr marL="342900" lvl="1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q"/>
              <a:defRPr/>
            </a:pPr>
            <a:r>
              <a:rPr lang="pl-PL" b="1" kern="0" baseline="0" dirty="0" smtClean="0">
                <a:solidFill>
                  <a:srgbClr val="8E8581"/>
                </a:solidFill>
                <a:latin typeface="Arial" pitchFamily="34" charset="0"/>
                <a:cs typeface="Arial" pitchFamily="34" charset="0"/>
              </a:rPr>
              <a:t>Promocja konsumencka Money back</a:t>
            </a:r>
            <a:endParaRPr kumimoji="0" lang="pl-PL" b="1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ymbol zastępczy zawartości 2"/>
          <p:cNvSpPr txBox="1">
            <a:spLocks/>
          </p:cNvSpPr>
          <p:nvPr/>
        </p:nvSpPr>
        <p:spPr>
          <a:xfrm>
            <a:off x="1907710" y="1268760"/>
            <a:ext cx="6624736" cy="4163924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E42518"/>
              </a:buClr>
              <a:defRPr/>
            </a:pPr>
            <a:r>
              <a:rPr lang="en-US" sz="1600" b="1" kern="0" baseline="0" dirty="0" smtClean="0">
                <a:solidFill>
                  <a:srgbClr val="8E8581"/>
                </a:solidFill>
              </a:rPr>
              <a:t> </a:t>
            </a:r>
          </a:p>
          <a:p>
            <a:pPr marL="1257300" lvl="2" indent="-342900" algn="l">
              <a:spcBef>
                <a:spcPct val="20000"/>
              </a:spcBef>
              <a:buClr>
                <a:srgbClr val="E42518"/>
              </a:buClr>
              <a:defRPr/>
            </a:pPr>
            <a:endParaRPr lang="pl-PL" kern="0" dirty="0" smtClean="0">
              <a:solidFill>
                <a:srgbClr val="8E8581"/>
              </a:solidFill>
              <a:latin typeface="+mn-lt"/>
            </a:endParaRPr>
          </a:p>
          <a:p>
            <a:pPr marL="1257300" lvl="2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§"/>
              <a:defRPr/>
            </a:pPr>
            <a:r>
              <a:rPr lang="pl-PL" kern="0" dirty="0" smtClean="0">
                <a:solidFill>
                  <a:srgbClr val="8E8581"/>
                </a:solidFill>
                <a:latin typeface="+mn-lt"/>
              </a:rPr>
              <a:t>termin: 27 wrzesień – 30 listopad </a:t>
            </a:r>
          </a:p>
          <a:p>
            <a:pPr marL="1257300" lvl="2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§"/>
              <a:defRPr/>
            </a:pPr>
            <a:r>
              <a:rPr lang="pl-PL" kern="0" dirty="0" smtClean="0">
                <a:solidFill>
                  <a:srgbClr val="8E8581"/>
                </a:solidFill>
                <a:latin typeface="+mn-lt"/>
              </a:rPr>
              <a:t>wartość zwróconej kwoty zależy od zakupionego modelu:</a:t>
            </a:r>
          </a:p>
          <a:p>
            <a:pPr marL="1714500" lvl="3" indent="-342900">
              <a:spcBef>
                <a:spcPct val="20000"/>
              </a:spcBef>
              <a:buClr>
                <a:srgbClr val="E42518"/>
              </a:buClr>
              <a:buFont typeface="Arial" pitchFamily="34" charset="0"/>
              <a:buChar char="•"/>
              <a:defRPr/>
            </a:pPr>
            <a:r>
              <a:rPr lang="pl-PL" sz="1700" kern="0" dirty="0" smtClean="0">
                <a:solidFill>
                  <a:srgbClr val="8E8581"/>
                </a:solidFill>
                <a:latin typeface="+mn-lt"/>
              </a:rPr>
              <a:t>100PLN  za model z serii </a:t>
            </a:r>
            <a:r>
              <a:rPr lang="pl-PL" sz="1700" kern="0" dirty="0" err="1" smtClean="0">
                <a:solidFill>
                  <a:srgbClr val="8E8581"/>
                </a:solidFill>
                <a:latin typeface="+mn-lt"/>
              </a:rPr>
              <a:t>Silence</a:t>
            </a:r>
            <a:r>
              <a:rPr lang="pl-PL" sz="1700" kern="0" dirty="0" smtClean="0">
                <a:solidFill>
                  <a:srgbClr val="8E8581"/>
                </a:solidFill>
                <a:latin typeface="+mn-lt"/>
              </a:rPr>
              <a:t> </a:t>
            </a:r>
            <a:r>
              <a:rPr lang="pl-PL" sz="1700" kern="0" dirty="0" err="1" smtClean="0">
                <a:solidFill>
                  <a:srgbClr val="8E8581"/>
                </a:solidFill>
                <a:latin typeface="+mn-lt"/>
              </a:rPr>
              <a:t>Force</a:t>
            </a:r>
            <a:r>
              <a:rPr lang="pl-PL" sz="1700" kern="0" dirty="0" smtClean="0">
                <a:solidFill>
                  <a:srgbClr val="8E8581"/>
                </a:solidFill>
                <a:latin typeface="+mn-lt"/>
              </a:rPr>
              <a:t> </a:t>
            </a:r>
            <a:r>
              <a:rPr lang="pl-PL" sz="1700" kern="0" dirty="0" err="1" smtClean="0">
                <a:solidFill>
                  <a:srgbClr val="8E8581"/>
                </a:solidFill>
                <a:latin typeface="+mn-lt"/>
              </a:rPr>
              <a:t>Cyclonic</a:t>
            </a:r>
            <a:r>
              <a:rPr lang="pl-PL" sz="1700" kern="0" dirty="0" smtClean="0">
                <a:solidFill>
                  <a:srgbClr val="8E8581"/>
                </a:solidFill>
                <a:latin typeface="+mn-lt"/>
              </a:rPr>
              <a:t>, </a:t>
            </a:r>
            <a:r>
              <a:rPr lang="pl-PL" sz="1700" kern="0" dirty="0" err="1" smtClean="0">
                <a:solidFill>
                  <a:srgbClr val="8E8581"/>
                </a:solidFill>
                <a:latin typeface="+mn-lt"/>
              </a:rPr>
              <a:t>Silence</a:t>
            </a:r>
            <a:r>
              <a:rPr lang="pl-PL" sz="1700" kern="0" dirty="0" smtClean="0">
                <a:solidFill>
                  <a:srgbClr val="8E8581"/>
                </a:solidFill>
                <a:latin typeface="+mn-lt"/>
              </a:rPr>
              <a:t> </a:t>
            </a:r>
            <a:r>
              <a:rPr lang="pl-PL" sz="1700" kern="0" dirty="0" err="1" smtClean="0">
                <a:solidFill>
                  <a:srgbClr val="8E8581"/>
                </a:solidFill>
                <a:latin typeface="+mn-lt"/>
              </a:rPr>
              <a:t>Force</a:t>
            </a:r>
            <a:r>
              <a:rPr lang="pl-PL" sz="1700" kern="0" dirty="0" smtClean="0">
                <a:solidFill>
                  <a:srgbClr val="8E8581"/>
                </a:solidFill>
                <a:latin typeface="+mn-lt"/>
              </a:rPr>
              <a:t>, </a:t>
            </a:r>
            <a:r>
              <a:rPr lang="pl-PL" sz="1700" kern="0" dirty="0" err="1" smtClean="0">
                <a:solidFill>
                  <a:srgbClr val="8E8581"/>
                </a:solidFill>
                <a:latin typeface="+mn-lt"/>
              </a:rPr>
              <a:t>Silence</a:t>
            </a:r>
            <a:r>
              <a:rPr lang="pl-PL" sz="1700" kern="0" dirty="0" smtClean="0">
                <a:solidFill>
                  <a:srgbClr val="8E8581"/>
                </a:solidFill>
                <a:latin typeface="+mn-lt"/>
              </a:rPr>
              <a:t> </a:t>
            </a:r>
            <a:r>
              <a:rPr lang="pl-PL" sz="1700" kern="0" dirty="0" err="1" smtClean="0">
                <a:solidFill>
                  <a:srgbClr val="8E8581"/>
                </a:solidFill>
                <a:latin typeface="+mn-lt"/>
              </a:rPr>
              <a:t>Force</a:t>
            </a:r>
            <a:r>
              <a:rPr lang="pl-PL" sz="1700" kern="0" dirty="0" smtClean="0">
                <a:solidFill>
                  <a:srgbClr val="8E8581"/>
                </a:solidFill>
                <a:latin typeface="+mn-lt"/>
              </a:rPr>
              <a:t> Compact, </a:t>
            </a:r>
            <a:r>
              <a:rPr lang="pl-PL" sz="1700" kern="0" dirty="0" err="1" smtClean="0">
                <a:solidFill>
                  <a:srgbClr val="8E8581"/>
                </a:solidFill>
                <a:latin typeface="+mn-lt"/>
              </a:rPr>
              <a:t>Compact</a:t>
            </a:r>
            <a:r>
              <a:rPr lang="pl-PL" sz="1700" kern="0" dirty="0" smtClean="0">
                <a:solidFill>
                  <a:srgbClr val="8E8581"/>
                </a:solidFill>
                <a:latin typeface="+mn-lt"/>
              </a:rPr>
              <a:t> </a:t>
            </a:r>
            <a:r>
              <a:rPr lang="pl-PL" sz="1700" kern="0" dirty="0" smtClean="0">
                <a:solidFill>
                  <a:srgbClr val="8E8581"/>
                </a:solidFill>
              </a:rPr>
              <a:t>Power  </a:t>
            </a:r>
            <a:endParaRPr lang="pl-PL" sz="1700" kern="0" dirty="0" smtClean="0">
              <a:solidFill>
                <a:srgbClr val="8E8581"/>
              </a:solidFill>
              <a:latin typeface="+mn-lt"/>
            </a:endParaRPr>
          </a:p>
          <a:p>
            <a:pPr marL="1714500" lvl="3" indent="-342900">
              <a:spcBef>
                <a:spcPct val="20000"/>
              </a:spcBef>
              <a:buClr>
                <a:srgbClr val="E42518"/>
              </a:buClr>
              <a:buFont typeface="Arial" pitchFamily="34" charset="0"/>
              <a:buChar char="•"/>
              <a:defRPr/>
            </a:pPr>
            <a:r>
              <a:rPr lang="pl-PL" sz="1700" kern="0" dirty="0" smtClean="0">
                <a:solidFill>
                  <a:srgbClr val="8E8581"/>
                </a:solidFill>
                <a:latin typeface="+mn-lt"/>
              </a:rPr>
              <a:t>50PLN  za model z serii </a:t>
            </a:r>
            <a:r>
              <a:rPr lang="pl-PL" sz="1700" kern="0" dirty="0" err="1" smtClean="0">
                <a:solidFill>
                  <a:srgbClr val="8E8581"/>
                </a:solidFill>
                <a:latin typeface="+mn-lt"/>
              </a:rPr>
              <a:t>Compacteo</a:t>
            </a:r>
            <a:r>
              <a:rPr lang="pl-PL" sz="1700" kern="0" dirty="0" smtClean="0">
                <a:solidFill>
                  <a:srgbClr val="8E8581"/>
                </a:solidFill>
                <a:latin typeface="+mn-lt"/>
              </a:rPr>
              <a:t> </a:t>
            </a:r>
            <a:r>
              <a:rPr lang="pl-PL" sz="1700" kern="0" dirty="0" err="1" smtClean="0">
                <a:solidFill>
                  <a:srgbClr val="8E8581"/>
                </a:solidFill>
                <a:latin typeface="+mn-lt"/>
              </a:rPr>
              <a:t>Cyclonic</a:t>
            </a:r>
            <a:r>
              <a:rPr lang="pl-PL" sz="1700" kern="0" dirty="0" smtClean="0">
                <a:solidFill>
                  <a:srgbClr val="8E8581"/>
                </a:solidFill>
                <a:latin typeface="+mn-lt"/>
              </a:rPr>
              <a:t>,  </a:t>
            </a:r>
            <a:r>
              <a:rPr lang="pl-PL" sz="1700" kern="0" dirty="0" err="1" smtClean="0">
                <a:solidFill>
                  <a:srgbClr val="8E8581"/>
                </a:solidFill>
                <a:latin typeface="+mn-lt"/>
              </a:rPr>
              <a:t>Compacteo</a:t>
            </a:r>
            <a:r>
              <a:rPr lang="pl-PL" sz="1700" kern="0" dirty="0" smtClean="0">
                <a:solidFill>
                  <a:srgbClr val="8E8581"/>
                </a:solidFill>
              </a:rPr>
              <a:t>  </a:t>
            </a:r>
          </a:p>
          <a:p>
            <a:pPr marL="1714500" lvl="3" indent="-342900">
              <a:spcBef>
                <a:spcPct val="20000"/>
              </a:spcBef>
              <a:buClr>
                <a:srgbClr val="E42518"/>
              </a:buClr>
              <a:buFont typeface="Arial" pitchFamily="34" charset="0"/>
              <a:buChar char="•"/>
              <a:defRPr/>
            </a:pPr>
            <a:endParaRPr lang="pl-PL" kern="0" dirty="0" smtClean="0">
              <a:solidFill>
                <a:srgbClr val="8E8581"/>
              </a:solidFill>
              <a:latin typeface="+mn-lt"/>
            </a:endParaRPr>
          </a:p>
          <a:p>
            <a:pPr marL="1257300" lvl="2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§"/>
              <a:defRPr/>
            </a:pPr>
            <a:r>
              <a:rPr lang="pl-PL" kern="0" dirty="0" smtClean="0">
                <a:solidFill>
                  <a:srgbClr val="8E8581"/>
                </a:solidFill>
                <a:latin typeface="+mn-lt"/>
              </a:rPr>
              <a:t>Reakcja na akcję wiosenną</a:t>
            </a:r>
          </a:p>
          <a:p>
            <a:pPr marL="1714500" lvl="3" indent="-342900" algn="l">
              <a:spcBef>
                <a:spcPct val="20000"/>
              </a:spcBef>
              <a:buClr>
                <a:srgbClr val="E42518"/>
              </a:buClr>
              <a:buFont typeface="Arial" pitchFamily="34" charset="0"/>
              <a:buChar char="•"/>
              <a:defRPr/>
            </a:pPr>
            <a:r>
              <a:rPr lang="pl-PL" sz="1700" kern="0" dirty="0" smtClean="0">
                <a:solidFill>
                  <a:srgbClr val="8E8581"/>
                </a:solidFill>
                <a:latin typeface="+mn-lt"/>
              </a:rPr>
              <a:t>100PLN – 388 zgłoszeń</a:t>
            </a:r>
          </a:p>
          <a:p>
            <a:pPr marL="1714500" lvl="3" indent="-342900" algn="l">
              <a:spcBef>
                <a:spcPct val="20000"/>
              </a:spcBef>
              <a:buClr>
                <a:srgbClr val="E42518"/>
              </a:buClr>
              <a:buFont typeface="Arial" pitchFamily="34" charset="0"/>
              <a:buChar char="•"/>
              <a:defRPr/>
            </a:pPr>
            <a:r>
              <a:rPr lang="pl-PL" sz="1700" kern="0" dirty="0" smtClean="0">
                <a:solidFill>
                  <a:srgbClr val="8E8581"/>
                </a:solidFill>
                <a:latin typeface="+mn-lt"/>
              </a:rPr>
              <a:t>  80PLN –     4 zgłoszenia </a:t>
            </a:r>
          </a:p>
          <a:p>
            <a:pPr marL="1714500" lvl="3" indent="-342900" algn="l">
              <a:spcBef>
                <a:spcPct val="20000"/>
              </a:spcBef>
              <a:buClr>
                <a:srgbClr val="E42518"/>
              </a:buClr>
              <a:buFont typeface="Arial" pitchFamily="34" charset="0"/>
              <a:buChar char="•"/>
              <a:defRPr/>
            </a:pPr>
            <a:r>
              <a:rPr lang="pl-PL" sz="1700" kern="0" dirty="0" smtClean="0">
                <a:solidFill>
                  <a:srgbClr val="8E8581"/>
                </a:solidFill>
                <a:latin typeface="+mn-lt"/>
              </a:rPr>
              <a:t>  50PLN –  260 zgłoszeń </a:t>
            </a:r>
          </a:p>
          <a:p>
            <a:pPr marL="1714500" lvl="3" indent="-342900" algn="l">
              <a:spcBef>
                <a:spcPct val="20000"/>
              </a:spcBef>
              <a:buClr>
                <a:srgbClr val="E42518"/>
              </a:buClr>
              <a:defRPr/>
            </a:pPr>
            <a:endParaRPr lang="pl-PL" kern="0" dirty="0" smtClean="0">
              <a:solidFill>
                <a:srgbClr val="8E8581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2518"/>
              </a:buClr>
              <a:buSzTx/>
              <a:tabLst/>
              <a:defRPr/>
            </a:pPr>
            <a:endParaRPr kumimoji="0" lang="pl-PL" b="1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/>
          <a:srcRect t="23077" r="31306"/>
          <a:stretch>
            <a:fillRect/>
          </a:stretch>
        </p:blipFill>
        <p:spPr bwMode="auto">
          <a:xfrm>
            <a:off x="-1260645" y="1209175"/>
            <a:ext cx="4071966" cy="5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Base-Rowenet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37250"/>
          </a:xfrm>
          <a:prstGeom prst="rect">
            <a:avLst/>
          </a:prstGeom>
          <a:noFill/>
        </p:spPr>
      </p:pic>
      <p:pic>
        <p:nvPicPr>
          <p:cNvPr id="238597" name="Picture 5" descr="Rowenta co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37250"/>
            <a:ext cx="9144000" cy="920750"/>
          </a:xfrm>
          <a:prstGeom prst="rect">
            <a:avLst/>
          </a:prstGeom>
          <a:noFill/>
        </p:spPr>
      </p:pic>
      <p:sp>
        <p:nvSpPr>
          <p:cNvPr id="238598" name="Text Box 16"/>
          <p:cNvSpPr txBox="1">
            <a:spLocks noChangeArrowheads="1"/>
          </p:cNvSpPr>
          <p:nvPr/>
        </p:nvSpPr>
        <p:spPr bwMode="auto">
          <a:xfrm>
            <a:off x="1935163" y="6686550"/>
            <a:ext cx="72088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700">
                <a:solidFill>
                  <a:schemeClr val="bg2"/>
                </a:solidFill>
                <a:ea typeface="ＭＳ Ｐゴシック" pitchFamily="1" charset="-128"/>
              </a:rPr>
              <a:t>SBU  Home Care – IPC 2008 - New Products Presentation. Confidential Document. Exclusively reserved for Groupe SEB in-house use. Cannot be spread outside of Groupe SEB.</a:t>
            </a:r>
          </a:p>
        </p:txBody>
      </p:sp>
      <p:sp>
        <p:nvSpPr>
          <p:cNvPr id="238602" name="Text Box 3"/>
          <p:cNvSpPr txBox="1">
            <a:spLocks noChangeArrowheads="1"/>
          </p:cNvSpPr>
          <p:nvPr/>
        </p:nvSpPr>
        <p:spPr bwMode="auto">
          <a:xfrm>
            <a:off x="2460625" y="6084888"/>
            <a:ext cx="113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 noProof="1">
                <a:latin typeface="Verdana" pitchFamily="34" charset="0"/>
                <a:ea typeface="ＭＳ Ｐゴシック" pitchFamily="1" charset="-128"/>
              </a:rPr>
              <a:t>strategy</a:t>
            </a:r>
            <a:endParaRPr lang="fr-FR" noProof="1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238603" name="Text Box 4"/>
          <p:cNvSpPr txBox="1">
            <a:spLocks noChangeArrowheads="1"/>
          </p:cNvSpPr>
          <p:nvPr/>
        </p:nvSpPr>
        <p:spPr bwMode="auto">
          <a:xfrm>
            <a:off x="3714750" y="6092825"/>
            <a:ext cx="1287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sz="2000" b="1" noProof="1">
                <a:latin typeface="Verdana" pitchFamily="34" charset="0"/>
                <a:ea typeface="ＭＳ Ｐゴシック" pitchFamily="1" charset="-128"/>
              </a:rPr>
              <a:t>product</a:t>
            </a:r>
          </a:p>
        </p:txBody>
      </p:sp>
      <p:sp>
        <p:nvSpPr>
          <p:cNvPr id="238604" name="Text Box 6"/>
          <p:cNvSpPr txBox="1">
            <a:spLocks noChangeArrowheads="1"/>
          </p:cNvSpPr>
          <p:nvPr/>
        </p:nvSpPr>
        <p:spPr bwMode="auto">
          <a:xfrm>
            <a:off x="5262563" y="6097588"/>
            <a:ext cx="841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range</a:t>
            </a:r>
          </a:p>
        </p:txBody>
      </p:sp>
      <p:sp>
        <p:nvSpPr>
          <p:cNvPr id="238606" name="Text Box 7"/>
          <p:cNvSpPr txBox="1">
            <a:spLocks noChangeArrowheads="1"/>
          </p:cNvSpPr>
          <p:nvPr/>
        </p:nvSpPr>
        <p:spPr bwMode="auto">
          <a:xfrm>
            <a:off x="6516688" y="59499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 noProof="1">
                <a:latin typeface="Verdana" pitchFamily="34" charset="0"/>
                <a:ea typeface="ＭＳ Ｐゴシック" pitchFamily="1" charset="-128"/>
              </a:rPr>
              <a:t>pricing</a:t>
            </a:r>
            <a:r>
              <a:rPr lang="fr-FR" i="1">
                <a:latin typeface="Verdana" pitchFamily="34" charset="0"/>
                <a:ea typeface="ＭＳ Ｐゴシック" pitchFamily="1" charset="-128"/>
              </a:rPr>
              <a:t> /</a:t>
            </a:r>
          </a:p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volumes</a:t>
            </a:r>
          </a:p>
        </p:txBody>
      </p:sp>
      <p:pic>
        <p:nvPicPr>
          <p:cNvPr id="238613" name="Picture 21" descr="IP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4238" y="5954713"/>
            <a:ext cx="6915150" cy="708025"/>
          </a:xfrm>
          <a:prstGeom prst="rect">
            <a:avLst/>
          </a:prstGeom>
          <a:noFill/>
        </p:spPr>
      </p:pic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1834662" y="6640514"/>
            <a:ext cx="698548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Confidential Document. Exclusively reserved for SEB in-house use. Can not be spread outside of the group SEB</a:t>
            </a:r>
          </a:p>
        </p:txBody>
      </p:sp>
      <p:pic>
        <p:nvPicPr>
          <p:cNvPr id="35" name="Picture 11" descr="B1-GroupeSEB-logotype-maitr"/>
          <p:cNvPicPr>
            <a:picLocks noChangeAspect="1" noChangeArrowheads="1"/>
          </p:cNvPicPr>
          <p:nvPr/>
        </p:nvPicPr>
        <p:blipFill>
          <a:blip r:embed="rId5" cstate="print"/>
          <a:srcRect l="22115" r="22601" b="12318"/>
          <a:stretch>
            <a:fillRect/>
          </a:stretch>
        </p:blipFill>
        <p:spPr bwMode="auto">
          <a:xfrm>
            <a:off x="384175" y="190500"/>
            <a:ext cx="627063" cy="1341438"/>
          </a:xfrm>
          <a:prstGeom prst="rect">
            <a:avLst/>
          </a:prstGeom>
          <a:noFill/>
        </p:spPr>
      </p:pic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7029451" y="4305300"/>
            <a:ext cx="13335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fr-FR" sz="1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10000"/>
          </a:blip>
          <a:srcRect b="29278"/>
          <a:stretch>
            <a:fillRect/>
          </a:stretch>
        </p:blipFill>
        <p:spPr bwMode="auto">
          <a:xfrm>
            <a:off x="5500694" y="332656"/>
            <a:ext cx="3209916" cy="33667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187629" y="476672"/>
            <a:ext cx="3544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 kern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WSPARCIE SPRZEDAŻY</a:t>
            </a:r>
            <a:endParaRPr lang="en-GB" sz="2800" dirty="0"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1331642" y="1413024"/>
            <a:ext cx="7812358" cy="5040312"/>
          </a:xfrm>
          <a:prstGeom prst="rect">
            <a:avLst/>
          </a:prstGeom>
        </p:spPr>
        <p:txBody>
          <a:bodyPr/>
          <a:lstStyle/>
          <a:p>
            <a:pPr marL="381000" marR="0" lvl="0" indent="-3810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MSHP</a:t>
            </a:r>
          </a:p>
          <a:p>
            <a:pPr marL="838200" lvl="1" indent="-381000" algn="l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§"/>
            </a:pPr>
            <a:r>
              <a:rPr lang="pl-PL" kern="0" dirty="0" err="1" smtClean="0">
                <a:solidFill>
                  <a:srgbClr val="8E8581"/>
                </a:solidFill>
              </a:rPr>
              <a:t>sell-out</a:t>
            </a:r>
            <a:r>
              <a:rPr lang="pl-PL" kern="0" dirty="0" smtClean="0">
                <a:solidFill>
                  <a:srgbClr val="8E8581"/>
                </a:solidFill>
              </a:rPr>
              <a:t> </a:t>
            </a:r>
            <a:r>
              <a:rPr lang="pl-PL" kern="0" dirty="0" err="1" smtClean="0">
                <a:solidFill>
                  <a:srgbClr val="8E8581"/>
                </a:solidFill>
              </a:rPr>
              <a:t>payment</a:t>
            </a:r>
            <a:r>
              <a:rPr lang="pl-PL" kern="0" dirty="0" smtClean="0">
                <a:solidFill>
                  <a:srgbClr val="8E8581"/>
                </a:solidFill>
              </a:rPr>
              <a:t> </a:t>
            </a:r>
          </a:p>
          <a:p>
            <a:pPr marL="838200" lvl="1" indent="-381000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§"/>
            </a:pPr>
            <a:r>
              <a:rPr lang="pl-PL" kern="0" dirty="0" smtClean="0">
                <a:solidFill>
                  <a:srgbClr val="8E8581"/>
                </a:solidFill>
              </a:rPr>
              <a:t>bonus płatny na podstawie raportu sprzedaży</a:t>
            </a:r>
          </a:p>
          <a:p>
            <a:pPr marL="1752600" lvl="3" indent="-381000" algn="l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§"/>
            </a:pPr>
            <a:r>
              <a:rPr lang="pl-PL" sz="1600" kern="0" dirty="0" smtClean="0">
                <a:solidFill>
                  <a:srgbClr val="8E8581"/>
                </a:solidFill>
              </a:rPr>
              <a:t>50PLN –  linia </a:t>
            </a:r>
            <a:r>
              <a:rPr lang="pl-PL" sz="1600" kern="0" dirty="0" err="1" smtClean="0">
                <a:solidFill>
                  <a:srgbClr val="8E8581"/>
                </a:solidFill>
              </a:rPr>
              <a:t>Silence</a:t>
            </a:r>
            <a:r>
              <a:rPr lang="pl-PL" sz="1600" kern="0" dirty="0" smtClean="0">
                <a:solidFill>
                  <a:srgbClr val="8E8581"/>
                </a:solidFill>
              </a:rPr>
              <a:t> </a:t>
            </a:r>
            <a:r>
              <a:rPr lang="pl-PL" sz="1600" kern="0" dirty="0" err="1" smtClean="0">
                <a:solidFill>
                  <a:srgbClr val="8E8581"/>
                </a:solidFill>
              </a:rPr>
              <a:t>Force</a:t>
            </a:r>
            <a:r>
              <a:rPr lang="pl-PL" sz="1600" kern="0" dirty="0" smtClean="0">
                <a:solidFill>
                  <a:srgbClr val="8E8581"/>
                </a:solidFill>
              </a:rPr>
              <a:t> </a:t>
            </a:r>
          </a:p>
          <a:p>
            <a:pPr marL="1752600" lvl="3" indent="-381000" algn="l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§"/>
            </a:pPr>
            <a:r>
              <a:rPr lang="pl-PL" sz="1600" kern="0" dirty="0" smtClean="0">
                <a:solidFill>
                  <a:srgbClr val="8E8581"/>
                </a:solidFill>
              </a:rPr>
              <a:t>30PLN – linia </a:t>
            </a:r>
            <a:r>
              <a:rPr lang="pl-PL" sz="1600" kern="0" dirty="0" err="1" smtClean="0">
                <a:solidFill>
                  <a:srgbClr val="8E8581"/>
                </a:solidFill>
              </a:rPr>
              <a:t>Compacteo</a:t>
            </a:r>
            <a:r>
              <a:rPr lang="pl-PL" sz="1600" kern="0" dirty="0" smtClean="0">
                <a:solidFill>
                  <a:srgbClr val="8E8581"/>
                </a:solidFill>
              </a:rPr>
              <a:t> </a:t>
            </a:r>
            <a:r>
              <a:rPr lang="pl-PL" sz="1600" kern="0" dirty="0" err="1" smtClean="0">
                <a:solidFill>
                  <a:srgbClr val="8E8581"/>
                </a:solidFill>
              </a:rPr>
              <a:t>Cyclonic</a:t>
            </a:r>
            <a:r>
              <a:rPr lang="pl-PL" sz="1600" kern="0" dirty="0" smtClean="0">
                <a:solidFill>
                  <a:srgbClr val="8E8581"/>
                </a:solidFill>
              </a:rPr>
              <a:t>, Compact Power</a:t>
            </a:r>
          </a:p>
          <a:p>
            <a:pPr marL="1752600" lvl="3" indent="-381000" algn="l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§"/>
            </a:pPr>
            <a:r>
              <a:rPr lang="pl-PL" sz="1600" kern="0" dirty="0" smtClean="0">
                <a:solidFill>
                  <a:srgbClr val="8E8581"/>
                </a:solidFill>
              </a:rPr>
              <a:t>20PLN – </a:t>
            </a:r>
            <a:r>
              <a:rPr lang="pl-PL" sz="1600" kern="0" dirty="0" err="1" smtClean="0">
                <a:solidFill>
                  <a:srgbClr val="8E8581"/>
                </a:solidFill>
              </a:rPr>
              <a:t>Compacteo</a:t>
            </a:r>
            <a:r>
              <a:rPr lang="pl-PL" sz="1600" kern="0" dirty="0" smtClean="0">
                <a:solidFill>
                  <a:srgbClr val="8E8581"/>
                </a:solidFill>
              </a:rPr>
              <a:t>  </a:t>
            </a:r>
          </a:p>
          <a:p>
            <a:pPr marL="1295400" lvl="2" indent="-381000" algn="l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</a:pPr>
            <a:r>
              <a:rPr lang="pl-PL" sz="1600" kern="0" dirty="0" smtClean="0">
                <a:solidFill>
                  <a:srgbClr val="8E8581"/>
                </a:solidFill>
              </a:rPr>
              <a:t>	 </a:t>
            </a:r>
          </a:p>
          <a:p>
            <a:pPr marL="381000" indent="-381000" algn="l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q"/>
            </a:pP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HANDEL TRADYCYJNY</a:t>
            </a:r>
          </a:p>
          <a:p>
            <a:pPr marL="838200" lvl="1" indent="-381000" algn="l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§"/>
            </a:pPr>
            <a:r>
              <a:rPr lang="pl-PL" kern="0" dirty="0" err="1" smtClean="0">
                <a:solidFill>
                  <a:srgbClr val="8E8581"/>
                </a:solidFill>
                <a:latin typeface="+mn-lt"/>
              </a:rPr>
              <a:t>sell-out</a:t>
            </a:r>
            <a:r>
              <a:rPr lang="pl-PL" kern="0" dirty="0" smtClean="0">
                <a:solidFill>
                  <a:srgbClr val="8E8581"/>
                </a:solidFill>
                <a:latin typeface="+mn-lt"/>
              </a:rPr>
              <a:t> </a:t>
            </a:r>
            <a:r>
              <a:rPr lang="pl-PL" kern="0" dirty="0" err="1" smtClean="0">
                <a:solidFill>
                  <a:srgbClr val="8E8581"/>
                </a:solidFill>
                <a:latin typeface="+mn-lt"/>
              </a:rPr>
              <a:t>payment</a:t>
            </a:r>
            <a:r>
              <a:rPr lang="pl-PL" kern="0" dirty="0" smtClean="0">
                <a:solidFill>
                  <a:srgbClr val="8E8581"/>
                </a:solidFill>
                <a:latin typeface="+mn-lt"/>
              </a:rPr>
              <a:t> </a:t>
            </a:r>
          </a:p>
          <a:p>
            <a:pPr marL="838200" lvl="1" indent="-381000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§"/>
            </a:pPr>
            <a:r>
              <a:rPr lang="pl-PL" kern="0" dirty="0" smtClean="0">
                <a:solidFill>
                  <a:srgbClr val="8E8581"/>
                </a:solidFill>
                <a:latin typeface="+mn-lt"/>
              </a:rPr>
              <a:t>Bony Sodexho Pass za odsprzedaż </a:t>
            </a:r>
          </a:p>
          <a:p>
            <a:pPr marL="1752600" lvl="3" indent="-381000" algn="l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§"/>
            </a:pPr>
            <a:r>
              <a:rPr lang="pl-PL" sz="1600" kern="0" dirty="0" smtClean="0">
                <a:solidFill>
                  <a:srgbClr val="8E8581"/>
                </a:solidFill>
                <a:latin typeface="+mn-lt"/>
              </a:rPr>
              <a:t>30PLN </a:t>
            </a:r>
            <a:r>
              <a:rPr lang="pl-PL" sz="1600" kern="0" dirty="0" err="1" smtClean="0">
                <a:solidFill>
                  <a:srgbClr val="8E8581"/>
                </a:solidFill>
                <a:latin typeface="+mn-lt"/>
              </a:rPr>
              <a:t>Silence</a:t>
            </a:r>
            <a:r>
              <a:rPr lang="pl-PL" sz="1600" kern="0" dirty="0" smtClean="0">
                <a:solidFill>
                  <a:srgbClr val="8E8581"/>
                </a:solidFill>
                <a:latin typeface="+mn-lt"/>
              </a:rPr>
              <a:t> </a:t>
            </a:r>
            <a:r>
              <a:rPr lang="pl-PL" sz="1600" kern="0" dirty="0" err="1" smtClean="0">
                <a:solidFill>
                  <a:srgbClr val="8E8581"/>
                </a:solidFill>
                <a:latin typeface="+mn-lt"/>
              </a:rPr>
              <a:t>Force</a:t>
            </a:r>
            <a:endParaRPr lang="pl-PL" sz="1600" kern="0" dirty="0" smtClean="0">
              <a:solidFill>
                <a:srgbClr val="8E8581"/>
              </a:solidFill>
              <a:latin typeface="+mn-lt"/>
            </a:endParaRPr>
          </a:p>
          <a:p>
            <a:pPr marL="1752600" lvl="3" indent="-381000" algn="l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§"/>
            </a:pPr>
            <a:r>
              <a:rPr lang="pl-PL" sz="1600" kern="0" dirty="0" smtClean="0">
                <a:solidFill>
                  <a:srgbClr val="8E8581"/>
                </a:solidFill>
                <a:latin typeface="+mn-lt"/>
              </a:rPr>
              <a:t>20PLN </a:t>
            </a:r>
            <a:r>
              <a:rPr lang="pl-PL" sz="1600" kern="0" dirty="0" err="1" smtClean="0">
                <a:solidFill>
                  <a:srgbClr val="8E8581"/>
                </a:solidFill>
                <a:latin typeface="+mn-lt"/>
              </a:rPr>
              <a:t>Compacteo</a:t>
            </a:r>
            <a:r>
              <a:rPr lang="pl-PL" sz="1600" kern="0" dirty="0" smtClean="0">
                <a:solidFill>
                  <a:srgbClr val="8E8581"/>
                </a:solidFill>
                <a:latin typeface="+mn-lt"/>
              </a:rPr>
              <a:t> </a:t>
            </a:r>
            <a:r>
              <a:rPr lang="pl-PL" sz="1600" kern="0" dirty="0" err="1" smtClean="0">
                <a:solidFill>
                  <a:srgbClr val="8E8581"/>
                </a:solidFill>
                <a:latin typeface="+mn-lt"/>
              </a:rPr>
              <a:t>Cyclonic</a:t>
            </a:r>
            <a:r>
              <a:rPr lang="pl-PL" sz="1600" kern="0" dirty="0" smtClean="0">
                <a:solidFill>
                  <a:srgbClr val="8E8581"/>
                </a:solidFill>
                <a:latin typeface="+mn-lt"/>
              </a:rPr>
              <a:t>, Compact Power </a:t>
            </a:r>
          </a:p>
          <a:p>
            <a:pPr marL="1752600" lvl="3" indent="-381000" algn="l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§"/>
            </a:pPr>
            <a:r>
              <a:rPr lang="pl-PL" sz="1600" kern="0" dirty="0" smtClean="0">
                <a:solidFill>
                  <a:srgbClr val="8E8581"/>
                </a:solidFill>
                <a:latin typeface="+mn-lt"/>
              </a:rPr>
              <a:t>10PLN </a:t>
            </a:r>
            <a:r>
              <a:rPr lang="pl-PL" sz="1600" kern="0" dirty="0" err="1" smtClean="0">
                <a:solidFill>
                  <a:srgbClr val="8E8581"/>
                </a:solidFill>
                <a:latin typeface="+mn-lt"/>
              </a:rPr>
              <a:t>Compacteo</a:t>
            </a:r>
            <a:r>
              <a:rPr lang="pl-PL" sz="1600" kern="0" dirty="0" smtClean="0">
                <a:solidFill>
                  <a:srgbClr val="8E8581"/>
                </a:solidFill>
                <a:latin typeface="+mn-lt"/>
              </a:rPr>
              <a:t> </a:t>
            </a:r>
          </a:p>
          <a:p>
            <a:pPr marL="1752600" lvl="3" indent="-381000" algn="l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§"/>
            </a:pPr>
            <a:endParaRPr lang="pl-PL" sz="1600" kern="0" dirty="0" smtClean="0">
              <a:solidFill>
                <a:srgbClr val="8E8581"/>
              </a:solidFill>
            </a:endParaRPr>
          </a:p>
          <a:p>
            <a:pPr marL="381000" indent="-381000" algn="l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q"/>
            </a:pPr>
            <a:r>
              <a:rPr lang="pl-PL" kern="0" dirty="0" smtClean="0">
                <a:solidFill>
                  <a:srgbClr val="8E8581"/>
                </a:solidFill>
                <a:latin typeface="+mn-lt"/>
              </a:rPr>
              <a:t>termin: 2 miesiące (wrzesień-październik)</a:t>
            </a:r>
            <a:endParaRPr kumimoji="0" lang="pl-PL" i="0" u="none" strike="noStrike" kern="0" cap="none" spc="0" normalizeH="0" baseline="0" noProof="0" dirty="0">
              <a:ln>
                <a:noFill/>
              </a:ln>
              <a:solidFill>
                <a:srgbClr val="8E858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2259013" y="6138863"/>
            <a:ext cx="666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 i="1" dirty="0" smtClean="0">
                <a:solidFill>
                  <a:srgbClr val="595959"/>
                </a:solidFill>
                <a:latin typeface="Verdana" pitchFamily="34" charset="0"/>
              </a:rPr>
              <a:t>HOME CLEANING</a:t>
            </a:r>
            <a:r>
              <a:rPr lang="fr-FR" sz="1200" b="1" i="1" dirty="0" smtClean="0">
                <a:solidFill>
                  <a:srgbClr val="595959"/>
                </a:solidFill>
                <a:latin typeface="Verdana" pitchFamily="34" charset="0"/>
              </a:rPr>
              <a:t> </a:t>
            </a:r>
            <a:endParaRPr lang="fr-FR" sz="1200" b="1" i="1" dirty="0">
              <a:solidFill>
                <a:srgbClr val="59595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 descr="Rowenta co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475" name="Picture 3" descr="Base-Rowenet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2411413" y="608965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/>
              <a:t>strategy</a:t>
            </a:r>
          </a:p>
        </p:txBody>
      </p:sp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3670300" y="6089650"/>
            <a:ext cx="873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/>
              <a:t>product</a:t>
            </a:r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4921250" y="6089650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/>
              <a:t>range</a:t>
            </a:r>
          </a:p>
        </p:txBody>
      </p:sp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7956550" y="6089650"/>
            <a:ext cx="73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/>
              <a:t>timing</a:t>
            </a:r>
          </a:p>
        </p:txBody>
      </p:sp>
      <p:sp>
        <p:nvSpPr>
          <p:cNvPr id="233481" name="Text Box 9"/>
          <p:cNvSpPr txBox="1">
            <a:spLocks noChangeArrowheads="1"/>
          </p:cNvSpPr>
          <p:nvPr/>
        </p:nvSpPr>
        <p:spPr bwMode="auto">
          <a:xfrm>
            <a:off x="6027738" y="6089650"/>
            <a:ext cx="1879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i="1"/>
              <a:t>pricing/volumes</a:t>
            </a:r>
          </a:p>
        </p:txBody>
      </p:sp>
      <p:pic>
        <p:nvPicPr>
          <p:cNvPr id="233482" name="Picture 10" descr="Rowenta cop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37250"/>
            <a:ext cx="91440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483" name="Picture 11" descr="B1-GroupeSEB-logotype-maitr"/>
          <p:cNvPicPr>
            <a:picLocks noChangeAspect="1" noChangeArrowheads="1"/>
          </p:cNvPicPr>
          <p:nvPr/>
        </p:nvPicPr>
        <p:blipFill>
          <a:blip r:embed="rId6" cstate="print"/>
          <a:srcRect l="22115" r="22601" b="12318"/>
          <a:stretch>
            <a:fillRect/>
          </a:stretch>
        </p:blipFill>
        <p:spPr bwMode="auto">
          <a:xfrm>
            <a:off x="384175" y="190500"/>
            <a:ext cx="627063" cy="1341438"/>
          </a:xfrm>
          <a:prstGeom prst="rect">
            <a:avLst/>
          </a:prstGeom>
          <a:noFill/>
        </p:spPr>
      </p:pic>
      <p:pic>
        <p:nvPicPr>
          <p:cNvPr id="233484" name="Picture 12" descr="cuisin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33488" y="3605213"/>
            <a:ext cx="2036762" cy="1598612"/>
          </a:xfrm>
          <a:prstGeom prst="rect">
            <a:avLst/>
          </a:prstGeom>
          <a:noFill/>
        </p:spPr>
      </p:pic>
      <p:pic>
        <p:nvPicPr>
          <p:cNvPr id="233485" name="Picture 13" descr="CHAMBRE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627438" y="3605213"/>
            <a:ext cx="2038350" cy="1600200"/>
          </a:xfrm>
          <a:prstGeom prst="rect">
            <a:avLst/>
          </a:prstGeom>
          <a:noFill/>
        </p:spPr>
      </p:pic>
      <p:pic>
        <p:nvPicPr>
          <p:cNvPr id="233486" name="Picture 14" descr="terrasse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980113" y="3605213"/>
            <a:ext cx="2036762" cy="1600200"/>
          </a:xfrm>
          <a:prstGeom prst="rect">
            <a:avLst/>
          </a:prstGeom>
          <a:noFill/>
        </p:spPr>
      </p:pic>
      <p:pic>
        <p:nvPicPr>
          <p:cNvPr id="233487" name="Picture 15" descr="IPC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54238" y="5954713"/>
            <a:ext cx="6915150" cy="708025"/>
          </a:xfrm>
          <a:prstGeom prst="rect">
            <a:avLst/>
          </a:prstGeom>
          <a:noFill/>
        </p:spPr>
      </p:pic>
      <p:sp>
        <p:nvSpPr>
          <p:cNvPr id="233488" name="Text Box 16"/>
          <p:cNvSpPr txBox="1">
            <a:spLocks noChangeArrowheads="1"/>
          </p:cNvSpPr>
          <p:nvPr/>
        </p:nvSpPr>
        <p:spPr bwMode="auto">
          <a:xfrm>
            <a:off x="2259013" y="6138863"/>
            <a:ext cx="666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 i="1" dirty="0" smtClean="0">
                <a:solidFill>
                  <a:srgbClr val="595959"/>
                </a:solidFill>
                <a:latin typeface="Verdana" pitchFamily="34" charset="0"/>
              </a:rPr>
              <a:t>HOME CLEANING</a:t>
            </a:r>
            <a:r>
              <a:rPr lang="fr-FR" sz="1200" b="1" i="1" dirty="0" smtClean="0">
                <a:solidFill>
                  <a:srgbClr val="595959"/>
                </a:solidFill>
                <a:latin typeface="Verdana" pitchFamily="34" charset="0"/>
              </a:rPr>
              <a:t> </a:t>
            </a:r>
            <a:endParaRPr lang="fr-FR" sz="1200" b="1" i="1" dirty="0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834662" y="6640514"/>
            <a:ext cx="698548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Confidential Document. Exclusively reserved for SEB in-house use. Can not be spread outside of the group SEB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55638" y="1844675"/>
            <a:ext cx="7861300" cy="14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4000" b="1" dirty="0" smtClean="0">
                <a:solidFill>
                  <a:srgbClr val="4D4D4D"/>
                </a:solidFill>
                <a:latin typeface="Albertus (W1)" pitchFamily="34" charset="0"/>
              </a:rPr>
              <a:t>COMPACT</a:t>
            </a:r>
            <a:r>
              <a:rPr lang="pl-PL" sz="4000" b="1" dirty="0" smtClean="0">
                <a:solidFill>
                  <a:srgbClr val="4D4D4D"/>
                </a:solidFill>
                <a:latin typeface="Albertus (W1)" pitchFamily="34" charset="0"/>
              </a:rPr>
              <a:t>EO</a:t>
            </a:r>
          </a:p>
          <a:p>
            <a:pPr algn="ctr">
              <a:lnSpc>
                <a:spcPct val="130000"/>
              </a:lnSpc>
            </a:pPr>
            <a:r>
              <a:rPr lang="pl-PL" sz="2800" b="1" dirty="0" smtClean="0">
                <a:solidFill>
                  <a:srgbClr val="4D4D4D"/>
                </a:solidFill>
                <a:latin typeface="Verdana" pitchFamily="34" charset="0"/>
              </a:rPr>
              <a:t>UPGRADE</a:t>
            </a:r>
            <a:endParaRPr lang="en-GB" sz="2800" b="1" dirty="0">
              <a:solidFill>
                <a:srgbClr val="4D4D4D"/>
              </a:solidFill>
              <a:latin typeface="Albertus (W1)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74650" y="6276975"/>
            <a:ext cx="1246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595959"/>
                </a:solidFill>
                <a:latin typeface="Verdana" pitchFamily="34" charset="0"/>
              </a:rPr>
              <a:t>COMPACTEO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Base-Rowenet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37250"/>
          </a:xfrm>
          <a:prstGeom prst="rect">
            <a:avLst/>
          </a:prstGeom>
          <a:noFill/>
        </p:spPr>
      </p:pic>
      <p:pic>
        <p:nvPicPr>
          <p:cNvPr id="238597" name="Picture 5" descr="Rowenta co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37250"/>
            <a:ext cx="9144000" cy="920750"/>
          </a:xfrm>
          <a:prstGeom prst="rect">
            <a:avLst/>
          </a:prstGeom>
          <a:noFill/>
        </p:spPr>
      </p:pic>
      <p:sp>
        <p:nvSpPr>
          <p:cNvPr id="238598" name="Text Box 16"/>
          <p:cNvSpPr txBox="1">
            <a:spLocks noChangeArrowheads="1"/>
          </p:cNvSpPr>
          <p:nvPr/>
        </p:nvSpPr>
        <p:spPr bwMode="auto">
          <a:xfrm>
            <a:off x="1935163" y="6686550"/>
            <a:ext cx="72088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700">
                <a:solidFill>
                  <a:schemeClr val="bg2"/>
                </a:solidFill>
                <a:ea typeface="ＭＳ Ｐゴシック" pitchFamily="1" charset="-128"/>
              </a:rPr>
              <a:t>SBU  Home Care – IPC 2008 - New Products Presentation. Confidential Document. Exclusively reserved for Groupe SEB in-house use. Cannot be spread outside of Groupe SEB.</a:t>
            </a:r>
          </a:p>
        </p:txBody>
      </p:sp>
      <p:sp>
        <p:nvSpPr>
          <p:cNvPr id="238602" name="Text Box 3"/>
          <p:cNvSpPr txBox="1">
            <a:spLocks noChangeArrowheads="1"/>
          </p:cNvSpPr>
          <p:nvPr/>
        </p:nvSpPr>
        <p:spPr bwMode="auto">
          <a:xfrm>
            <a:off x="2460625" y="6084888"/>
            <a:ext cx="113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 noProof="1">
                <a:latin typeface="Verdana" pitchFamily="34" charset="0"/>
                <a:ea typeface="ＭＳ Ｐゴシック" pitchFamily="1" charset="-128"/>
              </a:rPr>
              <a:t>strategy</a:t>
            </a:r>
            <a:endParaRPr lang="fr-FR" noProof="1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238603" name="Text Box 4"/>
          <p:cNvSpPr txBox="1">
            <a:spLocks noChangeArrowheads="1"/>
          </p:cNvSpPr>
          <p:nvPr/>
        </p:nvSpPr>
        <p:spPr bwMode="auto">
          <a:xfrm>
            <a:off x="3714750" y="6092825"/>
            <a:ext cx="1287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sz="2000" b="1" noProof="1">
                <a:latin typeface="Verdana" pitchFamily="34" charset="0"/>
                <a:ea typeface="ＭＳ Ｐゴシック" pitchFamily="1" charset="-128"/>
              </a:rPr>
              <a:t>product</a:t>
            </a:r>
          </a:p>
        </p:txBody>
      </p:sp>
      <p:sp>
        <p:nvSpPr>
          <p:cNvPr id="238604" name="Text Box 6"/>
          <p:cNvSpPr txBox="1">
            <a:spLocks noChangeArrowheads="1"/>
          </p:cNvSpPr>
          <p:nvPr/>
        </p:nvSpPr>
        <p:spPr bwMode="auto">
          <a:xfrm>
            <a:off x="5262563" y="6097588"/>
            <a:ext cx="841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range</a:t>
            </a:r>
          </a:p>
        </p:txBody>
      </p:sp>
      <p:sp>
        <p:nvSpPr>
          <p:cNvPr id="238606" name="Text Box 7"/>
          <p:cNvSpPr txBox="1">
            <a:spLocks noChangeArrowheads="1"/>
          </p:cNvSpPr>
          <p:nvPr/>
        </p:nvSpPr>
        <p:spPr bwMode="auto">
          <a:xfrm>
            <a:off x="6516688" y="59499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 noProof="1">
                <a:latin typeface="Verdana" pitchFamily="34" charset="0"/>
                <a:ea typeface="ＭＳ Ｐゴシック" pitchFamily="1" charset="-128"/>
              </a:rPr>
              <a:t>pricing</a:t>
            </a:r>
            <a:r>
              <a:rPr lang="fr-FR" i="1">
                <a:latin typeface="Verdana" pitchFamily="34" charset="0"/>
                <a:ea typeface="ＭＳ Ｐゴシック" pitchFamily="1" charset="-128"/>
              </a:rPr>
              <a:t> /</a:t>
            </a:r>
          </a:p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volumes</a:t>
            </a:r>
          </a:p>
        </p:txBody>
      </p:sp>
      <p:pic>
        <p:nvPicPr>
          <p:cNvPr id="238613" name="Picture 21" descr="IP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4238" y="5954713"/>
            <a:ext cx="6915150" cy="708025"/>
          </a:xfrm>
          <a:prstGeom prst="rect">
            <a:avLst/>
          </a:prstGeom>
          <a:noFill/>
        </p:spPr>
      </p:pic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1834662" y="6640514"/>
            <a:ext cx="698548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Confidential Document. Exclusively reserved for SEB in-house use. Can not be spread outside of the group SEB</a:t>
            </a:r>
          </a:p>
        </p:txBody>
      </p:sp>
      <p:pic>
        <p:nvPicPr>
          <p:cNvPr id="35" name="Picture 11" descr="B1-GroupeSEB-logotype-maitr"/>
          <p:cNvPicPr>
            <a:picLocks noChangeAspect="1" noChangeArrowheads="1"/>
          </p:cNvPicPr>
          <p:nvPr/>
        </p:nvPicPr>
        <p:blipFill>
          <a:blip r:embed="rId5" cstate="print"/>
          <a:srcRect l="22115" r="22601" b="12318"/>
          <a:stretch>
            <a:fillRect/>
          </a:stretch>
        </p:blipFill>
        <p:spPr bwMode="auto">
          <a:xfrm>
            <a:off x="384175" y="190500"/>
            <a:ext cx="627063" cy="1341438"/>
          </a:xfrm>
          <a:prstGeom prst="rect">
            <a:avLst/>
          </a:prstGeom>
          <a:noFill/>
        </p:spPr>
      </p:pic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7029451" y="4305300"/>
            <a:ext cx="13335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fr-FR" sz="1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10000"/>
          </a:blip>
          <a:srcRect b="29278"/>
          <a:stretch>
            <a:fillRect/>
          </a:stretch>
        </p:blipFill>
        <p:spPr bwMode="auto">
          <a:xfrm>
            <a:off x="5500694" y="332656"/>
            <a:ext cx="3209916" cy="33667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187629" y="476672"/>
            <a:ext cx="3544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 kern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WSPARCIE SPRZEDAŻY</a:t>
            </a:r>
            <a:endParaRPr lang="en-GB" sz="2800" dirty="0"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1331642" y="1413024"/>
            <a:ext cx="7812358" cy="5040312"/>
          </a:xfrm>
          <a:prstGeom prst="rect">
            <a:avLst/>
          </a:prstGeom>
        </p:spPr>
        <p:txBody>
          <a:bodyPr/>
          <a:lstStyle/>
          <a:p>
            <a:pPr marL="381000" marR="0" lvl="0" indent="-3810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</a:t>
            </a:r>
          </a:p>
          <a:p>
            <a:pPr marL="838200" lvl="1" indent="-381000" algn="l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§"/>
            </a:pPr>
            <a:r>
              <a:rPr lang="pl-PL" kern="0" dirty="0" smtClean="0">
                <a:solidFill>
                  <a:srgbClr val="8E8581"/>
                </a:solidFill>
              </a:rPr>
              <a:t>Model na wyłączność  RO3887 Compact Power </a:t>
            </a:r>
            <a:r>
              <a:rPr lang="pl-PL" kern="0" dirty="0" err="1" smtClean="0">
                <a:solidFill>
                  <a:srgbClr val="8E8581"/>
                </a:solidFill>
              </a:rPr>
              <a:t>Allergy</a:t>
            </a:r>
            <a:r>
              <a:rPr lang="pl-PL" kern="0" dirty="0" smtClean="0">
                <a:solidFill>
                  <a:srgbClr val="8E8581"/>
                </a:solidFill>
              </a:rPr>
              <a:t> </a:t>
            </a:r>
            <a:r>
              <a:rPr lang="pl-PL" kern="0" dirty="0" err="1" smtClean="0">
                <a:solidFill>
                  <a:srgbClr val="8E8581"/>
                </a:solidFill>
              </a:rPr>
              <a:t>Care</a:t>
            </a:r>
            <a:r>
              <a:rPr lang="pl-PL" kern="0" dirty="0" smtClean="0">
                <a:solidFill>
                  <a:srgbClr val="8E8581"/>
                </a:solidFill>
              </a:rPr>
              <a:t> </a:t>
            </a:r>
          </a:p>
          <a:p>
            <a:pPr marL="838200" lvl="1" indent="-381000" algn="l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§"/>
            </a:pPr>
            <a:r>
              <a:rPr lang="pl-PL" kern="0" dirty="0" smtClean="0">
                <a:solidFill>
                  <a:srgbClr val="8E8581"/>
                </a:solidFill>
              </a:rPr>
              <a:t>Ilość </a:t>
            </a:r>
            <a:r>
              <a:rPr lang="pl-PL" kern="0" dirty="0" err="1" smtClean="0">
                <a:solidFill>
                  <a:srgbClr val="8E8581"/>
                </a:solidFill>
              </a:rPr>
              <a:t>targetowana</a:t>
            </a:r>
            <a:r>
              <a:rPr lang="pl-PL" kern="0" dirty="0" smtClean="0">
                <a:solidFill>
                  <a:srgbClr val="8E8581"/>
                </a:solidFill>
              </a:rPr>
              <a:t>: 1.000szt</a:t>
            </a:r>
          </a:p>
          <a:p>
            <a:pPr marL="838200" lvl="1" indent="-381000" algn="l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§"/>
            </a:pPr>
            <a:r>
              <a:rPr lang="pl-PL" kern="0" dirty="0" smtClean="0">
                <a:solidFill>
                  <a:srgbClr val="8E8581"/>
                </a:solidFill>
              </a:rPr>
              <a:t>Zakup: kwiecień , wrzesień </a:t>
            </a:r>
          </a:p>
          <a:p>
            <a:pPr marL="381000" indent="-381000" algn="l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q"/>
            </a:pPr>
            <a:endParaRPr kumimoji="0" lang="pl-PL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81000" indent="-381000" algn="l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q"/>
            </a:pPr>
            <a:r>
              <a:rPr lang="pl-PL" kern="0" dirty="0" smtClean="0">
                <a:solidFill>
                  <a:srgbClr val="8E8581"/>
                </a:solidFill>
              </a:rPr>
              <a:t>Ekspozycje w wybranych sklepach:</a:t>
            </a:r>
          </a:p>
          <a:p>
            <a:pPr marL="1295400" lvl="2" indent="-381000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§"/>
            </a:pPr>
            <a:r>
              <a:rPr lang="pl-PL" kern="0" dirty="0" smtClean="0">
                <a:solidFill>
                  <a:srgbClr val="8E8581"/>
                </a:solidFill>
              </a:rPr>
              <a:t>44 sklepy</a:t>
            </a:r>
          </a:p>
          <a:p>
            <a:pPr marL="1295400" lvl="2" indent="-381000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§"/>
            </a:pPr>
            <a:r>
              <a:rPr lang="pl-PL" kern="0" dirty="0" smtClean="0">
                <a:solidFill>
                  <a:srgbClr val="8E8581"/>
                </a:solidFill>
              </a:rPr>
              <a:t>3 weekendowe akcje </a:t>
            </a:r>
          </a:p>
          <a:p>
            <a:pPr marL="1752600" lvl="3" indent="-381000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Arial" pitchFamily="34" charset="0"/>
              <a:buChar char="•"/>
            </a:pPr>
            <a:r>
              <a:rPr lang="pl-PL" sz="1600" kern="0" dirty="0" smtClean="0">
                <a:solidFill>
                  <a:srgbClr val="8E8581"/>
                </a:solidFill>
              </a:rPr>
              <a:t>18-20 czerwiec</a:t>
            </a:r>
          </a:p>
          <a:p>
            <a:pPr marL="1752600" lvl="3" indent="-381000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Arial" pitchFamily="34" charset="0"/>
              <a:buChar char="•"/>
            </a:pPr>
            <a:r>
              <a:rPr lang="pl-PL" sz="1600" kern="0" dirty="0" smtClean="0">
                <a:solidFill>
                  <a:srgbClr val="8E8581"/>
                </a:solidFill>
              </a:rPr>
              <a:t>25-27 czerwiec</a:t>
            </a:r>
          </a:p>
          <a:p>
            <a:pPr marL="1752600" lvl="3" indent="-381000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Arial" pitchFamily="34" charset="0"/>
              <a:buChar char="•"/>
            </a:pPr>
            <a:r>
              <a:rPr lang="pl-PL" sz="1600" kern="0" dirty="0" smtClean="0">
                <a:solidFill>
                  <a:srgbClr val="8E8581"/>
                </a:solidFill>
              </a:rPr>
              <a:t>02-04 lipiec</a:t>
            </a:r>
          </a:p>
          <a:p>
            <a:pPr marL="381000" indent="-381000" algn="l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q"/>
            </a:pPr>
            <a:endParaRPr kumimoji="0" lang="pl-PL" i="0" u="none" strike="noStrike" kern="0" cap="none" spc="0" normalizeH="0" baseline="0" noProof="0" dirty="0">
              <a:ln>
                <a:noFill/>
              </a:ln>
              <a:solidFill>
                <a:srgbClr val="8E858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Image 36" descr="SpaceoBlanc-RO3887 01-acce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1948308"/>
            <a:ext cx="2895134" cy="3928964"/>
          </a:xfrm>
          <a:prstGeom prst="rect">
            <a:avLst/>
          </a:prstGeom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259013" y="6138863"/>
            <a:ext cx="666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 i="1" dirty="0" smtClean="0">
                <a:solidFill>
                  <a:srgbClr val="595959"/>
                </a:solidFill>
                <a:latin typeface="Verdana" pitchFamily="34" charset="0"/>
              </a:rPr>
              <a:t>HOME CLEANING</a:t>
            </a:r>
            <a:r>
              <a:rPr lang="fr-FR" sz="1200" b="1" i="1" dirty="0" smtClean="0">
                <a:solidFill>
                  <a:srgbClr val="595959"/>
                </a:solidFill>
                <a:latin typeface="Verdana" pitchFamily="34" charset="0"/>
              </a:rPr>
              <a:t> </a:t>
            </a:r>
            <a:endParaRPr lang="fr-FR" sz="1200" b="1" i="1" dirty="0">
              <a:solidFill>
                <a:srgbClr val="59595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Freeform 2"/>
          <p:cNvSpPr>
            <a:spLocks/>
          </p:cNvSpPr>
          <p:nvPr/>
        </p:nvSpPr>
        <p:spPr bwMode="auto">
          <a:xfrm>
            <a:off x="756139" y="3524250"/>
            <a:ext cx="5184531" cy="2713038"/>
          </a:xfrm>
          <a:custGeom>
            <a:avLst/>
            <a:gdLst/>
            <a:ahLst/>
            <a:cxnLst>
              <a:cxn ang="0">
                <a:pos x="537" y="1921"/>
              </a:cxn>
              <a:cxn ang="0">
                <a:pos x="2941" y="1921"/>
              </a:cxn>
              <a:cxn ang="0">
                <a:pos x="3485" y="1739"/>
              </a:cxn>
              <a:cxn ang="0">
                <a:pos x="3485" y="469"/>
              </a:cxn>
              <a:cxn ang="0">
                <a:pos x="2351" y="106"/>
              </a:cxn>
              <a:cxn ang="0">
                <a:pos x="310" y="1104"/>
              </a:cxn>
              <a:cxn ang="0">
                <a:pos x="491" y="1921"/>
              </a:cxn>
            </a:cxnLst>
            <a:rect l="0" t="0" r="r" b="b"/>
            <a:pathLst>
              <a:path w="3674" h="1981">
                <a:moveTo>
                  <a:pt x="537" y="1921"/>
                </a:moveTo>
                <a:cubicBezTo>
                  <a:pt x="1493" y="1936"/>
                  <a:pt x="2450" y="1951"/>
                  <a:pt x="2941" y="1921"/>
                </a:cubicBezTo>
                <a:cubicBezTo>
                  <a:pt x="3432" y="1891"/>
                  <a:pt x="3394" y="1981"/>
                  <a:pt x="3485" y="1739"/>
                </a:cubicBezTo>
                <a:cubicBezTo>
                  <a:pt x="3576" y="1497"/>
                  <a:pt x="3674" y="741"/>
                  <a:pt x="3485" y="469"/>
                </a:cubicBezTo>
                <a:cubicBezTo>
                  <a:pt x="3296" y="197"/>
                  <a:pt x="2880" y="0"/>
                  <a:pt x="2351" y="106"/>
                </a:cubicBezTo>
                <a:cubicBezTo>
                  <a:pt x="1822" y="212"/>
                  <a:pt x="620" y="802"/>
                  <a:pt x="310" y="1104"/>
                </a:cubicBezTo>
                <a:cubicBezTo>
                  <a:pt x="0" y="1406"/>
                  <a:pt x="423" y="1770"/>
                  <a:pt x="491" y="192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66691" name="Rectangle 3"/>
          <p:cNvSpPr>
            <a:spLocks noChangeArrowheads="1"/>
          </p:cNvSpPr>
          <p:nvPr/>
        </p:nvSpPr>
        <p:spPr bwMode="auto">
          <a:xfrm rot="1068112">
            <a:off x="4991100" y="3557588"/>
            <a:ext cx="720969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1266692" name="Line 4"/>
          <p:cNvSpPr>
            <a:spLocks noChangeShapeType="1"/>
          </p:cNvSpPr>
          <p:nvPr/>
        </p:nvSpPr>
        <p:spPr bwMode="auto">
          <a:xfrm>
            <a:off x="4859216" y="3678239"/>
            <a:ext cx="649166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22836" y="4024314"/>
            <a:ext cx="1661746" cy="1728787"/>
            <a:chOff x="3717" y="618"/>
            <a:chExt cx="1047" cy="1089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717" y="618"/>
              <a:ext cx="1047" cy="1089"/>
              <a:chOff x="3717" y="618"/>
              <a:chExt cx="1047" cy="1089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3720" y="618"/>
                <a:ext cx="1044" cy="1089"/>
                <a:chOff x="4195" y="709"/>
                <a:chExt cx="1044" cy="1179"/>
              </a:xfrm>
            </p:grpSpPr>
            <p:sp>
              <p:nvSpPr>
                <p:cNvPr id="1266696" name="Rectangle 8"/>
                <p:cNvSpPr>
                  <a:spLocks noChangeArrowheads="1"/>
                </p:cNvSpPr>
                <p:nvPr/>
              </p:nvSpPr>
              <p:spPr bwMode="auto">
                <a:xfrm>
                  <a:off x="4286" y="845"/>
                  <a:ext cx="953" cy="99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66697" name="Rectangle 9"/>
                <p:cNvSpPr>
                  <a:spLocks noChangeArrowheads="1"/>
                </p:cNvSpPr>
                <p:nvPr/>
              </p:nvSpPr>
              <p:spPr bwMode="auto">
                <a:xfrm>
                  <a:off x="4195" y="845"/>
                  <a:ext cx="181" cy="104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66698" name="Rectangle 10"/>
                <p:cNvSpPr>
                  <a:spLocks noChangeArrowheads="1"/>
                </p:cNvSpPr>
                <p:nvPr/>
              </p:nvSpPr>
              <p:spPr bwMode="auto">
                <a:xfrm>
                  <a:off x="4921" y="800"/>
                  <a:ext cx="271" cy="9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6669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193" y="709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6670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4921" y="709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3899" y="845"/>
                <a:ext cx="589" cy="771"/>
                <a:chOff x="4422" y="709"/>
                <a:chExt cx="589" cy="771"/>
              </a:xfrm>
            </p:grpSpPr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4422" y="709"/>
                  <a:ext cx="589" cy="726"/>
                  <a:chOff x="3606" y="799"/>
                  <a:chExt cx="589" cy="726"/>
                </a:xfrm>
              </p:grpSpPr>
              <p:sp>
                <p:nvSpPr>
                  <p:cNvPr id="126670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799"/>
                    <a:ext cx="453" cy="726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26670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845"/>
                    <a:ext cx="544" cy="63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266705" name="Rectangle 17"/>
                <p:cNvSpPr>
                  <a:spLocks noChangeArrowheads="1"/>
                </p:cNvSpPr>
                <p:nvPr/>
              </p:nvSpPr>
              <p:spPr bwMode="auto">
                <a:xfrm>
                  <a:off x="4740" y="1389"/>
                  <a:ext cx="227" cy="9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3717" y="754"/>
                <a:ext cx="771" cy="907"/>
                <a:chOff x="3016" y="663"/>
                <a:chExt cx="771" cy="998"/>
              </a:xfrm>
            </p:grpSpPr>
            <p:grpSp>
              <p:nvGrpSpPr>
                <p:cNvPr id="8" name="Group 19"/>
                <p:cNvGrpSpPr>
                  <a:grpSpLocks/>
                </p:cNvGrpSpPr>
                <p:nvPr/>
              </p:nvGrpSpPr>
              <p:grpSpPr bwMode="auto">
                <a:xfrm>
                  <a:off x="3061" y="663"/>
                  <a:ext cx="726" cy="998"/>
                  <a:chOff x="3061" y="663"/>
                  <a:chExt cx="726" cy="998"/>
                </a:xfrm>
              </p:grpSpPr>
              <p:sp>
                <p:nvSpPr>
                  <p:cNvPr id="1266708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3061" y="663"/>
                    <a:ext cx="273" cy="998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26670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3243" y="845"/>
                    <a:ext cx="544" cy="6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266710" name="Rectangle 22"/>
                <p:cNvSpPr>
                  <a:spLocks noChangeArrowheads="1"/>
                </p:cNvSpPr>
                <p:nvPr/>
              </p:nvSpPr>
              <p:spPr bwMode="auto">
                <a:xfrm>
                  <a:off x="3016" y="1026"/>
                  <a:ext cx="46" cy="27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3805" y="890"/>
              <a:ext cx="590" cy="635"/>
              <a:chOff x="2789" y="2614"/>
              <a:chExt cx="590" cy="635"/>
            </a:xfrm>
          </p:grpSpPr>
          <p:sp>
            <p:nvSpPr>
              <p:cNvPr id="1266712" name="Rectangle 24" descr="Granit"/>
              <p:cNvSpPr>
                <a:spLocks noChangeArrowheads="1"/>
              </p:cNvSpPr>
              <p:nvPr/>
            </p:nvSpPr>
            <p:spPr bwMode="auto">
              <a:xfrm>
                <a:off x="3016" y="2795"/>
                <a:ext cx="363" cy="272"/>
              </a:xfrm>
              <a:prstGeom prst="rect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66713" name="Rectangle 25" descr="Granit"/>
              <p:cNvSpPr>
                <a:spLocks noChangeArrowheads="1"/>
              </p:cNvSpPr>
              <p:nvPr/>
            </p:nvSpPr>
            <p:spPr bwMode="auto">
              <a:xfrm>
                <a:off x="2835" y="2614"/>
                <a:ext cx="181" cy="635"/>
              </a:xfrm>
              <a:prstGeom prst="rect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66714" name="Rectangle 26" descr="Granit"/>
              <p:cNvSpPr>
                <a:spLocks noChangeArrowheads="1"/>
              </p:cNvSpPr>
              <p:nvPr/>
            </p:nvSpPr>
            <p:spPr bwMode="auto">
              <a:xfrm>
                <a:off x="2789" y="2795"/>
                <a:ext cx="46" cy="272"/>
              </a:xfrm>
              <a:prstGeom prst="rect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6515101" y="1292225"/>
            <a:ext cx="1657350" cy="1728788"/>
            <a:chOff x="4195" y="709"/>
            <a:chExt cx="1044" cy="1179"/>
          </a:xfrm>
        </p:grpSpPr>
        <p:sp>
          <p:nvSpPr>
            <p:cNvPr id="1266716" name="Rectangle 28"/>
            <p:cNvSpPr>
              <a:spLocks noChangeArrowheads="1"/>
            </p:cNvSpPr>
            <p:nvPr/>
          </p:nvSpPr>
          <p:spPr bwMode="auto">
            <a:xfrm>
              <a:off x="4286" y="845"/>
              <a:ext cx="953" cy="9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6717" name="Rectangle 29"/>
            <p:cNvSpPr>
              <a:spLocks noChangeArrowheads="1"/>
            </p:cNvSpPr>
            <p:nvPr/>
          </p:nvSpPr>
          <p:spPr bwMode="auto">
            <a:xfrm>
              <a:off x="4195" y="845"/>
              <a:ext cx="181" cy="10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6718" name="Rectangle 30"/>
            <p:cNvSpPr>
              <a:spLocks noChangeArrowheads="1"/>
            </p:cNvSpPr>
            <p:nvPr/>
          </p:nvSpPr>
          <p:spPr bwMode="auto">
            <a:xfrm>
              <a:off x="4921" y="800"/>
              <a:ext cx="271" cy="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6719" name="Line 31"/>
            <p:cNvSpPr>
              <a:spLocks noChangeShapeType="1"/>
            </p:cNvSpPr>
            <p:nvPr/>
          </p:nvSpPr>
          <p:spPr bwMode="auto">
            <a:xfrm flipV="1">
              <a:off x="5193" y="70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66720" name="Line 32"/>
            <p:cNvSpPr>
              <a:spLocks noChangeShapeType="1"/>
            </p:cNvSpPr>
            <p:nvPr/>
          </p:nvSpPr>
          <p:spPr bwMode="auto">
            <a:xfrm flipV="1">
              <a:off x="4921" y="70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6875585" y="1652588"/>
            <a:ext cx="934915" cy="1223962"/>
            <a:chOff x="4422" y="709"/>
            <a:chExt cx="589" cy="771"/>
          </a:xfrm>
        </p:grpSpPr>
        <p:grpSp>
          <p:nvGrpSpPr>
            <p:cNvPr id="12" name="Group 34"/>
            <p:cNvGrpSpPr>
              <a:grpSpLocks/>
            </p:cNvGrpSpPr>
            <p:nvPr/>
          </p:nvGrpSpPr>
          <p:grpSpPr bwMode="auto">
            <a:xfrm>
              <a:off x="4422" y="709"/>
              <a:ext cx="589" cy="726"/>
              <a:chOff x="3606" y="799"/>
              <a:chExt cx="589" cy="726"/>
            </a:xfrm>
          </p:grpSpPr>
          <p:sp>
            <p:nvSpPr>
              <p:cNvPr id="1266723" name="Rectangle 35"/>
              <p:cNvSpPr>
                <a:spLocks noChangeArrowheads="1"/>
              </p:cNvSpPr>
              <p:nvPr/>
            </p:nvSpPr>
            <p:spPr bwMode="auto">
              <a:xfrm>
                <a:off x="3742" y="799"/>
                <a:ext cx="453" cy="7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66724" name="Rectangle 36"/>
              <p:cNvSpPr>
                <a:spLocks noChangeArrowheads="1"/>
              </p:cNvSpPr>
              <p:nvPr/>
            </p:nvSpPr>
            <p:spPr bwMode="auto">
              <a:xfrm>
                <a:off x="3606" y="845"/>
                <a:ext cx="544" cy="63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266725" name="Rectangle 37"/>
            <p:cNvSpPr>
              <a:spLocks noChangeArrowheads="1"/>
            </p:cNvSpPr>
            <p:nvPr/>
          </p:nvSpPr>
          <p:spPr bwMode="auto">
            <a:xfrm>
              <a:off x="4740" y="1389"/>
              <a:ext cx="227" cy="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3779227" y="1508126"/>
            <a:ext cx="1225062" cy="1439863"/>
            <a:chOff x="3016" y="663"/>
            <a:chExt cx="771" cy="998"/>
          </a:xfrm>
        </p:grpSpPr>
        <p:grpSp>
          <p:nvGrpSpPr>
            <p:cNvPr id="14" name="Group 39"/>
            <p:cNvGrpSpPr>
              <a:grpSpLocks/>
            </p:cNvGrpSpPr>
            <p:nvPr/>
          </p:nvGrpSpPr>
          <p:grpSpPr bwMode="auto">
            <a:xfrm>
              <a:off x="3061" y="663"/>
              <a:ext cx="726" cy="998"/>
              <a:chOff x="3061" y="663"/>
              <a:chExt cx="726" cy="998"/>
            </a:xfrm>
          </p:grpSpPr>
          <p:sp>
            <p:nvSpPr>
              <p:cNvPr id="1266728" name="AutoShape 40"/>
              <p:cNvSpPr>
                <a:spLocks noChangeArrowheads="1"/>
              </p:cNvSpPr>
              <p:nvPr/>
            </p:nvSpPr>
            <p:spPr bwMode="auto">
              <a:xfrm>
                <a:off x="3061" y="663"/>
                <a:ext cx="273" cy="99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66729" name="Rectangle 41"/>
              <p:cNvSpPr>
                <a:spLocks noChangeArrowheads="1"/>
              </p:cNvSpPr>
              <p:nvPr/>
            </p:nvSpPr>
            <p:spPr bwMode="auto">
              <a:xfrm>
                <a:off x="3243" y="845"/>
                <a:ext cx="544" cy="63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266730" name="Rectangle 42"/>
            <p:cNvSpPr>
              <a:spLocks noChangeArrowheads="1"/>
            </p:cNvSpPr>
            <p:nvPr/>
          </p:nvSpPr>
          <p:spPr bwMode="auto">
            <a:xfrm>
              <a:off x="3016" y="1026"/>
              <a:ext cx="46" cy="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266731" name="Rectangle 43"/>
          <p:cNvSpPr>
            <a:spLocks noChangeArrowheads="1"/>
          </p:cNvSpPr>
          <p:nvPr/>
        </p:nvSpPr>
        <p:spPr bwMode="auto">
          <a:xfrm rot="-1849705">
            <a:off x="1474177" y="4319589"/>
            <a:ext cx="360485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66732" name="Rectangle 44"/>
          <p:cNvSpPr>
            <a:spLocks noChangeArrowheads="1"/>
          </p:cNvSpPr>
          <p:nvPr/>
        </p:nvSpPr>
        <p:spPr bwMode="auto">
          <a:xfrm rot="-1677734">
            <a:off x="1044820" y="2827338"/>
            <a:ext cx="272562" cy="161131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66733" name="Oval 45"/>
          <p:cNvSpPr>
            <a:spLocks noChangeArrowheads="1"/>
          </p:cNvSpPr>
          <p:nvPr/>
        </p:nvSpPr>
        <p:spPr bwMode="auto">
          <a:xfrm>
            <a:off x="1343758" y="4473576"/>
            <a:ext cx="2291862" cy="1643063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66734" name="Line 46"/>
          <p:cNvSpPr>
            <a:spLocks noChangeShapeType="1"/>
          </p:cNvSpPr>
          <p:nvPr/>
        </p:nvSpPr>
        <p:spPr bwMode="auto">
          <a:xfrm>
            <a:off x="3707423" y="3810001"/>
            <a:ext cx="0" cy="866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66735" name="Line 47"/>
          <p:cNvSpPr>
            <a:spLocks noChangeShapeType="1"/>
          </p:cNvSpPr>
          <p:nvPr/>
        </p:nvSpPr>
        <p:spPr bwMode="auto">
          <a:xfrm>
            <a:off x="3707423" y="539591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66736" name="Text Box 48"/>
          <p:cNvSpPr txBox="1">
            <a:spLocks noChangeArrowheads="1"/>
          </p:cNvSpPr>
          <p:nvPr/>
        </p:nvSpPr>
        <p:spPr bwMode="auto">
          <a:xfrm>
            <a:off x="6731977" y="3429001"/>
            <a:ext cx="19415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cs typeface="Arial" charset="0"/>
              </a:rPr>
              <a:t>1. Motor isolation</a:t>
            </a:r>
          </a:p>
        </p:txBody>
      </p:sp>
      <p:sp>
        <p:nvSpPr>
          <p:cNvPr id="1266737" name="Text Box 49"/>
          <p:cNvSpPr txBox="1">
            <a:spLocks noChangeArrowheads="1"/>
          </p:cNvSpPr>
          <p:nvPr/>
        </p:nvSpPr>
        <p:spPr bwMode="auto">
          <a:xfrm>
            <a:off x="6731977" y="3881439"/>
            <a:ext cx="22621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081"/>
                </a:solidFill>
                <a:cs typeface="Arial" charset="0"/>
              </a:rPr>
              <a:t>2. Noise absorption </a:t>
            </a:r>
          </a:p>
          <a:p>
            <a:r>
              <a:rPr lang="en-US">
                <a:solidFill>
                  <a:srgbClr val="FFC081"/>
                </a:solidFill>
                <a:cs typeface="Arial" charset="0"/>
              </a:rPr>
              <a:t>    with specific foam</a:t>
            </a:r>
          </a:p>
          <a:p>
            <a:pPr lvl="1"/>
            <a:endParaRPr lang="en-US">
              <a:solidFill>
                <a:srgbClr val="FFC081"/>
              </a:solidFill>
              <a:cs typeface="Arial" charset="0"/>
            </a:endParaRPr>
          </a:p>
        </p:txBody>
      </p:sp>
      <p:sp>
        <p:nvSpPr>
          <p:cNvPr id="1266738" name="Rectangle 50"/>
          <p:cNvSpPr>
            <a:spLocks noChangeArrowheads="1"/>
          </p:cNvSpPr>
          <p:nvPr/>
        </p:nvSpPr>
        <p:spPr bwMode="auto">
          <a:xfrm>
            <a:off x="3707423" y="4471989"/>
            <a:ext cx="288681" cy="142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66739" name="Rectangle 51"/>
          <p:cNvSpPr>
            <a:spLocks noChangeArrowheads="1"/>
          </p:cNvSpPr>
          <p:nvPr/>
        </p:nvSpPr>
        <p:spPr bwMode="auto">
          <a:xfrm>
            <a:off x="3707423" y="5324476"/>
            <a:ext cx="288681" cy="1444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3851031" y="4464051"/>
            <a:ext cx="936381" cy="1008063"/>
            <a:chOff x="2789" y="2614"/>
            <a:chExt cx="590" cy="635"/>
          </a:xfrm>
        </p:grpSpPr>
        <p:sp>
          <p:nvSpPr>
            <p:cNvPr id="1266741" name="Rectangle 53" descr="Granit"/>
            <p:cNvSpPr>
              <a:spLocks noChangeArrowheads="1"/>
            </p:cNvSpPr>
            <p:nvPr/>
          </p:nvSpPr>
          <p:spPr bwMode="auto">
            <a:xfrm>
              <a:off x="3016" y="2795"/>
              <a:ext cx="363" cy="272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6742" name="Rectangle 54" descr="Granit"/>
            <p:cNvSpPr>
              <a:spLocks noChangeArrowheads="1"/>
            </p:cNvSpPr>
            <p:nvPr/>
          </p:nvSpPr>
          <p:spPr bwMode="auto">
            <a:xfrm>
              <a:off x="2835" y="2614"/>
              <a:ext cx="181" cy="635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6743" name="Rectangle 55" descr="Granit"/>
            <p:cNvSpPr>
              <a:spLocks noChangeArrowheads="1"/>
            </p:cNvSpPr>
            <p:nvPr/>
          </p:nvSpPr>
          <p:spPr bwMode="auto">
            <a:xfrm>
              <a:off x="2789" y="2795"/>
              <a:ext cx="46" cy="272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395654" y="2227263"/>
            <a:ext cx="5977304" cy="3313112"/>
            <a:chOff x="249" y="1403"/>
            <a:chExt cx="3765" cy="2087"/>
          </a:xfrm>
        </p:grpSpPr>
        <p:sp>
          <p:nvSpPr>
            <p:cNvPr id="1266745" name="AutoShape 57"/>
            <p:cNvSpPr>
              <a:spLocks noChangeArrowheads="1"/>
            </p:cNvSpPr>
            <p:nvPr/>
          </p:nvSpPr>
          <p:spPr bwMode="auto">
            <a:xfrm rot="3535701">
              <a:off x="-1" y="1653"/>
              <a:ext cx="772" cy="272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gradFill rotWithShape="0">
              <a:gsLst>
                <a:gs pos="0">
                  <a:srgbClr val="FF3300">
                    <a:gamma/>
                    <a:tint val="0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6746" name="AutoShape 58"/>
            <p:cNvSpPr>
              <a:spLocks noChangeArrowheads="1"/>
            </p:cNvSpPr>
            <p:nvPr/>
          </p:nvSpPr>
          <p:spPr bwMode="auto">
            <a:xfrm rot="12741798" flipH="1">
              <a:off x="884" y="2810"/>
              <a:ext cx="589" cy="269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gradFill rotWithShape="0">
              <a:gsLst>
                <a:gs pos="0">
                  <a:srgbClr val="FF3300">
                    <a:gamma/>
                    <a:tint val="0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6747" name="AutoShape 59"/>
            <p:cNvSpPr>
              <a:spLocks noChangeArrowheads="1"/>
            </p:cNvSpPr>
            <p:nvPr/>
          </p:nvSpPr>
          <p:spPr bwMode="auto">
            <a:xfrm>
              <a:off x="2290" y="3036"/>
              <a:ext cx="589" cy="182"/>
            </a:xfrm>
            <a:prstGeom prst="rightArrow">
              <a:avLst>
                <a:gd name="adj1" fmla="val 50000"/>
                <a:gd name="adj2" fmla="val 80907"/>
              </a:avLst>
            </a:prstGeom>
            <a:gradFill rotWithShape="1">
              <a:gsLst>
                <a:gs pos="0">
                  <a:srgbClr val="FF0000">
                    <a:gamma/>
                    <a:tint val="0"/>
                    <a:invGamma/>
                  </a:srgbClr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6748" name="AutoShape 60"/>
            <p:cNvSpPr>
              <a:spLocks noChangeArrowheads="1"/>
            </p:cNvSpPr>
            <p:nvPr/>
          </p:nvSpPr>
          <p:spPr bwMode="auto">
            <a:xfrm rot="-2460546">
              <a:off x="2956" y="2892"/>
              <a:ext cx="363" cy="121"/>
            </a:xfrm>
            <a:prstGeom prst="rightArrow">
              <a:avLst>
                <a:gd name="adj1" fmla="val 50000"/>
                <a:gd name="adj2" fmla="val 75000"/>
              </a:avLst>
            </a:prstGeom>
            <a:gradFill rotWithShape="1">
              <a:gsLst>
                <a:gs pos="0">
                  <a:srgbClr val="FF0000">
                    <a:gamma/>
                    <a:tint val="0"/>
                    <a:invGamma/>
                  </a:srgbClr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6749" name="AutoShape 61"/>
            <p:cNvSpPr>
              <a:spLocks noChangeArrowheads="1"/>
            </p:cNvSpPr>
            <p:nvPr/>
          </p:nvSpPr>
          <p:spPr bwMode="auto">
            <a:xfrm rot="1821379">
              <a:off x="2958" y="3214"/>
              <a:ext cx="314" cy="136"/>
            </a:xfrm>
            <a:prstGeom prst="rightArrow">
              <a:avLst>
                <a:gd name="adj1" fmla="val 50000"/>
                <a:gd name="adj2" fmla="val 57721"/>
              </a:avLst>
            </a:prstGeom>
            <a:gradFill rotWithShape="1">
              <a:gsLst>
                <a:gs pos="0">
                  <a:srgbClr val="FF0000">
                    <a:gamma/>
                    <a:tint val="0"/>
                    <a:invGamma/>
                  </a:srgbClr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6750" name="AutoShape 62"/>
            <p:cNvSpPr>
              <a:spLocks noChangeArrowheads="1"/>
            </p:cNvSpPr>
            <p:nvPr/>
          </p:nvSpPr>
          <p:spPr bwMode="auto">
            <a:xfrm rot="-181895">
              <a:off x="3423" y="2345"/>
              <a:ext cx="591" cy="271"/>
            </a:xfrm>
            <a:prstGeom prst="rightArrow">
              <a:avLst>
                <a:gd name="adj1" fmla="val 50000"/>
                <a:gd name="adj2" fmla="val 54520"/>
              </a:avLst>
            </a:prstGeom>
            <a:gradFill rotWithShape="1">
              <a:gsLst>
                <a:gs pos="0">
                  <a:srgbClr val="FF0000">
                    <a:gamma/>
                    <a:tint val="0"/>
                    <a:invGamma/>
                  </a:srgbClr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7" name="Group 63"/>
            <p:cNvGrpSpPr>
              <a:grpSpLocks/>
            </p:cNvGrpSpPr>
            <p:nvPr/>
          </p:nvGrpSpPr>
          <p:grpSpPr bwMode="auto">
            <a:xfrm>
              <a:off x="2018" y="2855"/>
              <a:ext cx="317" cy="635"/>
              <a:chOff x="2472" y="2659"/>
              <a:chExt cx="317" cy="635"/>
            </a:xfrm>
          </p:grpSpPr>
          <p:sp>
            <p:nvSpPr>
              <p:cNvPr id="1266752" name="Line 64"/>
              <p:cNvSpPr>
                <a:spLocks noChangeShapeType="1"/>
              </p:cNvSpPr>
              <p:nvPr/>
            </p:nvSpPr>
            <p:spPr bwMode="auto">
              <a:xfrm flipV="1">
                <a:off x="2562" y="2750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6753" name="Line 65"/>
              <p:cNvSpPr>
                <a:spLocks noChangeShapeType="1"/>
              </p:cNvSpPr>
              <p:nvPr/>
            </p:nvSpPr>
            <p:spPr bwMode="auto">
              <a:xfrm>
                <a:off x="2608" y="3203"/>
                <a:ext cx="181" cy="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6754" name="Line 66"/>
              <p:cNvSpPr>
                <a:spLocks noChangeShapeType="1"/>
              </p:cNvSpPr>
              <p:nvPr/>
            </p:nvSpPr>
            <p:spPr bwMode="auto">
              <a:xfrm>
                <a:off x="2653" y="3113"/>
                <a:ext cx="13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6755" name="Line 67"/>
              <p:cNvSpPr>
                <a:spLocks noChangeShapeType="1"/>
              </p:cNvSpPr>
              <p:nvPr/>
            </p:nvSpPr>
            <p:spPr bwMode="auto">
              <a:xfrm flipV="1">
                <a:off x="2653" y="2931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6756" name="Line 68"/>
              <p:cNvSpPr>
                <a:spLocks noChangeShapeType="1"/>
              </p:cNvSpPr>
              <p:nvPr/>
            </p:nvSpPr>
            <p:spPr bwMode="auto">
              <a:xfrm flipV="1">
                <a:off x="2472" y="2659"/>
                <a:ext cx="136" cy="9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6757" name="Line 69"/>
              <p:cNvSpPr>
                <a:spLocks noChangeShapeType="1"/>
              </p:cNvSpPr>
              <p:nvPr/>
            </p:nvSpPr>
            <p:spPr bwMode="auto">
              <a:xfrm flipV="1">
                <a:off x="2562" y="2750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6758" name="Line 70"/>
              <p:cNvSpPr>
                <a:spLocks noChangeShapeType="1"/>
              </p:cNvSpPr>
              <p:nvPr/>
            </p:nvSpPr>
            <p:spPr bwMode="auto">
              <a:xfrm flipV="1">
                <a:off x="2608" y="2840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8" name="Group 71"/>
          <p:cNvGrpSpPr>
            <a:grpSpLocks/>
          </p:cNvGrpSpPr>
          <p:nvPr/>
        </p:nvGrpSpPr>
        <p:grpSpPr bwMode="auto">
          <a:xfrm>
            <a:off x="395654" y="2239963"/>
            <a:ext cx="5977304" cy="3411537"/>
            <a:chOff x="249" y="1411"/>
            <a:chExt cx="3765" cy="2149"/>
          </a:xfrm>
        </p:grpSpPr>
        <p:sp>
          <p:nvSpPr>
            <p:cNvPr id="1266760" name="AutoShape 72"/>
            <p:cNvSpPr>
              <a:spLocks noChangeArrowheads="1"/>
            </p:cNvSpPr>
            <p:nvPr/>
          </p:nvSpPr>
          <p:spPr bwMode="auto">
            <a:xfrm rot="5253380">
              <a:off x="2972" y="3381"/>
              <a:ext cx="177" cy="181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FF0000">
                    <a:gamma/>
                    <a:tint val="0"/>
                    <a:invGamma/>
                  </a:srgbClr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9" name="Group 73"/>
            <p:cNvGrpSpPr>
              <a:grpSpLocks/>
            </p:cNvGrpSpPr>
            <p:nvPr/>
          </p:nvGrpSpPr>
          <p:grpSpPr bwMode="auto">
            <a:xfrm>
              <a:off x="249" y="1411"/>
              <a:ext cx="3765" cy="2087"/>
              <a:chOff x="249" y="1411"/>
              <a:chExt cx="3765" cy="2087"/>
            </a:xfrm>
          </p:grpSpPr>
          <p:sp>
            <p:nvSpPr>
              <p:cNvPr id="1266762" name="AutoShape 74"/>
              <p:cNvSpPr>
                <a:spLocks noChangeArrowheads="1"/>
              </p:cNvSpPr>
              <p:nvPr/>
            </p:nvSpPr>
            <p:spPr bwMode="auto">
              <a:xfrm rot="-181895">
                <a:off x="3423" y="2361"/>
                <a:ext cx="591" cy="213"/>
              </a:xfrm>
              <a:prstGeom prst="rightArrow">
                <a:avLst>
                  <a:gd name="adj1" fmla="val 50000"/>
                  <a:gd name="adj2" fmla="val 69366"/>
                </a:avLst>
              </a:prstGeom>
              <a:gradFill rotWithShape="1">
                <a:gsLst>
                  <a:gs pos="0">
                    <a:srgbClr val="FF0000">
                      <a:gamma/>
                      <a:tint val="0"/>
                      <a:invGamma/>
                    </a:srgbClr>
                  </a:gs>
                  <a:gs pos="100000">
                    <a:srgbClr val="FF00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20" name="Group 75"/>
              <p:cNvGrpSpPr>
                <a:grpSpLocks/>
              </p:cNvGrpSpPr>
              <p:nvPr/>
            </p:nvGrpSpPr>
            <p:grpSpPr bwMode="auto">
              <a:xfrm>
                <a:off x="249" y="1411"/>
                <a:ext cx="2630" cy="2087"/>
                <a:chOff x="407" y="1914"/>
                <a:chExt cx="2630" cy="2087"/>
              </a:xfrm>
            </p:grpSpPr>
            <p:sp>
              <p:nvSpPr>
                <p:cNvPr id="1266764" name="AutoShape 76"/>
                <p:cNvSpPr>
                  <a:spLocks noChangeArrowheads="1"/>
                </p:cNvSpPr>
                <p:nvPr/>
              </p:nvSpPr>
              <p:spPr bwMode="auto">
                <a:xfrm rot="3535701">
                  <a:off x="157" y="2164"/>
                  <a:ext cx="772" cy="272"/>
                </a:xfrm>
                <a:custGeom>
                  <a:avLst/>
                  <a:gdLst>
                    <a:gd name="G0" fmla="+- 15126 0 0"/>
                    <a:gd name="G1" fmla="+- 2912 0 0"/>
                    <a:gd name="G2" fmla="+- 12158 0 2912"/>
                    <a:gd name="G3" fmla="+- G2 0 2912"/>
                    <a:gd name="G4" fmla="*/ G3 32768 32059"/>
                    <a:gd name="G5" fmla="*/ G4 1 2"/>
                    <a:gd name="G6" fmla="+- 21600 0 15126"/>
                    <a:gd name="G7" fmla="*/ G6 2912 6079"/>
                    <a:gd name="G8" fmla="+- G7 15126 0"/>
                    <a:gd name="T0" fmla="*/ 15126 w 21600"/>
                    <a:gd name="T1" fmla="*/ 0 h 21600"/>
                    <a:gd name="T2" fmla="*/ 15126 w 21600"/>
                    <a:gd name="T3" fmla="*/ 12158 h 21600"/>
                    <a:gd name="T4" fmla="*/ 3237 w 21600"/>
                    <a:gd name="T5" fmla="*/ 21600 h 21600"/>
                    <a:gd name="T6" fmla="*/ 21600 w 21600"/>
                    <a:gd name="T7" fmla="*/ 6079 h 21600"/>
                    <a:gd name="T8" fmla="*/ 17694720 60000 65536"/>
                    <a:gd name="T9" fmla="*/ 5898240 60000 65536"/>
                    <a:gd name="T10" fmla="*/ 5898240 60000 65536"/>
                    <a:gd name="T11" fmla="*/ 0 60000 65536"/>
                    <a:gd name="T12" fmla="*/ 12427 w 21600"/>
                    <a:gd name="T13" fmla="*/ G1 h 21600"/>
                    <a:gd name="T14" fmla="*/ G8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6079"/>
                      </a:moveTo>
                      <a:lnTo>
                        <a:pt x="15126" y="0"/>
                      </a:lnTo>
                      <a:lnTo>
                        <a:pt x="15126" y="2912"/>
                      </a:lnTo>
                      <a:lnTo>
                        <a:pt x="12427" y="2912"/>
                      </a:lnTo>
                      <a:cubicBezTo>
                        <a:pt x="5564" y="2912"/>
                        <a:pt x="0" y="7052"/>
                        <a:pt x="0" y="12158"/>
                      </a:cubicBezTo>
                      <a:lnTo>
                        <a:pt x="0" y="21600"/>
                      </a:lnTo>
                      <a:lnTo>
                        <a:pt x="6474" y="21600"/>
                      </a:lnTo>
                      <a:lnTo>
                        <a:pt x="6474" y="12158"/>
                      </a:lnTo>
                      <a:cubicBezTo>
                        <a:pt x="6474" y="10550"/>
                        <a:pt x="9139" y="9246"/>
                        <a:pt x="12427" y="9246"/>
                      </a:cubicBezTo>
                      <a:lnTo>
                        <a:pt x="15126" y="9246"/>
                      </a:lnTo>
                      <a:lnTo>
                        <a:pt x="15126" y="1215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3300">
                        <a:gamma/>
                        <a:tint val="0"/>
                        <a:invGamma/>
                      </a:srgbClr>
                    </a:gs>
                    <a:gs pos="100000">
                      <a:srgbClr val="FF330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66765" name="AutoShape 77"/>
                <p:cNvSpPr>
                  <a:spLocks noChangeArrowheads="1"/>
                </p:cNvSpPr>
                <p:nvPr/>
              </p:nvSpPr>
              <p:spPr bwMode="auto">
                <a:xfrm rot="12741798" flipH="1">
                  <a:off x="1042" y="3321"/>
                  <a:ext cx="589" cy="269"/>
                </a:xfrm>
                <a:custGeom>
                  <a:avLst/>
                  <a:gdLst>
                    <a:gd name="G0" fmla="+- 15126 0 0"/>
                    <a:gd name="G1" fmla="+- 2912 0 0"/>
                    <a:gd name="G2" fmla="+- 12158 0 2912"/>
                    <a:gd name="G3" fmla="+- G2 0 2912"/>
                    <a:gd name="G4" fmla="*/ G3 32768 32059"/>
                    <a:gd name="G5" fmla="*/ G4 1 2"/>
                    <a:gd name="G6" fmla="+- 21600 0 15126"/>
                    <a:gd name="G7" fmla="*/ G6 2912 6079"/>
                    <a:gd name="G8" fmla="+- G7 15126 0"/>
                    <a:gd name="T0" fmla="*/ 15126 w 21600"/>
                    <a:gd name="T1" fmla="*/ 0 h 21600"/>
                    <a:gd name="T2" fmla="*/ 15126 w 21600"/>
                    <a:gd name="T3" fmla="*/ 12158 h 21600"/>
                    <a:gd name="T4" fmla="*/ 3237 w 21600"/>
                    <a:gd name="T5" fmla="*/ 21600 h 21600"/>
                    <a:gd name="T6" fmla="*/ 21600 w 21600"/>
                    <a:gd name="T7" fmla="*/ 6079 h 21600"/>
                    <a:gd name="T8" fmla="*/ 17694720 60000 65536"/>
                    <a:gd name="T9" fmla="*/ 5898240 60000 65536"/>
                    <a:gd name="T10" fmla="*/ 5898240 60000 65536"/>
                    <a:gd name="T11" fmla="*/ 0 60000 65536"/>
                    <a:gd name="T12" fmla="*/ 12427 w 21600"/>
                    <a:gd name="T13" fmla="*/ G1 h 21600"/>
                    <a:gd name="T14" fmla="*/ G8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6079"/>
                      </a:moveTo>
                      <a:lnTo>
                        <a:pt x="15126" y="0"/>
                      </a:lnTo>
                      <a:lnTo>
                        <a:pt x="15126" y="2912"/>
                      </a:lnTo>
                      <a:lnTo>
                        <a:pt x="12427" y="2912"/>
                      </a:lnTo>
                      <a:cubicBezTo>
                        <a:pt x="5564" y="2912"/>
                        <a:pt x="0" y="7052"/>
                        <a:pt x="0" y="12158"/>
                      </a:cubicBezTo>
                      <a:lnTo>
                        <a:pt x="0" y="21600"/>
                      </a:lnTo>
                      <a:lnTo>
                        <a:pt x="6474" y="21600"/>
                      </a:lnTo>
                      <a:lnTo>
                        <a:pt x="6474" y="12158"/>
                      </a:lnTo>
                      <a:cubicBezTo>
                        <a:pt x="6474" y="10550"/>
                        <a:pt x="9139" y="9246"/>
                        <a:pt x="12427" y="9246"/>
                      </a:cubicBezTo>
                      <a:lnTo>
                        <a:pt x="15126" y="9246"/>
                      </a:lnTo>
                      <a:lnTo>
                        <a:pt x="15126" y="1215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3300">
                        <a:gamma/>
                        <a:tint val="0"/>
                        <a:invGamma/>
                      </a:srgbClr>
                    </a:gs>
                    <a:gs pos="100000">
                      <a:srgbClr val="FF330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66766" name="AutoShape 78"/>
                <p:cNvSpPr>
                  <a:spLocks noChangeArrowheads="1"/>
                </p:cNvSpPr>
                <p:nvPr/>
              </p:nvSpPr>
              <p:spPr bwMode="auto">
                <a:xfrm>
                  <a:off x="2448" y="3547"/>
                  <a:ext cx="589" cy="182"/>
                </a:xfrm>
                <a:prstGeom prst="rightArrow">
                  <a:avLst>
                    <a:gd name="adj1" fmla="val 50000"/>
                    <a:gd name="adj2" fmla="val 80907"/>
                  </a:avLst>
                </a:prstGeom>
                <a:gradFill rotWithShape="1">
                  <a:gsLst>
                    <a:gs pos="0">
                      <a:srgbClr val="FF0000">
                        <a:gamma/>
                        <a:tint val="0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21" name="Group 79"/>
                <p:cNvGrpSpPr>
                  <a:grpSpLocks/>
                </p:cNvGrpSpPr>
                <p:nvPr/>
              </p:nvGrpSpPr>
              <p:grpSpPr bwMode="auto">
                <a:xfrm>
                  <a:off x="2176" y="3366"/>
                  <a:ext cx="317" cy="635"/>
                  <a:chOff x="2472" y="2659"/>
                  <a:chExt cx="317" cy="635"/>
                </a:xfrm>
              </p:grpSpPr>
              <p:sp>
                <p:nvSpPr>
                  <p:cNvPr id="1266768" name="Line 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62" y="2750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66769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2608" y="3203"/>
                    <a:ext cx="181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66770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2653" y="3113"/>
                    <a:ext cx="13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66771" name="Line 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53" y="2931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66772" name="Line 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72" y="2659"/>
                    <a:ext cx="136" cy="9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66773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62" y="2750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66774" name="Line 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8" y="2840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sp>
          <p:nvSpPr>
            <p:cNvPr id="1266775" name="AutoShape 87"/>
            <p:cNvSpPr>
              <a:spLocks noChangeArrowheads="1"/>
            </p:cNvSpPr>
            <p:nvPr/>
          </p:nvSpPr>
          <p:spPr bwMode="auto">
            <a:xfrm rot="5145057" flipH="1">
              <a:off x="3172" y="3279"/>
              <a:ext cx="293" cy="269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6776" name="AutoShape 88"/>
            <p:cNvSpPr>
              <a:spLocks noChangeArrowheads="1"/>
            </p:cNvSpPr>
            <p:nvPr/>
          </p:nvSpPr>
          <p:spPr bwMode="auto">
            <a:xfrm rot="16053380">
              <a:off x="3158" y="2552"/>
              <a:ext cx="349" cy="181"/>
            </a:xfrm>
            <a:prstGeom prst="rightArrow">
              <a:avLst>
                <a:gd name="adj1" fmla="val 50000"/>
                <a:gd name="adj2" fmla="val 48204"/>
              </a:avLst>
            </a:prstGeom>
            <a:gradFill rotWithShape="1">
              <a:gsLst>
                <a:gs pos="0">
                  <a:srgbClr val="FF0000">
                    <a:gamma/>
                    <a:tint val="0"/>
                    <a:invGamma/>
                  </a:srgbClr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2" name="Group 89"/>
          <p:cNvGrpSpPr>
            <a:grpSpLocks/>
          </p:cNvGrpSpPr>
          <p:nvPr/>
        </p:nvGrpSpPr>
        <p:grpSpPr bwMode="auto">
          <a:xfrm>
            <a:off x="3779227" y="3079750"/>
            <a:ext cx="2233246" cy="3373438"/>
            <a:chOff x="2381" y="1940"/>
            <a:chExt cx="1406" cy="2125"/>
          </a:xfrm>
        </p:grpSpPr>
        <p:sp>
          <p:nvSpPr>
            <p:cNvPr id="1266778" name="Line 90"/>
            <p:cNvSpPr>
              <a:spLocks noChangeShapeType="1"/>
            </p:cNvSpPr>
            <p:nvPr/>
          </p:nvSpPr>
          <p:spPr bwMode="auto">
            <a:xfrm flipV="1">
              <a:off x="3423" y="1940"/>
              <a:ext cx="364" cy="679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grpSp>
          <p:nvGrpSpPr>
            <p:cNvPr id="23" name="Group 91"/>
            <p:cNvGrpSpPr>
              <a:grpSpLocks/>
            </p:cNvGrpSpPr>
            <p:nvPr/>
          </p:nvGrpSpPr>
          <p:grpSpPr bwMode="auto">
            <a:xfrm>
              <a:off x="2381" y="2183"/>
              <a:ext cx="1406" cy="1882"/>
              <a:chOff x="2381" y="2183"/>
              <a:chExt cx="1406" cy="1882"/>
            </a:xfrm>
          </p:grpSpPr>
          <p:grpSp>
            <p:nvGrpSpPr>
              <p:cNvPr id="24" name="Group 92"/>
              <p:cNvGrpSpPr>
                <a:grpSpLocks/>
              </p:cNvGrpSpPr>
              <p:nvPr/>
            </p:nvGrpSpPr>
            <p:grpSpPr bwMode="auto">
              <a:xfrm>
                <a:off x="2381" y="2183"/>
                <a:ext cx="1406" cy="1882"/>
                <a:chOff x="2381" y="2183"/>
                <a:chExt cx="1406" cy="1882"/>
              </a:xfrm>
            </p:grpSpPr>
            <p:sp>
              <p:nvSpPr>
                <p:cNvPr id="1266781" name="Line 93"/>
                <p:cNvSpPr>
                  <a:spLocks noChangeShapeType="1"/>
                </p:cNvSpPr>
                <p:nvPr/>
              </p:nvSpPr>
              <p:spPr bwMode="auto">
                <a:xfrm flipH="1" flipV="1">
                  <a:off x="2381" y="2241"/>
                  <a:ext cx="306" cy="551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66782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3082" y="2183"/>
                  <a:ext cx="2" cy="520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66783" name="Line 95"/>
                <p:cNvSpPr>
                  <a:spLocks noChangeShapeType="1"/>
                </p:cNvSpPr>
                <p:nvPr/>
              </p:nvSpPr>
              <p:spPr bwMode="auto">
                <a:xfrm>
                  <a:off x="3325" y="3127"/>
                  <a:ext cx="462" cy="8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66784" name="Line 96"/>
                <p:cNvSpPr>
                  <a:spLocks noChangeShapeType="1"/>
                </p:cNvSpPr>
                <p:nvPr/>
              </p:nvSpPr>
              <p:spPr bwMode="auto">
                <a:xfrm>
                  <a:off x="3246" y="3560"/>
                  <a:ext cx="272" cy="505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66785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2510" y="3624"/>
                  <a:ext cx="128" cy="431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266786" name="Line 98"/>
              <p:cNvSpPr>
                <a:spLocks noChangeShapeType="1"/>
              </p:cNvSpPr>
              <p:nvPr/>
            </p:nvSpPr>
            <p:spPr bwMode="auto">
              <a:xfrm>
                <a:off x="3144" y="3399"/>
                <a:ext cx="98" cy="16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 type="arrow" w="sm" len="sm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6787" name="Line 99"/>
              <p:cNvSpPr>
                <a:spLocks noChangeShapeType="1"/>
              </p:cNvSpPr>
              <p:nvPr/>
            </p:nvSpPr>
            <p:spPr bwMode="auto">
              <a:xfrm flipH="1">
                <a:off x="2650" y="3447"/>
                <a:ext cx="49" cy="134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 type="arrow" w="sm" len="sm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6788" name="Line 100"/>
              <p:cNvSpPr>
                <a:spLocks noChangeShapeType="1"/>
              </p:cNvSpPr>
              <p:nvPr/>
            </p:nvSpPr>
            <p:spPr bwMode="auto">
              <a:xfrm flipH="1" flipV="1">
                <a:off x="2608" y="2671"/>
                <a:ext cx="91" cy="13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 type="arrow" w="sm" len="sm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6789" name="Line 101"/>
              <p:cNvSpPr>
                <a:spLocks noChangeShapeType="1"/>
              </p:cNvSpPr>
              <p:nvPr/>
            </p:nvSpPr>
            <p:spPr bwMode="auto">
              <a:xfrm flipV="1">
                <a:off x="3082" y="2762"/>
                <a:ext cx="0" cy="19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 type="arrow" w="sm" len="sm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6790" name="Line 102"/>
              <p:cNvSpPr>
                <a:spLocks noChangeShapeType="1"/>
              </p:cNvSpPr>
              <p:nvPr/>
            </p:nvSpPr>
            <p:spPr bwMode="auto">
              <a:xfrm>
                <a:off x="3152" y="3127"/>
                <a:ext cx="98" cy="8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 type="arrow" w="sm" len="sm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6791" name="Line 103"/>
              <p:cNvSpPr>
                <a:spLocks noChangeShapeType="1"/>
              </p:cNvSpPr>
              <p:nvPr/>
            </p:nvSpPr>
            <p:spPr bwMode="auto">
              <a:xfrm flipV="1">
                <a:off x="3250" y="3079"/>
                <a:ext cx="173" cy="454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 type="arrow" w="sm" len="sm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6792" name="Line 104"/>
              <p:cNvSpPr>
                <a:spLocks noChangeShapeType="1"/>
              </p:cNvSpPr>
              <p:nvPr/>
            </p:nvSpPr>
            <p:spPr bwMode="auto">
              <a:xfrm flipV="1">
                <a:off x="3423" y="2671"/>
                <a:ext cx="0" cy="374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 type="arrow" w="sm" len="sm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266793" name="Text Box 105"/>
          <p:cNvSpPr txBox="1">
            <a:spLocks noChangeArrowheads="1"/>
          </p:cNvSpPr>
          <p:nvPr/>
        </p:nvSpPr>
        <p:spPr bwMode="auto">
          <a:xfrm>
            <a:off x="6774473" y="4862513"/>
            <a:ext cx="2031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Arial" charset="0"/>
              </a:rPr>
              <a:t>3. Silence System</a:t>
            </a:r>
          </a:p>
        </p:txBody>
      </p:sp>
      <p:grpSp>
        <p:nvGrpSpPr>
          <p:cNvPr id="25" name="Group 106"/>
          <p:cNvGrpSpPr>
            <a:grpSpLocks/>
          </p:cNvGrpSpPr>
          <p:nvPr/>
        </p:nvGrpSpPr>
        <p:grpSpPr bwMode="auto">
          <a:xfrm>
            <a:off x="4692161" y="4384676"/>
            <a:ext cx="892420" cy="1300163"/>
            <a:chOff x="2956" y="2762"/>
            <a:chExt cx="562" cy="819"/>
          </a:xfrm>
        </p:grpSpPr>
        <p:sp>
          <p:nvSpPr>
            <p:cNvPr id="1266795" name="Rectangle 107"/>
            <p:cNvSpPr>
              <a:spLocks noChangeArrowheads="1"/>
            </p:cNvSpPr>
            <p:nvPr/>
          </p:nvSpPr>
          <p:spPr bwMode="auto">
            <a:xfrm>
              <a:off x="2956" y="3533"/>
              <a:ext cx="562" cy="48"/>
            </a:xfrm>
            <a:prstGeom prst="rect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6796" name="Rectangle 108"/>
            <p:cNvSpPr>
              <a:spLocks noChangeArrowheads="1"/>
            </p:cNvSpPr>
            <p:nvPr/>
          </p:nvSpPr>
          <p:spPr bwMode="auto">
            <a:xfrm rot="16200000">
              <a:off x="3069" y="3116"/>
              <a:ext cx="804" cy="95"/>
            </a:xfrm>
            <a:prstGeom prst="rect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6" name="Group 109"/>
          <p:cNvGrpSpPr>
            <a:grpSpLocks/>
          </p:cNvGrpSpPr>
          <p:nvPr/>
        </p:nvGrpSpPr>
        <p:grpSpPr bwMode="auto">
          <a:xfrm>
            <a:off x="5004289" y="3584576"/>
            <a:ext cx="575896" cy="663575"/>
            <a:chOff x="3415" y="2258"/>
            <a:chExt cx="393" cy="418"/>
          </a:xfrm>
        </p:grpSpPr>
        <p:sp>
          <p:nvSpPr>
            <p:cNvPr id="1266798" name="Rectangle 110"/>
            <p:cNvSpPr>
              <a:spLocks noChangeArrowheads="1"/>
            </p:cNvSpPr>
            <p:nvPr/>
          </p:nvSpPr>
          <p:spPr bwMode="auto">
            <a:xfrm>
              <a:off x="3415" y="2341"/>
              <a:ext cx="393" cy="33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6799" name="Rectangle 111"/>
            <p:cNvSpPr>
              <a:spLocks noChangeArrowheads="1"/>
            </p:cNvSpPr>
            <p:nvPr/>
          </p:nvSpPr>
          <p:spPr bwMode="auto">
            <a:xfrm>
              <a:off x="3514" y="2258"/>
              <a:ext cx="195" cy="11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266800" name="Rectangle 112"/>
          <p:cNvSpPr>
            <a:spLocks noChangeArrowheads="1"/>
          </p:cNvSpPr>
          <p:nvPr/>
        </p:nvSpPr>
        <p:spPr bwMode="auto">
          <a:xfrm>
            <a:off x="5149362" y="4124326"/>
            <a:ext cx="285750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66801" name="Rectangle 113"/>
          <p:cNvSpPr>
            <a:spLocks noChangeArrowheads="1"/>
          </p:cNvSpPr>
          <p:nvPr/>
        </p:nvSpPr>
        <p:spPr bwMode="auto">
          <a:xfrm>
            <a:off x="5149361" y="3763963"/>
            <a:ext cx="359020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66802" name="Text Box 114"/>
          <p:cNvSpPr txBox="1">
            <a:spLocks noChangeArrowheads="1"/>
          </p:cNvSpPr>
          <p:nvPr/>
        </p:nvSpPr>
        <p:spPr bwMode="auto">
          <a:xfrm>
            <a:off x="88900" y="18986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Classical construction</a:t>
            </a:r>
          </a:p>
        </p:txBody>
      </p:sp>
      <p:sp>
        <p:nvSpPr>
          <p:cNvPr id="1266803" name="Text Box 115"/>
          <p:cNvSpPr txBox="1">
            <a:spLocks noChangeArrowheads="1"/>
          </p:cNvSpPr>
          <p:nvPr/>
        </p:nvSpPr>
        <p:spPr bwMode="auto">
          <a:xfrm>
            <a:off x="808403" y="1539875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Silence Force</a:t>
            </a:r>
          </a:p>
        </p:txBody>
      </p:sp>
      <p:grpSp>
        <p:nvGrpSpPr>
          <p:cNvPr id="27" name="Group 116"/>
          <p:cNvGrpSpPr>
            <a:grpSpLocks/>
          </p:cNvGrpSpPr>
          <p:nvPr/>
        </p:nvGrpSpPr>
        <p:grpSpPr bwMode="auto">
          <a:xfrm>
            <a:off x="3201866" y="2636838"/>
            <a:ext cx="3171092" cy="3816350"/>
            <a:chOff x="2017" y="1661"/>
            <a:chExt cx="1997" cy="2404"/>
          </a:xfrm>
        </p:grpSpPr>
        <p:grpSp>
          <p:nvGrpSpPr>
            <p:cNvPr id="28" name="Group 117"/>
            <p:cNvGrpSpPr>
              <a:grpSpLocks/>
            </p:cNvGrpSpPr>
            <p:nvPr/>
          </p:nvGrpSpPr>
          <p:grpSpPr bwMode="auto">
            <a:xfrm>
              <a:off x="2017" y="1857"/>
              <a:ext cx="1997" cy="2208"/>
              <a:chOff x="2017" y="1857"/>
              <a:chExt cx="1997" cy="2208"/>
            </a:xfrm>
          </p:grpSpPr>
          <p:sp>
            <p:nvSpPr>
              <p:cNvPr id="1266806" name="Line 118"/>
              <p:cNvSpPr>
                <a:spLocks noChangeShapeType="1"/>
              </p:cNvSpPr>
              <p:nvPr/>
            </p:nvSpPr>
            <p:spPr bwMode="auto">
              <a:xfrm flipH="1" flipV="1">
                <a:off x="2017" y="1857"/>
                <a:ext cx="542" cy="935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lg" len="lg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6807" name="Line 119"/>
              <p:cNvSpPr>
                <a:spLocks noChangeShapeType="1"/>
              </p:cNvSpPr>
              <p:nvPr/>
            </p:nvSpPr>
            <p:spPr bwMode="auto">
              <a:xfrm flipH="1" flipV="1">
                <a:off x="2956" y="1940"/>
                <a:ext cx="0" cy="935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lg" len="lg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6808" name="Line 120"/>
              <p:cNvSpPr>
                <a:spLocks noChangeShapeType="1"/>
              </p:cNvSpPr>
              <p:nvPr/>
            </p:nvSpPr>
            <p:spPr bwMode="auto">
              <a:xfrm flipV="1">
                <a:off x="3099" y="2156"/>
                <a:ext cx="419" cy="719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lg" len="lg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6809" name="Line 121"/>
              <p:cNvSpPr>
                <a:spLocks noChangeShapeType="1"/>
              </p:cNvSpPr>
              <p:nvPr/>
            </p:nvSpPr>
            <p:spPr bwMode="auto">
              <a:xfrm>
                <a:off x="3197" y="3127"/>
                <a:ext cx="817" cy="8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lg" len="lg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6810" name="Line 122"/>
              <p:cNvSpPr>
                <a:spLocks noChangeShapeType="1"/>
              </p:cNvSpPr>
              <p:nvPr/>
            </p:nvSpPr>
            <p:spPr bwMode="auto">
              <a:xfrm>
                <a:off x="2971" y="3383"/>
                <a:ext cx="181" cy="682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lg" len="lg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6811" name="Line 123"/>
              <p:cNvSpPr>
                <a:spLocks noChangeShapeType="1"/>
              </p:cNvSpPr>
              <p:nvPr/>
            </p:nvSpPr>
            <p:spPr bwMode="auto">
              <a:xfrm flipH="1">
                <a:off x="2381" y="3498"/>
                <a:ext cx="178" cy="567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lg" len="lg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66812" name="Text Box 124"/>
            <p:cNvSpPr txBox="1">
              <a:spLocks noChangeArrowheads="1"/>
            </p:cNvSpPr>
            <p:nvPr/>
          </p:nvSpPr>
          <p:spPr bwMode="auto">
            <a:xfrm>
              <a:off x="2653" y="1661"/>
              <a:ext cx="7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 b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78 dBA</a:t>
              </a:r>
            </a:p>
          </p:txBody>
        </p:sp>
      </p:grpSp>
      <p:grpSp>
        <p:nvGrpSpPr>
          <p:cNvPr id="29" name="Group 125"/>
          <p:cNvGrpSpPr>
            <a:grpSpLocks/>
          </p:cNvGrpSpPr>
          <p:nvPr/>
        </p:nvGrpSpPr>
        <p:grpSpPr bwMode="auto">
          <a:xfrm>
            <a:off x="3779229" y="2997201"/>
            <a:ext cx="2537315" cy="3444875"/>
            <a:chOff x="2381" y="1888"/>
            <a:chExt cx="1598" cy="2170"/>
          </a:xfrm>
        </p:grpSpPr>
        <p:grpSp>
          <p:nvGrpSpPr>
            <p:cNvPr id="30" name="Group 126"/>
            <p:cNvGrpSpPr>
              <a:grpSpLocks/>
            </p:cNvGrpSpPr>
            <p:nvPr/>
          </p:nvGrpSpPr>
          <p:grpSpPr bwMode="auto">
            <a:xfrm>
              <a:off x="2381" y="2160"/>
              <a:ext cx="1406" cy="1898"/>
              <a:chOff x="2381" y="2160"/>
              <a:chExt cx="1406" cy="1898"/>
            </a:xfrm>
          </p:grpSpPr>
          <p:sp>
            <p:nvSpPr>
              <p:cNvPr id="1266815" name="Line 127"/>
              <p:cNvSpPr>
                <a:spLocks noChangeShapeType="1"/>
              </p:cNvSpPr>
              <p:nvPr/>
            </p:nvSpPr>
            <p:spPr bwMode="auto">
              <a:xfrm flipV="1">
                <a:off x="3379" y="2160"/>
                <a:ext cx="0" cy="452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1" name="Group 128"/>
              <p:cNvGrpSpPr>
                <a:grpSpLocks/>
              </p:cNvGrpSpPr>
              <p:nvPr/>
            </p:nvGrpSpPr>
            <p:grpSpPr bwMode="auto">
              <a:xfrm>
                <a:off x="2381" y="2176"/>
                <a:ext cx="1406" cy="1882"/>
                <a:chOff x="793" y="498"/>
                <a:chExt cx="1406" cy="1882"/>
              </a:xfrm>
            </p:grpSpPr>
            <p:grpSp>
              <p:nvGrpSpPr>
                <p:cNvPr id="1266721" name="Group 129"/>
                <p:cNvGrpSpPr>
                  <a:grpSpLocks/>
                </p:cNvGrpSpPr>
                <p:nvPr/>
              </p:nvGrpSpPr>
              <p:grpSpPr bwMode="auto">
                <a:xfrm>
                  <a:off x="793" y="498"/>
                  <a:ext cx="1406" cy="1882"/>
                  <a:chOff x="2381" y="2183"/>
                  <a:chExt cx="1406" cy="1882"/>
                </a:xfrm>
              </p:grpSpPr>
              <p:sp>
                <p:nvSpPr>
                  <p:cNvPr id="1266818" name="Line 13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81" y="2241"/>
                    <a:ext cx="306" cy="551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 type="stealth" w="med" len="med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66819" name="Line 1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82" y="2183"/>
                    <a:ext cx="2" cy="520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 type="stealth" w="med" len="med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66820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3325" y="3127"/>
                    <a:ext cx="462" cy="8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 type="stealth" w="med" len="med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66821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3246" y="3560"/>
                    <a:ext cx="272" cy="505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 type="stealth" w="med" len="med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66822" name="Line 1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0" y="3624"/>
                    <a:ext cx="128" cy="431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 type="stealth" w="med" len="med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266823" name="Line 135"/>
                <p:cNvSpPr>
                  <a:spLocks noChangeShapeType="1"/>
                </p:cNvSpPr>
                <p:nvPr/>
              </p:nvSpPr>
              <p:spPr bwMode="auto">
                <a:xfrm>
                  <a:off x="1556" y="1714"/>
                  <a:ext cx="98" cy="161"/>
                </a:xfrm>
                <a:prstGeom prst="line">
                  <a:avLst/>
                </a:prstGeom>
                <a:noFill/>
                <a:ln w="57150">
                  <a:solidFill>
                    <a:srgbClr val="008000"/>
                  </a:solidFill>
                  <a:round/>
                  <a:headEnd/>
                  <a:tailEnd type="arrow" w="sm" len="sm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66824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1062" y="1762"/>
                  <a:ext cx="49" cy="134"/>
                </a:xfrm>
                <a:prstGeom prst="line">
                  <a:avLst/>
                </a:prstGeom>
                <a:noFill/>
                <a:ln w="57150">
                  <a:solidFill>
                    <a:srgbClr val="008000"/>
                  </a:solidFill>
                  <a:round/>
                  <a:headEnd/>
                  <a:tailEnd type="arrow" w="sm" len="sm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66825" name="Line 137"/>
                <p:cNvSpPr>
                  <a:spLocks noChangeShapeType="1"/>
                </p:cNvSpPr>
                <p:nvPr/>
              </p:nvSpPr>
              <p:spPr bwMode="auto">
                <a:xfrm flipH="1" flipV="1">
                  <a:off x="1020" y="986"/>
                  <a:ext cx="91" cy="136"/>
                </a:xfrm>
                <a:prstGeom prst="line">
                  <a:avLst/>
                </a:prstGeom>
                <a:noFill/>
                <a:ln w="57150">
                  <a:solidFill>
                    <a:srgbClr val="008000"/>
                  </a:solidFill>
                  <a:round/>
                  <a:headEnd/>
                  <a:tailEnd type="arrow" w="sm" len="sm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66826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1494" y="1077"/>
                  <a:ext cx="0" cy="196"/>
                </a:xfrm>
                <a:prstGeom prst="line">
                  <a:avLst/>
                </a:prstGeom>
                <a:noFill/>
                <a:ln w="57150">
                  <a:solidFill>
                    <a:srgbClr val="008000"/>
                  </a:solidFill>
                  <a:round/>
                  <a:headEnd/>
                  <a:tailEnd type="arrow" w="sm" len="sm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66827" name="Line 139"/>
                <p:cNvSpPr>
                  <a:spLocks noChangeShapeType="1"/>
                </p:cNvSpPr>
                <p:nvPr/>
              </p:nvSpPr>
              <p:spPr bwMode="auto">
                <a:xfrm>
                  <a:off x="1564" y="1442"/>
                  <a:ext cx="98" cy="8"/>
                </a:xfrm>
                <a:prstGeom prst="line">
                  <a:avLst/>
                </a:prstGeom>
                <a:noFill/>
                <a:ln w="57150">
                  <a:solidFill>
                    <a:srgbClr val="008000"/>
                  </a:solidFill>
                  <a:round/>
                  <a:headEnd/>
                  <a:tailEnd type="arrow" w="sm" len="sm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66828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1662" y="1394"/>
                  <a:ext cx="173" cy="454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 type="arrow" w="sm" len="sm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66829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1835" y="986"/>
                  <a:ext cx="0" cy="374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 type="arrow" w="sm" len="sm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1266830" name="Text Box 142"/>
            <p:cNvSpPr txBox="1">
              <a:spLocks noChangeArrowheads="1"/>
            </p:cNvSpPr>
            <p:nvPr/>
          </p:nvSpPr>
          <p:spPr bwMode="auto">
            <a:xfrm>
              <a:off x="3243" y="1888"/>
              <a:ext cx="7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69 </a:t>
              </a:r>
              <a:r>
                <a:rPr lang="fr-FR" sz="24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dBA</a:t>
              </a:r>
              <a:endParaRPr lang="fr-FR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713" y="187325"/>
            <a:ext cx="6381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" name="Text Box 19"/>
          <p:cNvSpPr txBox="1">
            <a:spLocks noChangeArrowheads="1"/>
          </p:cNvSpPr>
          <p:nvPr/>
        </p:nvSpPr>
        <p:spPr bwMode="auto">
          <a:xfrm>
            <a:off x="755650" y="381000"/>
            <a:ext cx="81518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 dirty="0">
                <a:solidFill>
                  <a:srgbClr val="4D4D4D"/>
                </a:solidFill>
                <a:latin typeface="Verdana" pitchFamily="34" charset="0"/>
                <a:ea typeface="ＭＳ Ｐゴシック" pitchFamily="1" charset="-128"/>
              </a:rPr>
              <a:t>PRODUCT CONCEPT</a:t>
            </a:r>
          </a:p>
        </p:txBody>
      </p:sp>
      <p:sp>
        <p:nvSpPr>
          <p:cNvPr id="151" name="Text Box 3"/>
          <p:cNvSpPr txBox="1">
            <a:spLocks noChangeArrowheads="1"/>
          </p:cNvSpPr>
          <p:nvPr/>
        </p:nvSpPr>
        <p:spPr bwMode="auto">
          <a:xfrm>
            <a:off x="5753100" y="6489700"/>
            <a:ext cx="33909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spcBef>
                <a:spcPct val="30000"/>
              </a:spcBef>
            </a:pPr>
            <a:r>
              <a:rPr lang="fr-FR" sz="1200" dirty="0" smtClean="0">
                <a:solidFill>
                  <a:srgbClr val="4D4D4D"/>
                </a:solidFill>
                <a:latin typeface="Verdana" pitchFamily="34" charset="0"/>
                <a:ea typeface="ＭＳ Ｐゴシック" pitchFamily="1" charset="-128"/>
                <a:sym typeface="Webdings"/>
              </a:rPr>
              <a:t> </a:t>
            </a:r>
            <a:r>
              <a:rPr lang="fr-FR" sz="1200" dirty="0" smtClean="0">
                <a:solidFill>
                  <a:srgbClr val="4D4D4D"/>
                </a:solidFill>
                <a:latin typeface="Verdana" pitchFamily="34" charset="0"/>
                <a:ea typeface="ＭＳ Ｐゴシック" pitchFamily="1" charset="-128"/>
              </a:rPr>
              <a:t>Use </a:t>
            </a:r>
            <a:r>
              <a:rPr lang="fr-FR" sz="1200" dirty="0" err="1" smtClean="0">
                <a:solidFill>
                  <a:srgbClr val="4D4D4D"/>
                </a:solidFill>
                <a:latin typeface="Verdana" pitchFamily="34" charset="0"/>
                <a:ea typeface="ＭＳ Ｐゴシック" pitchFamily="1" charset="-128"/>
              </a:rPr>
              <a:t>Slide</a:t>
            </a:r>
            <a:r>
              <a:rPr lang="fr-FR" sz="1200" dirty="0" smtClean="0">
                <a:solidFill>
                  <a:srgbClr val="4D4D4D"/>
                </a:solidFill>
                <a:latin typeface="Verdana" pitchFamily="34" charset="0"/>
                <a:ea typeface="ＭＳ Ｐゴシック" pitchFamily="1" charset="-128"/>
              </a:rPr>
              <a:t> show to </a:t>
            </a:r>
            <a:r>
              <a:rPr lang="fr-FR" sz="1200" dirty="0" err="1" smtClean="0">
                <a:solidFill>
                  <a:srgbClr val="4D4D4D"/>
                </a:solidFill>
                <a:latin typeface="Verdana" pitchFamily="34" charset="0"/>
                <a:ea typeface="ＭＳ Ｐゴシック" pitchFamily="1" charset="-128"/>
              </a:rPr>
              <a:t>view</a:t>
            </a:r>
            <a:r>
              <a:rPr lang="fr-FR" sz="1200" dirty="0" smtClean="0">
                <a:solidFill>
                  <a:srgbClr val="4D4D4D"/>
                </a:solidFill>
                <a:latin typeface="Verdana" pitchFamily="34" charset="0"/>
                <a:ea typeface="ＭＳ Ｐゴシック" pitchFamily="1" charset="-128"/>
              </a:rPr>
              <a:t> the animation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66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38793E-6 L 0.16145 -0.398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63567E-6 L -0.15347 -4.63567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2563E-6 L 0.15364 -4.2563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841E-6 L -0.14566 -4.8184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6.91649E-7 L 0.13906 -0.39579 " pathEditMode="relative" rAng="0" ptsTypes="AA">
                                      <p:cBhvr>
                                        <p:cTn id="51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6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6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6736" grpId="0"/>
      <p:bldP spid="1266737" grpId="0"/>
      <p:bldP spid="1266793" grpId="0"/>
      <p:bldP spid="1266802" grpId="0"/>
      <p:bldP spid="1266802" grpId="1"/>
      <p:bldP spid="12668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 descr="Base-Rowenet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37250"/>
          </a:xfrm>
          <a:prstGeom prst="rect">
            <a:avLst/>
          </a:prstGeom>
          <a:noFill/>
        </p:spPr>
      </p:pic>
      <p:sp>
        <p:nvSpPr>
          <p:cNvPr id="235523" name="Text Box 3"/>
          <p:cNvSpPr txBox="1">
            <a:spLocks noChangeArrowheads="1"/>
          </p:cNvSpPr>
          <p:nvPr/>
        </p:nvSpPr>
        <p:spPr bwMode="auto">
          <a:xfrm>
            <a:off x="4067175" y="476250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706313" y="1566952"/>
            <a:ext cx="8258175" cy="35825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30000"/>
              </a:spcBef>
              <a:buClr>
                <a:srgbClr val="C40808"/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Wzmocnienie pozycji w przedziale podstawowych, kompaktowych odkurzaczy </a:t>
            </a:r>
          </a:p>
          <a:p>
            <a:pPr marL="342900" indent="-342900" algn="just">
              <a:lnSpc>
                <a:spcPct val="110000"/>
              </a:lnSpc>
              <a:spcBef>
                <a:spcPct val="30000"/>
              </a:spcBef>
              <a:buClr>
                <a:srgbClr val="C40808"/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Zwiększenie udziałów w tym segmencie cenowym</a:t>
            </a:r>
          </a:p>
          <a:p>
            <a:pPr marL="342900" indent="-342900" algn="just">
              <a:lnSpc>
                <a:spcPct val="110000"/>
              </a:lnSpc>
              <a:spcBef>
                <a:spcPct val="30000"/>
              </a:spcBef>
              <a:buClr>
                <a:srgbClr val="C40808"/>
              </a:buClr>
              <a:buFont typeface="Wingdings" pitchFamily="2" charset="2"/>
              <a:buChar char="q"/>
            </a:pPr>
            <a:endParaRPr lang="pl-PL" dirty="0" smtClean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ct val="30000"/>
              </a:spcBef>
              <a:buClr>
                <a:srgbClr val="C40808"/>
              </a:buClr>
              <a:buFont typeface="Wingdings" pitchFamily="2" charset="2"/>
              <a:buChar char="q"/>
            </a:pPr>
            <a:endParaRPr lang="pl-PL" dirty="0" smtClean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2171700" lvl="4" indent="-342900" algn="just">
              <a:lnSpc>
                <a:spcPct val="110000"/>
              </a:lnSpc>
              <a:spcBef>
                <a:spcPct val="30000"/>
              </a:spcBef>
              <a:buClr>
                <a:srgbClr val="C40808"/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COMPACTEO® UPGRADE</a:t>
            </a:r>
            <a:r>
              <a:rPr lang="en-US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2571750" lvl="5" indent="-285750">
              <a:lnSpc>
                <a:spcPct val="120000"/>
              </a:lnSpc>
              <a:buClr>
                <a:srgbClr val="CC0000"/>
              </a:buClr>
              <a:buFontTx/>
              <a:buChar char="-"/>
            </a:pPr>
            <a:r>
              <a:rPr lang="pl-PL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Większa moc:  oba modele  </a:t>
            </a:r>
            <a:r>
              <a:rPr lang="en-US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l-PL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00W,</a:t>
            </a:r>
            <a:endParaRPr lang="pl-PL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marL="2571750" lvl="5" indent="-285750">
              <a:lnSpc>
                <a:spcPct val="120000"/>
              </a:lnSpc>
              <a:buClr>
                <a:srgbClr val="CC0000"/>
              </a:buClr>
              <a:buFontTx/>
              <a:buChar char="-"/>
            </a:pPr>
            <a:r>
              <a:rPr lang="pl-PL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Wysoka skuteczność filtracji powietrza: 96% dzięki workowi </a:t>
            </a:r>
            <a:r>
              <a:rPr lang="en-US" b="1" dirty="0" err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Wonderbag</a:t>
            </a:r>
            <a:r>
              <a:rPr lang="en-US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® Compact,</a:t>
            </a:r>
            <a:endParaRPr lang="pl-PL" b="1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2571750" lvl="5" indent="-285750">
              <a:lnSpc>
                <a:spcPct val="120000"/>
              </a:lnSpc>
              <a:buClr>
                <a:srgbClr val="CC0000"/>
              </a:buClr>
              <a:buFontTx/>
              <a:buChar char="-"/>
            </a:pPr>
            <a:r>
              <a:rPr lang="pl-PL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Pozycjonowanie cenowe bez zmian</a:t>
            </a:r>
            <a:endParaRPr lang="pl-PL" dirty="0" smtClean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25" name="Picture 5" descr="Rowenta co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37250"/>
            <a:ext cx="9144000" cy="920750"/>
          </a:xfrm>
          <a:prstGeom prst="rect">
            <a:avLst/>
          </a:prstGeom>
          <a:noFill/>
        </p:spPr>
      </p:pic>
      <p:sp>
        <p:nvSpPr>
          <p:cNvPr id="235526" name="Text Box 3"/>
          <p:cNvSpPr txBox="1">
            <a:spLocks noChangeArrowheads="1"/>
          </p:cNvSpPr>
          <p:nvPr/>
        </p:nvSpPr>
        <p:spPr bwMode="auto">
          <a:xfrm>
            <a:off x="2346325" y="6084888"/>
            <a:ext cx="1374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sz="2000" b="1" noProof="1">
                <a:latin typeface="Verdana" pitchFamily="34" charset="0"/>
                <a:ea typeface="ＭＳ Ｐゴシック" pitchFamily="1" charset="-128"/>
              </a:rPr>
              <a:t>strategy</a:t>
            </a:r>
          </a:p>
        </p:txBody>
      </p:sp>
      <p:sp>
        <p:nvSpPr>
          <p:cNvPr id="235527" name="Text Box 4"/>
          <p:cNvSpPr txBox="1">
            <a:spLocks noChangeArrowheads="1"/>
          </p:cNvSpPr>
          <p:nvPr/>
        </p:nvSpPr>
        <p:spPr bwMode="auto">
          <a:xfrm>
            <a:off x="3829050" y="6092825"/>
            <a:ext cx="1058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 noProof="1">
                <a:latin typeface="Verdana" pitchFamily="34" charset="0"/>
                <a:ea typeface="ＭＳ Ｐゴシック" pitchFamily="1" charset="-128"/>
              </a:rPr>
              <a:t>product</a:t>
            </a:r>
            <a:endParaRPr lang="fr-FR" noProof="1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235528" name="Text Box 6"/>
          <p:cNvSpPr txBox="1">
            <a:spLocks noChangeArrowheads="1"/>
          </p:cNvSpPr>
          <p:nvPr/>
        </p:nvSpPr>
        <p:spPr bwMode="auto">
          <a:xfrm>
            <a:off x="5262563" y="6097588"/>
            <a:ext cx="841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range</a:t>
            </a:r>
          </a:p>
        </p:txBody>
      </p:sp>
      <p:sp>
        <p:nvSpPr>
          <p:cNvPr id="235529" name="Text Box 8"/>
          <p:cNvSpPr txBox="1">
            <a:spLocks noChangeArrowheads="1"/>
          </p:cNvSpPr>
          <p:nvPr/>
        </p:nvSpPr>
        <p:spPr bwMode="auto">
          <a:xfrm>
            <a:off x="7924800" y="6084888"/>
            <a:ext cx="911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timing</a:t>
            </a:r>
            <a:endParaRPr lang="fr-FR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235530" name="Text Box 7"/>
          <p:cNvSpPr txBox="1">
            <a:spLocks noChangeArrowheads="1"/>
          </p:cNvSpPr>
          <p:nvPr/>
        </p:nvSpPr>
        <p:spPr bwMode="auto">
          <a:xfrm>
            <a:off x="6516688" y="59499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 noProof="1">
                <a:latin typeface="Verdana" pitchFamily="34" charset="0"/>
                <a:ea typeface="ＭＳ Ｐゴシック" pitchFamily="1" charset="-128"/>
              </a:rPr>
              <a:t>pricing</a:t>
            </a:r>
            <a:r>
              <a:rPr lang="fr-FR" i="1">
                <a:latin typeface="Verdana" pitchFamily="34" charset="0"/>
                <a:ea typeface="ＭＳ Ｐゴシック" pitchFamily="1" charset="-128"/>
              </a:rPr>
              <a:t> /</a:t>
            </a:r>
          </a:p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volumes</a:t>
            </a:r>
          </a:p>
        </p:txBody>
      </p:sp>
      <p:sp>
        <p:nvSpPr>
          <p:cNvPr id="235531" name="Text Box 16"/>
          <p:cNvSpPr txBox="1">
            <a:spLocks noChangeArrowheads="1"/>
          </p:cNvSpPr>
          <p:nvPr/>
        </p:nvSpPr>
        <p:spPr bwMode="auto">
          <a:xfrm>
            <a:off x="1935163" y="6686550"/>
            <a:ext cx="72088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700">
                <a:solidFill>
                  <a:schemeClr val="bg2"/>
                </a:solidFill>
                <a:ea typeface="ＭＳ Ｐゴシック" pitchFamily="1" charset="-128"/>
              </a:rPr>
              <a:t>SBU  Home Care – IPC 2008 - New Products Presentation. Confidential Document. Exclusively reserved for Groupe SEB in-house use. Cannot be spread outside of Groupe SEB.</a:t>
            </a:r>
          </a:p>
        </p:txBody>
      </p:sp>
      <p:sp>
        <p:nvSpPr>
          <p:cNvPr id="235533" name="Rectangle 13"/>
          <p:cNvSpPr>
            <a:spLocks noChangeArrowheads="1"/>
          </p:cNvSpPr>
          <p:nvPr/>
        </p:nvSpPr>
        <p:spPr bwMode="auto">
          <a:xfrm>
            <a:off x="374650" y="6276975"/>
            <a:ext cx="1246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595959"/>
                </a:solidFill>
                <a:latin typeface="Verdana" pitchFamily="34" charset="0"/>
              </a:rPr>
              <a:t>COMPACTEO</a:t>
            </a:r>
          </a:p>
        </p:txBody>
      </p:sp>
      <p:pic>
        <p:nvPicPr>
          <p:cNvPr id="235537" name="Picture 17" descr="IP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4238" y="5954713"/>
            <a:ext cx="6915150" cy="708025"/>
          </a:xfrm>
          <a:prstGeom prst="rect">
            <a:avLst/>
          </a:prstGeom>
          <a:noFill/>
        </p:spPr>
      </p:pic>
      <p:sp>
        <p:nvSpPr>
          <p:cNvPr id="235539" name="Text Box 19"/>
          <p:cNvSpPr txBox="1">
            <a:spLocks noChangeArrowheads="1"/>
          </p:cNvSpPr>
          <p:nvPr/>
        </p:nvSpPr>
        <p:spPr bwMode="auto">
          <a:xfrm>
            <a:off x="2259013" y="6138863"/>
            <a:ext cx="666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 i="1" dirty="0" smtClean="0">
                <a:solidFill>
                  <a:srgbClr val="595959"/>
                </a:solidFill>
                <a:latin typeface="Verdana" pitchFamily="34" charset="0"/>
              </a:rPr>
              <a:t>ODKURZACZE WORKOWE </a:t>
            </a:r>
            <a:endParaRPr lang="fr-FR" sz="1200" b="1" i="1" dirty="0">
              <a:solidFill>
                <a:srgbClr val="595959"/>
              </a:solidFill>
              <a:latin typeface="Verdana" pitchFamily="34" charset="0"/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10000"/>
          </a:blip>
          <a:srcRect/>
          <a:stretch>
            <a:fillRect/>
          </a:stretch>
        </p:blipFill>
        <p:spPr bwMode="auto">
          <a:xfrm>
            <a:off x="5500694" y="332656"/>
            <a:ext cx="3209916" cy="476047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834662" y="6640514"/>
            <a:ext cx="698548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Confidential Document. Exclusively reserved for SEB in-house use. Can not be spread outside of the group SEB</a:t>
            </a:r>
          </a:p>
        </p:txBody>
      </p:sp>
      <p:pic>
        <p:nvPicPr>
          <p:cNvPr id="22" name="Picture 11" descr="B1-GroupeSEB-logotype-maitr"/>
          <p:cNvPicPr>
            <a:picLocks noChangeAspect="1" noChangeArrowheads="1"/>
          </p:cNvPicPr>
          <p:nvPr/>
        </p:nvPicPr>
        <p:blipFill>
          <a:blip r:embed="rId6" cstate="print"/>
          <a:srcRect l="22115" r="22601" b="12318"/>
          <a:stretch>
            <a:fillRect/>
          </a:stretch>
        </p:blipFill>
        <p:spPr bwMode="auto">
          <a:xfrm>
            <a:off x="384175" y="190500"/>
            <a:ext cx="627063" cy="1341438"/>
          </a:xfrm>
          <a:prstGeom prst="rect">
            <a:avLst/>
          </a:prstGeom>
          <a:noFill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/>
          <a:srcRect l="31494" t="14648" r="30420" b="11133"/>
          <a:stretch>
            <a:fillRect/>
          </a:stretch>
        </p:blipFill>
        <p:spPr bwMode="auto">
          <a:xfrm>
            <a:off x="755576" y="3212976"/>
            <a:ext cx="1389063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Base-Rowenet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37250"/>
          </a:xfrm>
          <a:prstGeom prst="rect">
            <a:avLst/>
          </a:prstGeom>
          <a:noFill/>
        </p:spPr>
      </p:pic>
      <p:pic>
        <p:nvPicPr>
          <p:cNvPr id="238597" name="Picture 5" descr="Rowenta co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37250"/>
            <a:ext cx="9144000" cy="920750"/>
          </a:xfrm>
          <a:prstGeom prst="rect">
            <a:avLst/>
          </a:prstGeom>
          <a:noFill/>
        </p:spPr>
      </p:pic>
      <p:sp>
        <p:nvSpPr>
          <p:cNvPr id="238598" name="Text Box 16"/>
          <p:cNvSpPr txBox="1">
            <a:spLocks noChangeArrowheads="1"/>
          </p:cNvSpPr>
          <p:nvPr/>
        </p:nvSpPr>
        <p:spPr bwMode="auto">
          <a:xfrm>
            <a:off x="1935163" y="6686550"/>
            <a:ext cx="72088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700">
                <a:solidFill>
                  <a:schemeClr val="bg2"/>
                </a:solidFill>
                <a:ea typeface="ＭＳ Ｐゴシック" pitchFamily="1" charset="-128"/>
              </a:rPr>
              <a:t>SBU  Home Care – IPC 2008 - New Products Presentation. Confidential Document. Exclusively reserved for Groupe SEB in-house use. Cannot be spread outside of Groupe SEB.</a:t>
            </a:r>
          </a:p>
        </p:txBody>
      </p:sp>
      <p:sp>
        <p:nvSpPr>
          <p:cNvPr id="238602" name="Text Box 3"/>
          <p:cNvSpPr txBox="1">
            <a:spLocks noChangeArrowheads="1"/>
          </p:cNvSpPr>
          <p:nvPr/>
        </p:nvSpPr>
        <p:spPr bwMode="auto">
          <a:xfrm>
            <a:off x="2460625" y="6084888"/>
            <a:ext cx="113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 noProof="1">
                <a:latin typeface="Verdana" pitchFamily="34" charset="0"/>
                <a:ea typeface="ＭＳ Ｐゴシック" pitchFamily="1" charset="-128"/>
              </a:rPr>
              <a:t>strategy</a:t>
            </a:r>
            <a:endParaRPr lang="fr-FR" noProof="1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238603" name="Text Box 4"/>
          <p:cNvSpPr txBox="1">
            <a:spLocks noChangeArrowheads="1"/>
          </p:cNvSpPr>
          <p:nvPr/>
        </p:nvSpPr>
        <p:spPr bwMode="auto">
          <a:xfrm>
            <a:off x="3714750" y="6092825"/>
            <a:ext cx="1287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sz="2000" b="1" noProof="1">
                <a:latin typeface="Verdana" pitchFamily="34" charset="0"/>
                <a:ea typeface="ＭＳ Ｐゴシック" pitchFamily="1" charset="-128"/>
              </a:rPr>
              <a:t>product</a:t>
            </a:r>
          </a:p>
        </p:txBody>
      </p:sp>
      <p:sp>
        <p:nvSpPr>
          <p:cNvPr id="238604" name="Text Box 6"/>
          <p:cNvSpPr txBox="1">
            <a:spLocks noChangeArrowheads="1"/>
          </p:cNvSpPr>
          <p:nvPr/>
        </p:nvSpPr>
        <p:spPr bwMode="auto">
          <a:xfrm>
            <a:off x="5262563" y="6097588"/>
            <a:ext cx="841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range</a:t>
            </a:r>
          </a:p>
        </p:txBody>
      </p:sp>
      <p:sp>
        <p:nvSpPr>
          <p:cNvPr id="238606" name="Text Box 7"/>
          <p:cNvSpPr txBox="1">
            <a:spLocks noChangeArrowheads="1"/>
          </p:cNvSpPr>
          <p:nvPr/>
        </p:nvSpPr>
        <p:spPr bwMode="auto">
          <a:xfrm>
            <a:off x="6516688" y="59499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 noProof="1">
                <a:latin typeface="Verdana" pitchFamily="34" charset="0"/>
                <a:ea typeface="ＭＳ Ｐゴシック" pitchFamily="1" charset="-128"/>
              </a:rPr>
              <a:t>pricing</a:t>
            </a:r>
            <a:r>
              <a:rPr lang="fr-FR" i="1">
                <a:latin typeface="Verdana" pitchFamily="34" charset="0"/>
                <a:ea typeface="ＭＳ Ｐゴシック" pitchFamily="1" charset="-128"/>
              </a:rPr>
              <a:t> /</a:t>
            </a:r>
          </a:p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volumes</a:t>
            </a:r>
          </a:p>
        </p:txBody>
      </p:sp>
      <p:pic>
        <p:nvPicPr>
          <p:cNvPr id="238613" name="Picture 21" descr="IP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4238" y="5954713"/>
            <a:ext cx="6915150" cy="708025"/>
          </a:xfrm>
          <a:prstGeom prst="rect">
            <a:avLst/>
          </a:prstGeom>
          <a:noFill/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10000"/>
          </a:blip>
          <a:srcRect/>
          <a:stretch>
            <a:fillRect/>
          </a:stretch>
        </p:blipFill>
        <p:spPr bwMode="auto">
          <a:xfrm>
            <a:off x="5500694" y="332656"/>
            <a:ext cx="3209916" cy="476047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374650" y="6276975"/>
            <a:ext cx="1246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595959"/>
                </a:solidFill>
                <a:latin typeface="Verdana" pitchFamily="34" charset="0"/>
              </a:rPr>
              <a:t>COMPACTEO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834662" y="6640514"/>
            <a:ext cx="698548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Confidential Document. Exclusively reserved for SEB in-house use. Can not be spread outside of the group SEB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836712"/>
            <a:ext cx="74485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B1-GroupeSEB-logotype-maitr"/>
          <p:cNvPicPr>
            <a:picLocks noChangeAspect="1" noChangeArrowheads="1"/>
          </p:cNvPicPr>
          <p:nvPr/>
        </p:nvPicPr>
        <p:blipFill>
          <a:blip r:embed="rId7" cstate="print"/>
          <a:srcRect l="22115" r="22601" b="12318"/>
          <a:stretch>
            <a:fillRect/>
          </a:stretch>
        </p:blipFill>
        <p:spPr bwMode="auto">
          <a:xfrm>
            <a:off x="384175" y="190500"/>
            <a:ext cx="627063" cy="1341438"/>
          </a:xfrm>
          <a:prstGeom prst="rect">
            <a:avLst/>
          </a:prstGeom>
          <a:noFill/>
        </p:spPr>
      </p:pic>
      <p:sp>
        <p:nvSpPr>
          <p:cNvPr id="19" name="Rectangle 28"/>
          <p:cNvSpPr txBox="1">
            <a:spLocks noChangeArrowheads="1"/>
          </p:cNvSpPr>
          <p:nvPr/>
        </p:nvSpPr>
        <p:spPr bwMode="auto">
          <a:xfrm>
            <a:off x="1259632" y="188652"/>
            <a:ext cx="768008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COMPACTEO </a:t>
            </a:r>
            <a:r>
              <a:rPr lang="pl-PL" sz="2800" b="1" kern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RO1767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kern="0" dirty="0" smtClean="0">
                <a:solidFill>
                  <a:srgbClr val="8D7D74"/>
                </a:solidFill>
                <a:latin typeface="+mj-lt"/>
                <a:ea typeface="+mj-ea"/>
                <a:cs typeface="+mj-cs"/>
              </a:rPr>
              <a:t>- </a:t>
            </a:r>
            <a:r>
              <a:rPr lang="pl-PL" sz="2000" kern="0" dirty="0" smtClean="0">
                <a:solidFill>
                  <a:srgbClr val="8D7D74"/>
                </a:solidFill>
                <a:latin typeface="+mj-lt"/>
                <a:ea typeface="+mj-ea"/>
                <a:cs typeface="+mj-cs"/>
              </a:rPr>
              <a:t>NASTĘPCA RO1717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2259013" y="6138863"/>
            <a:ext cx="666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 i="1" dirty="0" smtClean="0">
                <a:solidFill>
                  <a:srgbClr val="595959"/>
                </a:solidFill>
                <a:latin typeface="Verdana" pitchFamily="34" charset="0"/>
              </a:rPr>
              <a:t>ODKURZACZE WORKOWE </a:t>
            </a:r>
            <a:endParaRPr lang="fr-FR" sz="1200" b="1" i="1" dirty="0">
              <a:solidFill>
                <a:srgbClr val="59595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Base-Rowenet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37250"/>
          </a:xfrm>
          <a:prstGeom prst="rect">
            <a:avLst/>
          </a:prstGeom>
          <a:noFill/>
        </p:spPr>
      </p:pic>
      <p:pic>
        <p:nvPicPr>
          <p:cNvPr id="238597" name="Picture 5" descr="Rowenta co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37250"/>
            <a:ext cx="9144000" cy="920750"/>
          </a:xfrm>
          <a:prstGeom prst="rect">
            <a:avLst/>
          </a:prstGeom>
          <a:noFill/>
        </p:spPr>
      </p:pic>
      <p:sp>
        <p:nvSpPr>
          <p:cNvPr id="238598" name="Text Box 16"/>
          <p:cNvSpPr txBox="1">
            <a:spLocks noChangeArrowheads="1"/>
          </p:cNvSpPr>
          <p:nvPr/>
        </p:nvSpPr>
        <p:spPr bwMode="auto">
          <a:xfrm>
            <a:off x="1935163" y="6686550"/>
            <a:ext cx="72088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700">
                <a:solidFill>
                  <a:schemeClr val="bg2"/>
                </a:solidFill>
                <a:ea typeface="ＭＳ Ｐゴシック" pitchFamily="1" charset="-128"/>
              </a:rPr>
              <a:t>SBU  Home Care – IPC 2008 - New Products Presentation. Confidential Document. Exclusively reserved for Groupe SEB in-house use. Cannot be spread outside of Groupe SEB.</a:t>
            </a:r>
          </a:p>
        </p:txBody>
      </p:sp>
      <p:sp>
        <p:nvSpPr>
          <p:cNvPr id="238602" name="Text Box 3"/>
          <p:cNvSpPr txBox="1">
            <a:spLocks noChangeArrowheads="1"/>
          </p:cNvSpPr>
          <p:nvPr/>
        </p:nvSpPr>
        <p:spPr bwMode="auto">
          <a:xfrm>
            <a:off x="2460625" y="6084888"/>
            <a:ext cx="113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 noProof="1">
                <a:latin typeface="Verdana" pitchFamily="34" charset="0"/>
                <a:ea typeface="ＭＳ Ｐゴシック" pitchFamily="1" charset="-128"/>
              </a:rPr>
              <a:t>strategy</a:t>
            </a:r>
            <a:endParaRPr lang="fr-FR" noProof="1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238603" name="Text Box 4"/>
          <p:cNvSpPr txBox="1">
            <a:spLocks noChangeArrowheads="1"/>
          </p:cNvSpPr>
          <p:nvPr/>
        </p:nvSpPr>
        <p:spPr bwMode="auto">
          <a:xfrm>
            <a:off x="3714750" y="6092825"/>
            <a:ext cx="1287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sz="2000" b="1" noProof="1">
                <a:latin typeface="Verdana" pitchFamily="34" charset="0"/>
                <a:ea typeface="ＭＳ Ｐゴシック" pitchFamily="1" charset="-128"/>
              </a:rPr>
              <a:t>product</a:t>
            </a:r>
          </a:p>
        </p:txBody>
      </p:sp>
      <p:sp>
        <p:nvSpPr>
          <p:cNvPr id="238604" name="Text Box 6"/>
          <p:cNvSpPr txBox="1">
            <a:spLocks noChangeArrowheads="1"/>
          </p:cNvSpPr>
          <p:nvPr/>
        </p:nvSpPr>
        <p:spPr bwMode="auto">
          <a:xfrm>
            <a:off x="5262563" y="6097588"/>
            <a:ext cx="841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range</a:t>
            </a:r>
          </a:p>
        </p:txBody>
      </p:sp>
      <p:sp>
        <p:nvSpPr>
          <p:cNvPr id="238606" name="Text Box 7"/>
          <p:cNvSpPr txBox="1">
            <a:spLocks noChangeArrowheads="1"/>
          </p:cNvSpPr>
          <p:nvPr/>
        </p:nvSpPr>
        <p:spPr bwMode="auto">
          <a:xfrm>
            <a:off x="6516688" y="59499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 noProof="1">
                <a:latin typeface="Verdana" pitchFamily="34" charset="0"/>
                <a:ea typeface="ＭＳ Ｐゴシック" pitchFamily="1" charset="-128"/>
              </a:rPr>
              <a:t>pricing</a:t>
            </a:r>
            <a:r>
              <a:rPr lang="fr-FR" i="1">
                <a:latin typeface="Verdana" pitchFamily="34" charset="0"/>
                <a:ea typeface="ＭＳ Ｐゴシック" pitchFamily="1" charset="-128"/>
              </a:rPr>
              <a:t> /</a:t>
            </a:r>
          </a:p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volumes</a:t>
            </a:r>
          </a:p>
        </p:txBody>
      </p:sp>
      <p:pic>
        <p:nvPicPr>
          <p:cNvPr id="238613" name="Picture 21" descr="IP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4238" y="5954713"/>
            <a:ext cx="6915150" cy="708025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6621" t="50781" r="21631" b="33594"/>
          <a:stretch>
            <a:fillRect/>
          </a:stretch>
        </p:blipFill>
        <p:spPr bwMode="auto">
          <a:xfrm>
            <a:off x="5508104" y="260648"/>
            <a:ext cx="3286148" cy="92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74650" y="6276975"/>
            <a:ext cx="1246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595959"/>
                </a:solidFill>
                <a:latin typeface="Verdana" pitchFamily="34" charset="0"/>
              </a:rPr>
              <a:t>COMPACTEO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834662" y="6640514"/>
            <a:ext cx="698548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Confidential Document. Exclusively reserved for SEB in-house use. Can not be spread outside of the group SEB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2489" y="1034759"/>
            <a:ext cx="6887863" cy="477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26"/>
          <p:cNvSpPr txBox="1">
            <a:spLocks noChangeArrowheads="1"/>
          </p:cNvSpPr>
          <p:nvPr/>
        </p:nvSpPr>
        <p:spPr bwMode="auto">
          <a:xfrm rot="-1321070">
            <a:off x="508697" y="1039454"/>
            <a:ext cx="872376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Calibri" pitchFamily="34" charset="0"/>
              </a:rPr>
              <a:t>N</a:t>
            </a:r>
            <a:r>
              <a:rPr lang="pl-PL" sz="1600" b="1" dirty="0">
                <a:solidFill>
                  <a:schemeClr val="bg1"/>
                </a:solidFill>
                <a:latin typeface="Times New Roman" pitchFamily="18" charset="0"/>
              </a:rPr>
              <a:t>OWOŚĆ</a:t>
            </a:r>
            <a:endParaRPr lang="fr-FR" sz="1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8" name="Picture 11" descr="B1-GroupeSEB-logotype-maitr"/>
          <p:cNvPicPr>
            <a:picLocks noChangeAspect="1" noChangeArrowheads="1"/>
          </p:cNvPicPr>
          <p:nvPr/>
        </p:nvPicPr>
        <p:blipFill>
          <a:blip r:embed="rId7" cstate="print"/>
          <a:srcRect l="22115" r="22601" b="12318"/>
          <a:stretch>
            <a:fillRect/>
          </a:stretch>
        </p:blipFill>
        <p:spPr bwMode="auto">
          <a:xfrm>
            <a:off x="384175" y="190500"/>
            <a:ext cx="627063" cy="1341438"/>
          </a:xfrm>
          <a:prstGeom prst="rect">
            <a:avLst/>
          </a:prstGeom>
          <a:noFill/>
        </p:spPr>
      </p:pic>
      <p:sp>
        <p:nvSpPr>
          <p:cNvPr id="21" name="Rectangle 28"/>
          <p:cNvSpPr txBox="1">
            <a:spLocks noChangeArrowheads="1"/>
          </p:cNvSpPr>
          <p:nvPr/>
        </p:nvSpPr>
        <p:spPr bwMode="auto">
          <a:xfrm>
            <a:off x="1259632" y="188652"/>
            <a:ext cx="768008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COMPACTEO </a:t>
            </a:r>
            <a:r>
              <a:rPr lang="pl-PL" sz="2800" b="1" kern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RO1783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kern="0" dirty="0" smtClean="0">
                <a:solidFill>
                  <a:srgbClr val="8D7D74"/>
                </a:solidFill>
                <a:latin typeface="+mj-lt"/>
                <a:ea typeface="+mj-ea"/>
                <a:cs typeface="+mj-cs"/>
              </a:rPr>
              <a:t>- </a:t>
            </a:r>
            <a:r>
              <a:rPr lang="pl-PL" sz="2000" kern="0" dirty="0" smtClean="0">
                <a:solidFill>
                  <a:srgbClr val="8D7D74"/>
                </a:solidFill>
                <a:latin typeface="+mj-lt"/>
                <a:ea typeface="+mj-ea"/>
                <a:cs typeface="+mj-cs"/>
              </a:rPr>
              <a:t>NASTĘPCA RO1733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259013" y="6138863"/>
            <a:ext cx="666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 i="1" dirty="0" smtClean="0">
                <a:solidFill>
                  <a:srgbClr val="595959"/>
                </a:solidFill>
                <a:latin typeface="Verdana" pitchFamily="34" charset="0"/>
              </a:rPr>
              <a:t>ODKURZACZE WORKOWE </a:t>
            </a:r>
            <a:endParaRPr lang="fr-FR" sz="1200" b="1" i="1" dirty="0">
              <a:solidFill>
                <a:srgbClr val="59595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Base-Rowenet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51538"/>
          </a:xfrm>
          <a:prstGeom prst="rect">
            <a:avLst/>
          </a:prstGeom>
          <a:noFill/>
        </p:spPr>
      </p:pic>
      <p:pic>
        <p:nvPicPr>
          <p:cNvPr id="182275" name="Picture 3" descr="Rowenta co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37250"/>
            <a:ext cx="9144000" cy="920750"/>
          </a:xfrm>
          <a:prstGeom prst="rect">
            <a:avLst/>
          </a:prstGeom>
          <a:noFill/>
        </p:spPr>
      </p:pic>
      <p:pic>
        <p:nvPicPr>
          <p:cNvPr id="182350" name="Picture 78" descr="IP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4238" y="5954713"/>
            <a:ext cx="6915150" cy="708025"/>
          </a:xfrm>
          <a:prstGeom prst="rect">
            <a:avLst/>
          </a:prstGeom>
          <a:noFill/>
        </p:spPr>
      </p:pic>
      <p:sp>
        <p:nvSpPr>
          <p:cNvPr id="182352" name="Text Box 16"/>
          <p:cNvSpPr txBox="1">
            <a:spLocks noChangeArrowheads="1"/>
          </p:cNvSpPr>
          <p:nvPr/>
        </p:nvSpPr>
        <p:spPr bwMode="auto">
          <a:xfrm>
            <a:off x="2333625" y="6659563"/>
            <a:ext cx="5656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700">
                <a:solidFill>
                  <a:schemeClr val="bg2"/>
                </a:solidFill>
                <a:ea typeface="ＭＳ Ｐゴシック" pitchFamily="1" charset="-128"/>
              </a:rPr>
              <a:t>SBU  Home Care –  Confidential Document. Exclusively reserved for Groupe SEB in-house use. Cannot be spread outside of Groupe SEB.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10000"/>
          </a:blip>
          <a:srcRect/>
          <a:stretch>
            <a:fillRect/>
          </a:stretch>
        </p:blipFill>
        <p:spPr bwMode="auto">
          <a:xfrm>
            <a:off x="5500694" y="332656"/>
            <a:ext cx="3209916" cy="476047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374650" y="6276975"/>
            <a:ext cx="1246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595959"/>
                </a:solidFill>
                <a:latin typeface="Verdana" pitchFamily="34" charset="0"/>
              </a:rPr>
              <a:t>COMPACTEO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834662" y="6640514"/>
            <a:ext cx="698548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Confidential Document. Exclusively reserved for SEB in-house use. Can not be spread outside of the group SEB</a:t>
            </a:r>
          </a:p>
        </p:txBody>
      </p:sp>
      <p:pic>
        <p:nvPicPr>
          <p:cNvPr id="12" name="Picture 11" descr="B1-GroupeSEB-logotype-maitr"/>
          <p:cNvPicPr>
            <a:picLocks noChangeAspect="1" noChangeArrowheads="1"/>
          </p:cNvPicPr>
          <p:nvPr/>
        </p:nvPicPr>
        <p:blipFill>
          <a:blip r:embed="rId6" cstate="print"/>
          <a:srcRect l="22115" r="22601" b="12318"/>
          <a:stretch>
            <a:fillRect/>
          </a:stretch>
        </p:blipFill>
        <p:spPr bwMode="auto">
          <a:xfrm>
            <a:off x="384175" y="190500"/>
            <a:ext cx="627063" cy="1341438"/>
          </a:xfrm>
          <a:prstGeom prst="rect">
            <a:avLst/>
          </a:prstGeom>
          <a:noFill/>
        </p:spPr>
      </p:pic>
      <p:sp>
        <p:nvSpPr>
          <p:cNvPr id="15" name="Rectangle 28"/>
          <p:cNvSpPr txBox="1">
            <a:spLocks noChangeArrowheads="1"/>
          </p:cNvSpPr>
          <p:nvPr/>
        </p:nvSpPr>
        <p:spPr bwMode="auto">
          <a:xfrm>
            <a:off x="1259632" y="673532"/>
            <a:ext cx="768008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COMPACTEO UPGRADE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kern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 CHARAKTERYSTYKA 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 l="31494" t="14648" r="30420" b="11133"/>
          <a:stretch>
            <a:fillRect/>
          </a:stretch>
        </p:blipFill>
        <p:spPr bwMode="auto">
          <a:xfrm>
            <a:off x="5652122" y="1052736"/>
            <a:ext cx="720078" cy="105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 cstate="print"/>
          <a:srcRect l="28564" t="12695" r="29688" b="10156"/>
          <a:stretch>
            <a:fillRect/>
          </a:stretch>
        </p:blipFill>
        <p:spPr bwMode="auto">
          <a:xfrm>
            <a:off x="7308309" y="1124744"/>
            <a:ext cx="720075" cy="99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1547669" y="2132856"/>
          <a:ext cx="7056779" cy="3564361"/>
        </p:xfrm>
        <a:graphic>
          <a:graphicData uri="http://schemas.openxmlformats.org/drawingml/2006/table">
            <a:tbl>
              <a:tblPr/>
              <a:tblGrid>
                <a:gridCol w="2405461"/>
                <a:gridCol w="1338948"/>
                <a:gridCol w="1655528"/>
                <a:gridCol w="1656842"/>
              </a:tblGrid>
              <a:tr h="18469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COMPACTEO® UPGRADE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RO1767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RO1783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184692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sng" strike="noStrike">
                          <a:solidFill>
                            <a:srgbClr val="595959"/>
                          </a:solidFill>
                          <a:latin typeface="Calibri"/>
                        </a:rPr>
                        <a:t>CHAREKTERYSTYKA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692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Moc</a:t>
                      </a:r>
                      <a:r>
                        <a:rPr lang="pl-PL" sz="1200" b="1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 </a:t>
                      </a:r>
                      <a:endParaRPr lang="pl-PL" sz="1200" b="0" i="0" u="none" strike="noStrike">
                        <a:solidFill>
                          <a:srgbClr val="595959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1800W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200" b="1" i="0" u="sng" strike="noStrike">
                          <a:solidFill>
                            <a:srgbClr val="595959"/>
                          </a:solidFill>
                          <a:latin typeface="Calibri"/>
                        </a:rPr>
                        <a:t>1800W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84692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dirty="0" smtClean="0">
                          <a:solidFill>
                            <a:srgbClr val="595959"/>
                          </a:solidFill>
                          <a:latin typeface="Calibri"/>
                        </a:rPr>
                        <a:t>Elektroniczna regulacja mocy</a:t>
                      </a:r>
                      <a:endParaRPr lang="pl-PL" sz="1200" b="0" i="0" u="none" strike="noStrike" dirty="0">
                        <a:solidFill>
                          <a:srgbClr val="595959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200" b="0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tak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200" b="0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tak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69384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Typ worka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2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Wonderbag</a:t>
                      </a:r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®Compact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2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Wonderbag</a:t>
                      </a:r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®Compact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184692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Pojemność worka </a:t>
                      </a:r>
                      <a:r>
                        <a:rPr lang="pl-PL" sz="1200" b="1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 </a:t>
                      </a:r>
                      <a:endParaRPr lang="pl-PL" sz="1200" b="0" i="0" u="none" strike="noStrike">
                        <a:solidFill>
                          <a:srgbClr val="595959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200" b="0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2L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200" b="0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2L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84692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dirty="0">
                          <a:solidFill>
                            <a:srgbClr val="595959"/>
                          </a:solidFill>
                          <a:latin typeface="Calibri"/>
                        </a:rPr>
                        <a:t>Filtracja </a:t>
                      </a:r>
                      <a:r>
                        <a:rPr lang="pl-PL" sz="1200" b="1" i="0" u="none" strike="noStrike" dirty="0">
                          <a:solidFill>
                            <a:srgbClr val="595959"/>
                          </a:solidFill>
                          <a:latin typeface="Calibri"/>
                        </a:rPr>
                        <a:t> </a:t>
                      </a:r>
                      <a:endParaRPr lang="pl-PL" sz="1200" b="0" i="0" u="none" strike="noStrike" dirty="0">
                        <a:solidFill>
                          <a:srgbClr val="595959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200" b="0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Microfiltr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200" b="0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Microfiltr 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84692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sng" strike="noStrike">
                          <a:solidFill>
                            <a:srgbClr val="595959"/>
                          </a:solidFill>
                          <a:latin typeface="Calibri"/>
                        </a:rPr>
                        <a:t>WYPOSAŻENIE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69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Rury </a:t>
                      </a:r>
                      <a:r>
                        <a:rPr lang="pl-PL" sz="1200" b="1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 </a:t>
                      </a:r>
                      <a:endParaRPr lang="pl-PL" sz="1200" b="0" i="0" u="none" strike="noStrike">
                        <a:solidFill>
                          <a:srgbClr val="595959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200" b="0" i="0" u="none" strike="noStrike" dirty="0">
                          <a:solidFill>
                            <a:srgbClr val="595959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200" b="0" i="0" u="none" strike="noStrike" dirty="0">
                          <a:solidFill>
                            <a:srgbClr val="595959"/>
                          </a:solidFill>
                          <a:latin typeface="Calibri"/>
                        </a:rPr>
                        <a:t>TTM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200" b="0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TTM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8469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Szczotka do podłogi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200" b="0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200" b="0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dwupuzycyjna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200" b="0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dwupuzycyjna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8469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Szczotka do parkietu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200" b="0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200" b="0" i="0" u="none" strike="noStrike" dirty="0">
                          <a:solidFill>
                            <a:srgbClr val="595959"/>
                          </a:solidFill>
                          <a:latin typeface="Calibri"/>
                        </a:rPr>
                        <a:t>nie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200" b="1" i="0" u="sng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tak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18469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Akcesoria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200" b="0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200" b="0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200" b="0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84692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(ssawka szczelinowa / szczotka do tapicerki)</a:t>
                      </a:r>
                      <a:r>
                        <a:rPr lang="pl-PL" sz="1200" b="1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 </a:t>
                      </a:r>
                      <a:endParaRPr lang="pl-PL" sz="1200" b="0" i="0" u="none" strike="noStrike">
                        <a:solidFill>
                          <a:srgbClr val="595959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200" b="0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tak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200" b="0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tak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8469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Pasek na ramię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200" b="0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200" b="0" i="0" u="none" strike="noStrike" dirty="0">
                          <a:solidFill>
                            <a:srgbClr val="595959"/>
                          </a:solidFill>
                          <a:latin typeface="Calibri"/>
                        </a:rPr>
                        <a:t>tak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200" b="0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tak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8469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Wykończenie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200" b="0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200" b="0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połysk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</a:t>
                      </a:r>
                      <a:r>
                        <a:rPr lang="pl-PL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etaliczne</a:t>
                      </a:r>
                      <a:endParaRPr lang="pl-PL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0808"/>
                    </a:solidFill>
                  </a:tcPr>
                </a:tc>
              </a:tr>
              <a:tr h="21107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dirty="0" smtClean="0">
                          <a:solidFill>
                            <a:srgbClr val="595959"/>
                          </a:solidFill>
                          <a:latin typeface="Calibri"/>
                        </a:rPr>
                        <a:t>Kolorystyka </a:t>
                      </a:r>
                      <a:endParaRPr lang="pl-PL" sz="1200" b="0" i="0" u="none" strike="noStrike" dirty="0">
                        <a:solidFill>
                          <a:srgbClr val="595959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200" b="0" i="0" u="none" strike="noStrike">
                          <a:solidFill>
                            <a:srgbClr val="595959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200" b="0" i="0" u="none" strike="noStrike" dirty="0">
                          <a:solidFill>
                            <a:srgbClr val="595959"/>
                          </a:solidFill>
                          <a:latin typeface="Calibri"/>
                        </a:rPr>
                        <a:t>biały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wiśniowy</a:t>
                      </a:r>
                      <a:endParaRPr lang="pl-PL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0808"/>
                    </a:solidFill>
                  </a:tcPr>
                </a:tc>
              </a:tr>
              <a:tr h="29023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dirty="0">
                          <a:solidFill>
                            <a:srgbClr val="595959"/>
                          </a:solidFill>
                          <a:latin typeface="Calibri"/>
                        </a:rPr>
                        <a:t>Cena rekomendowana </a:t>
                      </a:r>
                      <a:r>
                        <a:rPr lang="pl-PL" sz="1200" b="1" i="0" u="none" strike="noStrike" dirty="0">
                          <a:solidFill>
                            <a:srgbClr val="595959"/>
                          </a:solidFill>
                          <a:latin typeface="Calibri"/>
                        </a:rPr>
                        <a:t> </a:t>
                      </a:r>
                      <a:endParaRPr lang="pl-PL" sz="1200" b="0" i="0" u="none" strike="noStrike" dirty="0">
                        <a:solidFill>
                          <a:srgbClr val="595959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200" b="0" i="0" u="none" strike="noStrike" dirty="0">
                          <a:solidFill>
                            <a:srgbClr val="595959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200" b="0" i="0" u="none" strike="noStrike" dirty="0">
                          <a:solidFill>
                            <a:srgbClr val="595959"/>
                          </a:solidFill>
                          <a:latin typeface="Calibri"/>
                        </a:rPr>
                        <a:t>379,99PLN</a:t>
                      </a:r>
                      <a:r>
                        <a:rPr lang="pl-PL" sz="1200" b="1" i="0" u="none" strike="noStrike" dirty="0">
                          <a:solidFill>
                            <a:srgbClr val="595959"/>
                          </a:solidFill>
                          <a:latin typeface="Calibri"/>
                        </a:rPr>
                        <a:t> </a:t>
                      </a:r>
                      <a:endParaRPr lang="pl-PL" sz="1200" b="0" i="0" u="none" strike="noStrike" dirty="0">
                        <a:solidFill>
                          <a:srgbClr val="595959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200" b="0" i="0" u="none" strike="noStrike" dirty="0">
                          <a:solidFill>
                            <a:srgbClr val="595959"/>
                          </a:solidFill>
                          <a:latin typeface="Calibri"/>
                        </a:rPr>
                        <a:t>409,99PLN</a:t>
                      </a:r>
                      <a:r>
                        <a:rPr lang="pl-PL" sz="1200" b="1" i="0" u="none" strike="noStrike" dirty="0">
                          <a:solidFill>
                            <a:srgbClr val="595959"/>
                          </a:solidFill>
                          <a:latin typeface="Calibri"/>
                        </a:rPr>
                        <a:t> </a:t>
                      </a:r>
                      <a:endParaRPr lang="pl-PL" sz="1200" b="0" i="0" u="none" strike="noStrike" dirty="0">
                        <a:solidFill>
                          <a:srgbClr val="595959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259013" y="6138863"/>
            <a:ext cx="666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 i="1" dirty="0" smtClean="0">
                <a:solidFill>
                  <a:srgbClr val="595959"/>
                </a:solidFill>
                <a:latin typeface="Verdana" pitchFamily="34" charset="0"/>
              </a:rPr>
              <a:t>ODKURZACZE WORKOWE </a:t>
            </a:r>
            <a:endParaRPr lang="fr-FR" sz="1200" b="1" i="1" dirty="0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22" name="Rectangle 28"/>
          <p:cNvSpPr txBox="1">
            <a:spLocks noChangeArrowheads="1"/>
          </p:cNvSpPr>
          <p:nvPr/>
        </p:nvSpPr>
        <p:spPr bwMode="auto">
          <a:xfrm>
            <a:off x="323528" y="5641503"/>
            <a:ext cx="7680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ea typeface="+mj-ea"/>
                <a:cs typeface="+mj-cs"/>
              </a:rPr>
              <a:t>Dostępne od października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Base-Rowenet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37250"/>
          </a:xfrm>
          <a:prstGeom prst="rect">
            <a:avLst/>
          </a:prstGeom>
          <a:noFill/>
        </p:spPr>
      </p:pic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754063" y="2612425"/>
            <a:ext cx="812641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Nowy rodzaj worka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Wonderbag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®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przeznaczony do odkurzaczy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Compacteo</a:t>
            </a:r>
            <a:endParaRPr lang="en-US" dirty="0" smtClean="0">
              <a:solidFill>
                <a:srgbClr val="4D4D4D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238597" name="Picture 5" descr="Rowenta co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37250"/>
            <a:ext cx="9144000" cy="920750"/>
          </a:xfrm>
          <a:prstGeom prst="rect">
            <a:avLst/>
          </a:prstGeom>
          <a:noFill/>
        </p:spPr>
      </p:pic>
      <p:sp>
        <p:nvSpPr>
          <p:cNvPr id="238598" name="Text Box 16"/>
          <p:cNvSpPr txBox="1">
            <a:spLocks noChangeArrowheads="1"/>
          </p:cNvSpPr>
          <p:nvPr/>
        </p:nvSpPr>
        <p:spPr bwMode="auto">
          <a:xfrm>
            <a:off x="1935163" y="6686550"/>
            <a:ext cx="72088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700" dirty="0">
                <a:solidFill>
                  <a:schemeClr val="bg2"/>
                </a:solidFill>
                <a:ea typeface="ＭＳ Ｐゴシック" pitchFamily="1" charset="-128"/>
              </a:rPr>
              <a:t>SBU  Home Care – IPC 2008 - New Products Presentation. Confidential Document. Exclusively reserved for Groupe SEB in-house use. Cannot be spread outside of Groupe SEB.</a:t>
            </a:r>
          </a:p>
        </p:txBody>
      </p:sp>
      <p:sp>
        <p:nvSpPr>
          <p:cNvPr id="238599" name="Rectangle 7"/>
          <p:cNvSpPr>
            <a:spLocks noChangeArrowheads="1"/>
          </p:cNvSpPr>
          <p:nvPr/>
        </p:nvSpPr>
        <p:spPr bwMode="auto">
          <a:xfrm>
            <a:off x="683568" y="1763524"/>
            <a:ext cx="5894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pl-PL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l-PL" b="1" dirty="0" err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Wonderbag</a:t>
            </a:r>
            <a:r>
              <a:rPr lang="pl-PL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®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compact</a:t>
            </a:r>
            <a:endParaRPr lang="en-US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8602" name="Text Box 3"/>
          <p:cNvSpPr txBox="1">
            <a:spLocks noChangeArrowheads="1"/>
          </p:cNvSpPr>
          <p:nvPr/>
        </p:nvSpPr>
        <p:spPr bwMode="auto">
          <a:xfrm>
            <a:off x="2460625" y="6084888"/>
            <a:ext cx="113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 noProof="1">
                <a:latin typeface="Verdana" pitchFamily="34" charset="0"/>
                <a:ea typeface="ＭＳ Ｐゴシック" pitchFamily="1" charset="-128"/>
              </a:rPr>
              <a:t>strategy</a:t>
            </a:r>
            <a:endParaRPr lang="fr-FR" noProof="1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238603" name="Text Box 4"/>
          <p:cNvSpPr txBox="1">
            <a:spLocks noChangeArrowheads="1"/>
          </p:cNvSpPr>
          <p:nvPr/>
        </p:nvSpPr>
        <p:spPr bwMode="auto">
          <a:xfrm>
            <a:off x="3714750" y="6092825"/>
            <a:ext cx="1287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sz="2000" b="1" noProof="1">
                <a:latin typeface="Verdana" pitchFamily="34" charset="0"/>
                <a:ea typeface="ＭＳ Ｐゴシック" pitchFamily="1" charset="-128"/>
              </a:rPr>
              <a:t>product</a:t>
            </a:r>
          </a:p>
        </p:txBody>
      </p:sp>
      <p:sp>
        <p:nvSpPr>
          <p:cNvPr id="238604" name="Text Box 6"/>
          <p:cNvSpPr txBox="1">
            <a:spLocks noChangeArrowheads="1"/>
          </p:cNvSpPr>
          <p:nvPr/>
        </p:nvSpPr>
        <p:spPr bwMode="auto">
          <a:xfrm>
            <a:off x="5262563" y="6097588"/>
            <a:ext cx="841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range</a:t>
            </a:r>
          </a:p>
        </p:txBody>
      </p:sp>
      <p:sp>
        <p:nvSpPr>
          <p:cNvPr id="238606" name="Text Box 7"/>
          <p:cNvSpPr txBox="1">
            <a:spLocks noChangeArrowheads="1"/>
          </p:cNvSpPr>
          <p:nvPr/>
        </p:nvSpPr>
        <p:spPr bwMode="auto">
          <a:xfrm>
            <a:off x="6516688" y="59499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 noProof="1">
                <a:latin typeface="Verdana" pitchFamily="34" charset="0"/>
                <a:ea typeface="ＭＳ Ｐゴシック" pitchFamily="1" charset="-128"/>
              </a:rPr>
              <a:t>pricing</a:t>
            </a:r>
            <a:r>
              <a:rPr lang="fr-FR" i="1">
                <a:latin typeface="Verdana" pitchFamily="34" charset="0"/>
                <a:ea typeface="ＭＳ Ｐゴシック" pitchFamily="1" charset="-128"/>
              </a:rPr>
              <a:t> /</a:t>
            </a:r>
          </a:p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volumes</a:t>
            </a:r>
          </a:p>
        </p:txBody>
      </p:sp>
      <p:pic>
        <p:nvPicPr>
          <p:cNvPr id="238613" name="Picture 21" descr="IP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4238" y="5954713"/>
            <a:ext cx="6915150" cy="708025"/>
          </a:xfrm>
          <a:prstGeom prst="rect">
            <a:avLst/>
          </a:prstGeom>
          <a:noFill/>
        </p:spPr>
      </p:pic>
      <p:sp>
        <p:nvSpPr>
          <p:cNvPr id="238635" name="Text Box 43"/>
          <p:cNvSpPr txBox="1">
            <a:spLocks noChangeArrowheads="1"/>
          </p:cNvSpPr>
          <p:nvPr/>
        </p:nvSpPr>
        <p:spPr bwMode="auto">
          <a:xfrm>
            <a:off x="2259013" y="6138863"/>
            <a:ext cx="666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 i="1" dirty="0" smtClean="0">
                <a:solidFill>
                  <a:srgbClr val="595959"/>
                </a:solidFill>
                <a:latin typeface="Verdana" pitchFamily="34" charset="0"/>
              </a:rPr>
              <a:t>AKCESORIA</a:t>
            </a:r>
            <a:endParaRPr lang="fr-FR" sz="1200" b="1" i="1" dirty="0">
              <a:solidFill>
                <a:srgbClr val="595959"/>
              </a:solidFill>
              <a:latin typeface="Verdana" pitchFamily="34" charset="0"/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288" y="3527276"/>
            <a:ext cx="75914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10000"/>
          </a:blip>
          <a:srcRect b="29278"/>
          <a:stretch>
            <a:fillRect/>
          </a:stretch>
        </p:blipFill>
        <p:spPr bwMode="auto">
          <a:xfrm>
            <a:off x="5500694" y="332656"/>
            <a:ext cx="3209916" cy="33667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834662" y="6640514"/>
            <a:ext cx="698548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Confidential Document. Exclusively reserved for SEB in-house use. Can not be spread outside of the group SEB</a:t>
            </a:r>
          </a:p>
        </p:txBody>
      </p:sp>
      <p:pic>
        <p:nvPicPr>
          <p:cNvPr id="19" name="Picture 11" descr="B1-GroupeSEB-logotype-maitr"/>
          <p:cNvPicPr>
            <a:picLocks noChangeAspect="1" noChangeArrowheads="1"/>
          </p:cNvPicPr>
          <p:nvPr/>
        </p:nvPicPr>
        <p:blipFill>
          <a:blip r:embed="rId7" cstate="print"/>
          <a:srcRect l="22115" r="22601" b="12318"/>
          <a:stretch>
            <a:fillRect/>
          </a:stretch>
        </p:blipFill>
        <p:spPr bwMode="auto">
          <a:xfrm>
            <a:off x="384175" y="215354"/>
            <a:ext cx="627063" cy="1341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Base-Rowenet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37250"/>
          </a:xfrm>
          <a:prstGeom prst="rect">
            <a:avLst/>
          </a:prstGeom>
          <a:noFill/>
        </p:spPr>
      </p:pic>
      <p:sp>
        <p:nvSpPr>
          <p:cNvPr id="236547" name="Text Box 3"/>
          <p:cNvSpPr txBox="1">
            <a:spLocks noChangeArrowheads="1"/>
          </p:cNvSpPr>
          <p:nvPr/>
        </p:nvSpPr>
        <p:spPr bwMode="auto">
          <a:xfrm>
            <a:off x="4067175" y="476250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pic>
        <p:nvPicPr>
          <p:cNvPr id="236550" name="Picture 6" descr="Rowenta co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37250"/>
            <a:ext cx="9144000" cy="920750"/>
          </a:xfrm>
          <a:prstGeom prst="rect">
            <a:avLst/>
          </a:prstGeom>
          <a:noFill/>
        </p:spPr>
      </p:pic>
      <p:sp>
        <p:nvSpPr>
          <p:cNvPr id="236551" name="Text Box 16"/>
          <p:cNvSpPr txBox="1">
            <a:spLocks noChangeArrowheads="1"/>
          </p:cNvSpPr>
          <p:nvPr/>
        </p:nvSpPr>
        <p:spPr bwMode="auto">
          <a:xfrm>
            <a:off x="1935163" y="6686550"/>
            <a:ext cx="72088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700">
                <a:solidFill>
                  <a:schemeClr val="bg2"/>
                </a:solidFill>
                <a:ea typeface="ＭＳ Ｐゴシック" pitchFamily="1" charset="-128"/>
              </a:rPr>
              <a:t>SBU  Home Care – IPC 2008 - New Products Presentation. Confidential Document. Exclusively reserved for Groupe SEB in-house use. Cannot be spread outside of Groupe SEB.</a:t>
            </a:r>
          </a:p>
        </p:txBody>
      </p:sp>
      <p:sp>
        <p:nvSpPr>
          <p:cNvPr id="236554" name="Rectangle 10"/>
          <p:cNvSpPr>
            <a:spLocks noChangeArrowheads="1"/>
          </p:cNvSpPr>
          <p:nvPr/>
        </p:nvSpPr>
        <p:spPr bwMode="auto">
          <a:xfrm>
            <a:off x="683568" y="1613699"/>
            <a:ext cx="80597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pl-PL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pl-PL" sz="17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Korzyści Klienta </a:t>
            </a:r>
            <a:r>
              <a:rPr lang="en-US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7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pl-PL" sz="1700" dirty="0" smtClean="0">
                <a:latin typeface="Arial" pitchFamily="34" charset="0"/>
                <a:cs typeface="Arial" pitchFamily="34" charset="0"/>
              </a:rPr>
              <a:t>Pasuje do większości kompaktowych* odkurzaczy</a:t>
            </a:r>
            <a:r>
              <a:rPr lang="pl-PL" sz="1700" baseline="30000" dirty="0" smtClean="0">
                <a:latin typeface="Arial" pitchFamily="34" charset="0"/>
                <a:cs typeface="Arial" pitchFamily="34" charset="0"/>
              </a:rPr>
              <a:t>**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,</a:t>
            </a:r>
            <a:endParaRPr lang="pl-PL" sz="17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700" dirty="0" smtClean="0">
                <a:latin typeface="Arial" pitchFamily="34" charset="0"/>
                <a:cs typeface="Arial" pitchFamily="34" charset="0"/>
              </a:rPr>
              <a:t>      Wysoki poziom filtracji kurzu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,</a:t>
            </a:r>
            <a:endParaRPr lang="pl-PL" sz="17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700" dirty="0" smtClean="0">
                <a:latin typeface="Arial" pitchFamily="34" charset="0"/>
                <a:cs typeface="Arial" pitchFamily="34" charset="0"/>
              </a:rPr>
              <a:t>      Bardziej wytrzymały w porównaniu do worków papierowych ,</a:t>
            </a:r>
          </a:p>
          <a:p>
            <a:pPr lvl="1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700" dirty="0" smtClean="0">
                <a:latin typeface="Arial" pitchFamily="34" charset="0"/>
                <a:cs typeface="Arial" pitchFamily="34" charset="0"/>
              </a:rPr>
              <a:t>      Oszczędność czasu: łatwo znaleźć na półce w sklepie !</a:t>
            </a:r>
            <a:endParaRPr lang="en-US" sz="1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6558" name="Text Box 6"/>
          <p:cNvSpPr txBox="1">
            <a:spLocks noChangeArrowheads="1"/>
          </p:cNvSpPr>
          <p:nvPr/>
        </p:nvSpPr>
        <p:spPr bwMode="auto">
          <a:xfrm>
            <a:off x="5262563" y="6097588"/>
            <a:ext cx="841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range</a:t>
            </a:r>
          </a:p>
        </p:txBody>
      </p:sp>
      <p:sp>
        <p:nvSpPr>
          <p:cNvPr id="236559" name="Text Box 8"/>
          <p:cNvSpPr txBox="1">
            <a:spLocks noChangeArrowheads="1"/>
          </p:cNvSpPr>
          <p:nvPr/>
        </p:nvSpPr>
        <p:spPr bwMode="auto">
          <a:xfrm>
            <a:off x="7924800" y="6084888"/>
            <a:ext cx="911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timing</a:t>
            </a:r>
            <a:endParaRPr lang="fr-FR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236560" name="Text Box 7"/>
          <p:cNvSpPr txBox="1">
            <a:spLocks noChangeArrowheads="1"/>
          </p:cNvSpPr>
          <p:nvPr/>
        </p:nvSpPr>
        <p:spPr bwMode="auto">
          <a:xfrm>
            <a:off x="6516688" y="59499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 noProof="1">
                <a:latin typeface="Verdana" pitchFamily="34" charset="0"/>
                <a:ea typeface="ＭＳ Ｐゴシック" pitchFamily="1" charset="-128"/>
              </a:rPr>
              <a:t>pricing</a:t>
            </a:r>
            <a:r>
              <a:rPr lang="fr-FR" i="1">
                <a:latin typeface="Verdana" pitchFamily="34" charset="0"/>
                <a:ea typeface="ＭＳ Ｐゴシック" pitchFamily="1" charset="-128"/>
              </a:rPr>
              <a:t> /</a:t>
            </a:r>
          </a:p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volumes</a:t>
            </a:r>
          </a:p>
        </p:txBody>
      </p:sp>
      <p:sp>
        <p:nvSpPr>
          <p:cNvPr id="236561" name="Text Box 3"/>
          <p:cNvSpPr txBox="1">
            <a:spLocks noChangeArrowheads="1"/>
          </p:cNvSpPr>
          <p:nvPr/>
        </p:nvSpPr>
        <p:spPr bwMode="auto">
          <a:xfrm>
            <a:off x="2346325" y="6084888"/>
            <a:ext cx="1374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sz="2000" b="1" noProof="1">
                <a:latin typeface="Verdana" pitchFamily="34" charset="0"/>
                <a:ea typeface="ＭＳ Ｐゴシック" pitchFamily="1" charset="-128"/>
              </a:rPr>
              <a:t>strategy</a:t>
            </a:r>
          </a:p>
        </p:txBody>
      </p:sp>
      <p:sp>
        <p:nvSpPr>
          <p:cNvPr id="236562" name="Text Box 4"/>
          <p:cNvSpPr txBox="1">
            <a:spLocks noChangeArrowheads="1"/>
          </p:cNvSpPr>
          <p:nvPr/>
        </p:nvSpPr>
        <p:spPr bwMode="auto">
          <a:xfrm>
            <a:off x="3829050" y="6092825"/>
            <a:ext cx="1058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 noProof="1">
                <a:latin typeface="Verdana" pitchFamily="34" charset="0"/>
                <a:ea typeface="ＭＳ Ｐゴシック" pitchFamily="1" charset="-128"/>
              </a:rPr>
              <a:t>product</a:t>
            </a:r>
            <a:endParaRPr lang="fr-FR" noProof="1">
              <a:latin typeface="Verdana" pitchFamily="34" charset="0"/>
              <a:ea typeface="ＭＳ Ｐゴシック" pitchFamily="1" charset="-128"/>
            </a:endParaRPr>
          </a:p>
        </p:txBody>
      </p:sp>
      <p:pic>
        <p:nvPicPr>
          <p:cNvPr id="236567" name="Picture 23" descr="IP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4238" y="5954713"/>
            <a:ext cx="6915150" cy="708025"/>
          </a:xfrm>
          <a:prstGeom prst="rect">
            <a:avLst/>
          </a:prstGeom>
          <a:noFill/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10000"/>
          </a:blip>
          <a:srcRect b="29278"/>
          <a:stretch>
            <a:fillRect/>
          </a:stretch>
        </p:blipFill>
        <p:spPr bwMode="auto">
          <a:xfrm>
            <a:off x="5500694" y="332656"/>
            <a:ext cx="3209916" cy="33667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052736"/>
            <a:ext cx="2232248" cy="9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683568" y="3701931"/>
            <a:ext cx="80597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pl-PL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pl-PL" sz="17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Dlaczego …</a:t>
            </a:r>
            <a:endParaRPr lang="en-US" sz="17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pl-PL" sz="1700" b="1" dirty="0" smtClean="0">
                <a:solidFill>
                  <a:srgbClr val="C40808"/>
                </a:solidFill>
                <a:latin typeface="Arial" pitchFamily="34" charset="0"/>
                <a:cs typeface="Arial" pitchFamily="34" charset="0"/>
              </a:rPr>
              <a:t>Opatentowany </a:t>
            </a:r>
            <a:r>
              <a:rPr lang="pl-PL" sz="1700" dirty="0" smtClean="0">
                <a:latin typeface="Arial" pitchFamily="34" charset="0"/>
                <a:cs typeface="Arial" pitchFamily="34" charset="0"/>
              </a:rPr>
              <a:t>pierścień adaptera</a:t>
            </a:r>
            <a:r>
              <a:rPr lang="pl-PL" sz="1700" b="1" dirty="0" smtClean="0">
                <a:solidFill>
                  <a:srgbClr val="C40808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pl-PL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17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700" dirty="0" smtClean="0">
                <a:latin typeface="Arial" pitchFamily="34" charset="0"/>
                <a:cs typeface="Arial" pitchFamily="34" charset="0"/>
              </a:rPr>
              <a:t>      max pojemność  worka  </a:t>
            </a:r>
            <a:r>
              <a:rPr lang="pl-PL" sz="1700" b="1" dirty="0" smtClean="0">
                <a:solidFill>
                  <a:srgbClr val="C40808"/>
                </a:solidFill>
                <a:latin typeface="Arial" pitchFamily="34" charset="0"/>
                <a:cs typeface="Arial" pitchFamily="34" charset="0"/>
              </a:rPr>
              <a:t>3L</a:t>
            </a:r>
            <a:r>
              <a:rPr lang="pl-PL" sz="1700" dirty="0" smtClean="0">
                <a:latin typeface="Arial" pitchFamily="34" charset="0"/>
                <a:cs typeface="Arial" pitchFamily="34" charset="0"/>
              </a:rPr>
              <a:t> ,</a:t>
            </a:r>
          </a:p>
          <a:p>
            <a:pPr lvl="1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700" dirty="0" smtClean="0">
                <a:latin typeface="Arial" pitchFamily="34" charset="0"/>
                <a:cs typeface="Arial" pitchFamily="34" charset="0"/>
              </a:rPr>
              <a:t>      wysoki poziom filtracji : </a:t>
            </a:r>
            <a:r>
              <a:rPr lang="pl-PL" sz="1700" b="1" dirty="0" smtClean="0">
                <a:solidFill>
                  <a:srgbClr val="C40808"/>
                </a:solidFill>
                <a:latin typeface="Arial" pitchFamily="34" charset="0"/>
                <a:cs typeface="Arial" pitchFamily="34" charset="0"/>
              </a:rPr>
              <a:t>96%</a:t>
            </a:r>
            <a:r>
              <a:rPr lang="pl-PL" sz="1700" dirty="0" smtClean="0">
                <a:latin typeface="Arial" pitchFamily="34" charset="0"/>
                <a:cs typeface="Arial" pitchFamily="34" charset="0"/>
              </a:rPr>
              <a:t> cząsteczek kurzu</a:t>
            </a:r>
            <a:r>
              <a:rPr lang="pl-PL" sz="1700" baseline="30000" dirty="0" smtClean="0">
                <a:latin typeface="Arial" pitchFamily="34" charset="0"/>
                <a:cs typeface="Arial" pitchFamily="34" charset="0"/>
              </a:rPr>
              <a:t>***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,</a:t>
            </a:r>
            <a:endParaRPr lang="pl-PL" sz="17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7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pl-PL" sz="1700" b="1" dirty="0" smtClean="0">
                <a:solidFill>
                  <a:srgbClr val="C40808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l-PL" sz="1700" dirty="0" smtClean="0">
                <a:latin typeface="Arial" pitchFamily="34" charset="0"/>
                <a:cs typeface="Arial" pitchFamily="34" charset="0"/>
              </a:rPr>
              <a:t> warstwy </a:t>
            </a:r>
            <a:r>
              <a:rPr lang="pl-PL" sz="1700" dirty="0" err="1" smtClean="0">
                <a:latin typeface="Arial" pitchFamily="34" charset="0"/>
                <a:cs typeface="Arial" pitchFamily="34" charset="0"/>
              </a:rPr>
              <a:t>mikrofibry</a:t>
            </a:r>
            <a:r>
              <a:rPr lang="pl-PL" sz="1700" dirty="0" smtClean="0">
                <a:latin typeface="Arial" pitchFamily="34" charset="0"/>
                <a:cs typeface="Arial" pitchFamily="34" charset="0"/>
              </a:rPr>
              <a:t>, </a:t>
            </a:r>
            <a:endParaRPr lang="en-US" sz="1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179513" y="5589240"/>
            <a:ext cx="83927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i="1" dirty="0" smtClean="0"/>
              <a:t>*</a:t>
            </a:r>
            <a:r>
              <a:rPr lang="en-US" sz="1000" i="1" dirty="0" smtClean="0"/>
              <a:t>≤3L max </a:t>
            </a:r>
            <a:r>
              <a:rPr lang="pl-PL" sz="1000" i="1" dirty="0" smtClean="0"/>
              <a:t>pojemność worka ,  ** produkt adaptujący znajduje się wewnątrz każdego opakowania,   ***% masa cząstek </a:t>
            </a: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>
            <a:off x="2259013" y="6138863"/>
            <a:ext cx="666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 i="1" dirty="0" smtClean="0">
                <a:solidFill>
                  <a:srgbClr val="595959"/>
                </a:solidFill>
                <a:latin typeface="Verdana" pitchFamily="34" charset="0"/>
              </a:rPr>
              <a:t>AKCESORIA</a:t>
            </a:r>
            <a:endParaRPr lang="fr-FR" sz="1200" b="1" i="1" dirty="0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834662" y="6640514"/>
            <a:ext cx="698548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Confidential Document. Exclusively reserved for SEB in-house use. Can not be spread outside of the group SEB</a:t>
            </a:r>
          </a:p>
        </p:txBody>
      </p:sp>
      <p:pic>
        <p:nvPicPr>
          <p:cNvPr id="35" name="Picture 11" descr="B1-GroupeSEB-logotype-maitr"/>
          <p:cNvPicPr>
            <a:picLocks noChangeAspect="1" noChangeArrowheads="1"/>
          </p:cNvPicPr>
          <p:nvPr/>
        </p:nvPicPr>
        <p:blipFill>
          <a:blip r:embed="rId7" cstate="print"/>
          <a:srcRect l="22115" r="22601" b="12318"/>
          <a:stretch>
            <a:fillRect/>
          </a:stretch>
        </p:blipFill>
        <p:spPr bwMode="auto">
          <a:xfrm>
            <a:off x="384175" y="190500"/>
            <a:ext cx="627063" cy="1341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Base-Rowenet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37250"/>
          </a:xfrm>
          <a:prstGeom prst="rect">
            <a:avLst/>
          </a:prstGeom>
          <a:noFill/>
        </p:spPr>
      </p:pic>
      <p:sp>
        <p:nvSpPr>
          <p:cNvPr id="236547" name="Text Box 3"/>
          <p:cNvSpPr txBox="1">
            <a:spLocks noChangeArrowheads="1"/>
          </p:cNvSpPr>
          <p:nvPr/>
        </p:nvSpPr>
        <p:spPr bwMode="auto">
          <a:xfrm>
            <a:off x="4067175" y="476250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pic>
        <p:nvPicPr>
          <p:cNvPr id="236550" name="Picture 6" descr="Rowenta co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37250"/>
            <a:ext cx="9144000" cy="920750"/>
          </a:xfrm>
          <a:prstGeom prst="rect">
            <a:avLst/>
          </a:prstGeom>
          <a:noFill/>
        </p:spPr>
      </p:pic>
      <p:sp>
        <p:nvSpPr>
          <p:cNvPr id="236551" name="Text Box 16"/>
          <p:cNvSpPr txBox="1">
            <a:spLocks noChangeArrowheads="1"/>
          </p:cNvSpPr>
          <p:nvPr/>
        </p:nvSpPr>
        <p:spPr bwMode="auto">
          <a:xfrm>
            <a:off x="1935163" y="6686550"/>
            <a:ext cx="72088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700">
                <a:solidFill>
                  <a:schemeClr val="bg2"/>
                </a:solidFill>
                <a:ea typeface="ＭＳ Ｐゴシック" pitchFamily="1" charset="-128"/>
              </a:rPr>
              <a:t>SBU  Home Care – IPC 2008 - New Products Presentation. Confidential Document. Exclusively reserved for Groupe SEB in-house use. Cannot be spread outside of Groupe SEB.</a:t>
            </a:r>
          </a:p>
        </p:txBody>
      </p:sp>
      <p:sp>
        <p:nvSpPr>
          <p:cNvPr id="236554" name="Rectangle 10"/>
          <p:cNvSpPr>
            <a:spLocks noChangeArrowheads="1"/>
          </p:cNvSpPr>
          <p:nvPr/>
        </p:nvSpPr>
        <p:spPr bwMode="auto">
          <a:xfrm>
            <a:off x="976759" y="2060848"/>
            <a:ext cx="80597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b="1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…może być używany we wszystkich kompaktowych odkurzaczach</a:t>
            </a:r>
            <a:r>
              <a:rPr lang="pl-PL" baseline="300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pl-PL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pl-PL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pl-PL" i="1" dirty="0" smtClean="0">
                <a:latin typeface="Arial" pitchFamily="34" charset="0"/>
                <a:cs typeface="Arial" pitchFamily="34" charset="0"/>
              </a:rPr>
              <a:t> dzięki </a:t>
            </a:r>
            <a:r>
              <a:rPr lang="pl-PL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opatentowanemu</a:t>
            </a:r>
            <a:r>
              <a:rPr lang="pl-PL" i="1" dirty="0" smtClean="0">
                <a:latin typeface="Arial" pitchFamily="34" charset="0"/>
                <a:cs typeface="Arial" pitchFamily="34" charset="0"/>
              </a:rPr>
              <a:t> uniwersalnemu pierścieniowi </a:t>
            </a:r>
            <a:endParaRPr lang="pl-PL" i="1" dirty="0" smtClean="0">
              <a:solidFill>
                <a:srgbClr val="B808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558" name="Text Box 6"/>
          <p:cNvSpPr txBox="1">
            <a:spLocks noChangeArrowheads="1"/>
          </p:cNvSpPr>
          <p:nvPr/>
        </p:nvSpPr>
        <p:spPr bwMode="auto">
          <a:xfrm>
            <a:off x="5262563" y="6097588"/>
            <a:ext cx="841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range</a:t>
            </a:r>
          </a:p>
        </p:txBody>
      </p:sp>
      <p:sp>
        <p:nvSpPr>
          <p:cNvPr id="236559" name="Text Box 8"/>
          <p:cNvSpPr txBox="1">
            <a:spLocks noChangeArrowheads="1"/>
          </p:cNvSpPr>
          <p:nvPr/>
        </p:nvSpPr>
        <p:spPr bwMode="auto">
          <a:xfrm>
            <a:off x="7924800" y="6084888"/>
            <a:ext cx="911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timing</a:t>
            </a:r>
            <a:endParaRPr lang="fr-FR"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236560" name="Text Box 7"/>
          <p:cNvSpPr txBox="1">
            <a:spLocks noChangeArrowheads="1"/>
          </p:cNvSpPr>
          <p:nvPr/>
        </p:nvSpPr>
        <p:spPr bwMode="auto">
          <a:xfrm>
            <a:off x="6516688" y="59499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 noProof="1">
                <a:latin typeface="Verdana" pitchFamily="34" charset="0"/>
                <a:ea typeface="ＭＳ Ｐゴシック" pitchFamily="1" charset="-128"/>
              </a:rPr>
              <a:t>pricing</a:t>
            </a:r>
            <a:r>
              <a:rPr lang="fr-FR" i="1">
                <a:latin typeface="Verdana" pitchFamily="34" charset="0"/>
                <a:ea typeface="ＭＳ Ｐゴシック" pitchFamily="1" charset="-128"/>
              </a:rPr>
              <a:t> /</a:t>
            </a:r>
          </a:p>
          <a:p>
            <a:r>
              <a:rPr lang="fr-FR" i="1">
                <a:latin typeface="Verdana" pitchFamily="34" charset="0"/>
                <a:ea typeface="ＭＳ Ｐゴシック" pitchFamily="1" charset="-128"/>
              </a:rPr>
              <a:t>volumes</a:t>
            </a:r>
          </a:p>
        </p:txBody>
      </p:sp>
      <p:sp>
        <p:nvSpPr>
          <p:cNvPr id="236561" name="Text Box 3"/>
          <p:cNvSpPr txBox="1">
            <a:spLocks noChangeArrowheads="1"/>
          </p:cNvSpPr>
          <p:nvPr/>
        </p:nvSpPr>
        <p:spPr bwMode="auto">
          <a:xfrm>
            <a:off x="2346325" y="6084888"/>
            <a:ext cx="1374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sz="2000" b="1" noProof="1">
                <a:latin typeface="Verdana" pitchFamily="34" charset="0"/>
                <a:ea typeface="ＭＳ Ｐゴシック" pitchFamily="1" charset="-128"/>
              </a:rPr>
              <a:t>strategy</a:t>
            </a:r>
          </a:p>
        </p:txBody>
      </p:sp>
      <p:sp>
        <p:nvSpPr>
          <p:cNvPr id="236562" name="Text Box 4"/>
          <p:cNvSpPr txBox="1">
            <a:spLocks noChangeArrowheads="1"/>
          </p:cNvSpPr>
          <p:nvPr/>
        </p:nvSpPr>
        <p:spPr bwMode="auto">
          <a:xfrm>
            <a:off x="3829050" y="6092825"/>
            <a:ext cx="1058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 i="1" noProof="1">
                <a:latin typeface="Verdana" pitchFamily="34" charset="0"/>
                <a:ea typeface="ＭＳ Ｐゴシック" pitchFamily="1" charset="-128"/>
              </a:rPr>
              <a:t>product</a:t>
            </a:r>
            <a:endParaRPr lang="fr-FR" noProof="1">
              <a:latin typeface="Verdana" pitchFamily="34" charset="0"/>
              <a:ea typeface="ＭＳ Ｐゴシック" pitchFamily="1" charset="-128"/>
            </a:endParaRPr>
          </a:p>
        </p:txBody>
      </p:sp>
      <p:pic>
        <p:nvPicPr>
          <p:cNvPr id="236567" name="Picture 23" descr="IP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4238" y="5954713"/>
            <a:ext cx="6915150" cy="708025"/>
          </a:xfrm>
          <a:prstGeom prst="rect">
            <a:avLst/>
          </a:prstGeom>
          <a:noFill/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10000"/>
          </a:blip>
          <a:srcRect b="29278"/>
          <a:stretch>
            <a:fillRect/>
          </a:stretch>
        </p:blipFill>
        <p:spPr bwMode="auto">
          <a:xfrm>
            <a:off x="5500694" y="332656"/>
            <a:ext cx="3209916" cy="33667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683568" y="1691516"/>
            <a:ext cx="5894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pl-PL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l-PL" b="1" dirty="0" err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Wonderbag</a:t>
            </a:r>
            <a:r>
              <a:rPr lang="pl-PL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®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compact</a:t>
            </a:r>
            <a:endParaRPr lang="en-US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95331" y="2444874"/>
            <a:ext cx="1381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5263" y="4365104"/>
            <a:ext cx="8753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1052736"/>
            <a:ext cx="2232248" cy="9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Prostokąt 30"/>
          <p:cNvSpPr/>
          <p:nvPr/>
        </p:nvSpPr>
        <p:spPr>
          <a:xfrm>
            <a:off x="179513" y="5589240"/>
            <a:ext cx="83927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i="1" dirty="0" smtClean="0"/>
              <a:t>*</a:t>
            </a:r>
            <a:r>
              <a:rPr lang="en-US" sz="1000" i="1" dirty="0" smtClean="0"/>
              <a:t>≤3L max </a:t>
            </a:r>
            <a:r>
              <a:rPr lang="pl-PL" sz="1000" i="1" dirty="0" smtClean="0"/>
              <a:t>pojemność worka </a:t>
            </a: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2259013" y="6138863"/>
            <a:ext cx="666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 i="1" dirty="0" smtClean="0">
                <a:solidFill>
                  <a:srgbClr val="595959"/>
                </a:solidFill>
                <a:latin typeface="Verdana" pitchFamily="34" charset="0"/>
              </a:rPr>
              <a:t>AKCESORIA</a:t>
            </a:r>
            <a:endParaRPr lang="fr-FR" sz="1200" b="1" i="1" dirty="0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834662" y="6640514"/>
            <a:ext cx="698548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Confidential Document. Exclusively reserved for SEB in-house use. Can not be spread outside of the group SEB</a:t>
            </a:r>
          </a:p>
        </p:txBody>
      </p:sp>
      <p:pic>
        <p:nvPicPr>
          <p:cNvPr id="28" name="Picture 11" descr="B1-GroupeSEB-logotype-maitr"/>
          <p:cNvPicPr>
            <a:picLocks noChangeAspect="1" noChangeArrowheads="1"/>
          </p:cNvPicPr>
          <p:nvPr/>
        </p:nvPicPr>
        <p:blipFill>
          <a:blip r:embed="rId9" cstate="print"/>
          <a:srcRect l="22115" r="22601" b="12318"/>
          <a:stretch>
            <a:fillRect/>
          </a:stretch>
        </p:blipFill>
        <p:spPr bwMode="auto">
          <a:xfrm>
            <a:off x="384175" y="190500"/>
            <a:ext cx="627063" cy="1341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4714</TotalTime>
  <Words>1795</Words>
  <Application>Microsoft Office PowerPoint</Application>
  <PresentationFormat>Pokaz na ekranie (4:3)</PresentationFormat>
  <Paragraphs>460</Paragraphs>
  <Slides>21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Thème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</vt:vector>
  </TitlesOfParts>
  <Company>Groupe SEB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 BAGLESS new entry range bagless vacuum cleaner</dc:title>
  <dc:creator>gmasson</dc:creator>
  <cp:lastModifiedBy>mgulajska</cp:lastModifiedBy>
  <cp:revision>473</cp:revision>
  <dcterms:created xsi:type="dcterms:W3CDTF">2009-01-16T14:34:00Z</dcterms:created>
  <dcterms:modified xsi:type="dcterms:W3CDTF">2010-08-27T12:24:15Z</dcterms:modified>
</cp:coreProperties>
</file>