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349" r:id="rId3"/>
    <p:sldId id="345" r:id="rId4"/>
    <p:sldId id="346" r:id="rId5"/>
    <p:sldId id="344" r:id="rId6"/>
  </p:sldIdLst>
  <p:sldSz cx="9906000" cy="6858000" type="A4"/>
  <p:notesSz cx="6797675" cy="9926638"/>
  <p:defaultTextStyle>
    <a:defPPr>
      <a:defRPr lang="fr-FR"/>
    </a:defPPr>
    <a:lvl1pPr algn="r" rtl="0" eaLnBrk="0" fontAlgn="base" hangingPunct="0">
      <a:spcBef>
        <a:spcPct val="0"/>
      </a:spcBef>
      <a:spcAft>
        <a:spcPct val="0"/>
      </a:spcAft>
      <a:defRPr sz="2400" kern="1200" baseline="300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 baseline="300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 baseline="300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 baseline="300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 baseline="300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 baseline="300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 baseline="300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 baseline="300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 baseline="300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D21E1B"/>
    <a:srgbClr val="808080"/>
    <a:srgbClr val="8D7D74"/>
    <a:srgbClr val="8F8581"/>
    <a:srgbClr val="000000"/>
    <a:srgbClr val="E0D6C5"/>
    <a:srgbClr val="CE1111"/>
    <a:srgbClr val="B00E0E"/>
    <a:srgbClr val="BCB1A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4" autoAdjust="0"/>
    <p:restoredTop sz="94646" autoAdjust="0"/>
  </p:normalViewPr>
  <p:slideViewPr>
    <p:cSldViewPr>
      <p:cViewPr>
        <p:scale>
          <a:sx n="60" d="100"/>
          <a:sy n="60" d="100"/>
        </p:scale>
        <p:origin x="-1284" y="-28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7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4" rIns="93149" bIns="46574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1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4" rIns="93149" bIns="46574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8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4" rIns="93149" bIns="46574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430308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4" rIns="93149" bIns="46574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fld id="{57D4FDDC-51C3-4DCF-BBF5-D51437A23F98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4" rIns="93149" bIns="46574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7" y="1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4" rIns="93149" bIns="46574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8" y="4715155"/>
            <a:ext cx="4984961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4" rIns="93149" bIns="465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noProof="0" smtClean="0"/>
              <a:t>Cliquez pour modifier les styles du texte du masque</a:t>
            </a:r>
          </a:p>
          <a:p>
            <a:pPr lvl="1"/>
            <a:r>
              <a:rPr lang="fr-FR" altLang="ja-JP" noProof="0" smtClean="0"/>
              <a:t>Deuxième niveau</a:t>
            </a:r>
          </a:p>
          <a:p>
            <a:pPr lvl="2"/>
            <a:r>
              <a:rPr lang="fr-FR" altLang="ja-JP" noProof="0" smtClean="0"/>
              <a:t>Troisième niveau</a:t>
            </a:r>
          </a:p>
          <a:p>
            <a:pPr lvl="3"/>
            <a:r>
              <a:rPr lang="fr-FR" altLang="ja-JP" noProof="0" smtClean="0"/>
              <a:t>Quatrième niveau</a:t>
            </a:r>
          </a:p>
          <a:p>
            <a:pPr lvl="4"/>
            <a:r>
              <a:rPr lang="fr-FR" altLang="ja-JP" noProof="0" smtClean="0"/>
              <a:t>Cinquième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8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4" rIns="93149" bIns="46574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7" y="9430308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4" rIns="93149" bIns="46574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fld id="{729A25E7-E1E4-42FB-9C55-0D53E9CBF0B5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42950" y="2130433"/>
            <a:ext cx="84201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8D37C-7C9F-4C4D-8C6C-F3706A4B1A7C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539038" y="188913"/>
            <a:ext cx="2084388" cy="58785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281117" y="188913"/>
            <a:ext cx="6105525" cy="58785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818F3-BAFF-4A52-9D99-112AB50E5DF4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42950" y="2130433"/>
            <a:ext cx="84201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BECB8-E21D-4E67-BD67-E295D54E75EF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A2BF4-38D9-4B70-B386-E893832D0A1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C5C4D-3E01-43EF-A3F3-10E3658E40A8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CAE39-E142-47C6-ACF6-DC141A6A462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2638" y="4406908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7B9BB-7335-4D53-8153-4B3BB27C555A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E03F1-DA29-432D-AADE-3E8BA018909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95303" y="1600206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29199" y="1600206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F999-F658-4653-A227-961F0FF219E0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8EBD2-1F75-4F5A-8915-103B4AC7A1B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032380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032380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0E76D-5E22-4A23-870E-74F61384E118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B588D-C804-40DB-A317-5D4BCB0E84F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5C532-CE7E-4B23-BA9D-D78026D31EB0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3B9F7-52DA-40F9-B2D2-C2F1309C89B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82F19-6822-4EA9-A352-504D53E54D3B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ADCD7-92EE-42F2-9F28-9202EE7F6DA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5304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73499" y="273058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95304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2F279-33D8-4D9D-8B48-77938FB1D397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ED0AD-CF59-43C9-8E5C-1AAA7049F50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9675D-427F-4E1C-BCEE-36A813CF119F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B22F0-2C43-43C2-8D5B-09E6455C1A18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B59EC-A14B-463D-9AE9-3571C786075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844FB-4F80-4AC6-9014-5FDE0993707F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4686F-4ADA-4C83-B21E-AEE92395139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181850" y="274646"/>
            <a:ext cx="222885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95304" y="274646"/>
            <a:ext cx="653415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72886-55C6-4676-8693-8DDEF5E13361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08801-74B5-47FA-894A-400B608CB52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2638" y="4406908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94508-9342-47C4-8FFF-D549AC84F00D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85875" y="1600204"/>
            <a:ext cx="4092576" cy="4467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530850" y="1600204"/>
            <a:ext cx="4092576" cy="4467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D1E55-EB13-4D70-B1FA-9C162491F9E0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032380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032380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2F2E1-AD2B-48CA-BD72-BAEF2E32CBBA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E38C4-12BA-42EE-8B51-66279A074398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15C8C-4381-4059-9BE8-B2CE93FF38DE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5304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73499" y="273058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95304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01FCB-F5DD-4CF1-98BD-AE68D78931BF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47155-054F-4DAC-8DF4-F7A997AEA251}" type="slidenum">
              <a:rPr lang="fr-FR" altLang="ja-JP"/>
              <a:pPr>
                <a:defRPr/>
              </a:pPr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SilverBullet:Users:therezelefevre:Documents:1%20-%20ON%20THE%20GO%20[13]:1%20-%20DOSSIERS%20:SEB%20IDENTIT&#201;%20GROUPE:11&#176;%20CHARTE:01%20-%20CALAGES:PRES%20POWER%20PONT:CALAGE:IMPORTLOGO.jpg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81113" y="188913"/>
            <a:ext cx="83200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smtClean="0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5875" y="1600204"/>
            <a:ext cx="83375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dirty="0" smtClean="0"/>
              <a:t>Cliquez pour modifier les styles du texte du masque</a:t>
            </a:r>
          </a:p>
          <a:p>
            <a:pPr lvl="1"/>
            <a:r>
              <a:rPr lang="fr-FR" altLang="ja-JP" dirty="0" smtClean="0"/>
              <a:t>Deuxième niveau</a:t>
            </a:r>
          </a:p>
          <a:p>
            <a:pPr lvl="2"/>
            <a:r>
              <a:rPr lang="fr-FR" altLang="ja-JP" dirty="0" smtClean="0"/>
              <a:t>Troisième niveau</a:t>
            </a:r>
          </a:p>
          <a:p>
            <a:pPr lvl="3"/>
            <a:r>
              <a:rPr lang="fr-FR" altLang="ja-JP" dirty="0" smtClean="0"/>
              <a:t>Quatrième niveau</a:t>
            </a:r>
          </a:p>
          <a:p>
            <a:pPr lvl="4"/>
            <a:r>
              <a:rPr lang="fr-FR" altLang="ja-JP" dirty="0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54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aseline="0" smtClean="0"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 smtClean="0"/>
            </a:lvl1pPr>
          </a:lstStyle>
          <a:p>
            <a:pPr>
              <a:defRPr/>
            </a:pPr>
            <a:endParaRPr lang="fr-FR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 smtClean="0"/>
            </a:lvl1pPr>
          </a:lstStyle>
          <a:p>
            <a:pPr>
              <a:defRPr/>
            </a:pPr>
            <a:endParaRPr lang="fr-FR" altLang="ja-JP" dirty="0"/>
          </a:p>
        </p:txBody>
      </p:sp>
      <p:pic>
        <p:nvPicPr>
          <p:cNvPr id="1031" name="Picture 7" descr="SilverBullet:Users:therezelefevre:Documents:1 - ON THE GO [13]:1 - DOSSIERS :SEB IDENTITÉ GROUPE:11° CHARTE:01 - CALAGES:PRES POWER PONT:CALAGE:IMPORTLOGO.jpg"/>
          <p:cNvPicPr>
            <a:picLocks noChangeAspect="1" noChangeArrowheads="1"/>
          </p:cNvPicPr>
          <p:nvPr/>
        </p:nvPicPr>
        <p:blipFill>
          <a:blip r:embed="rId13" r:link="rId14" cstate="print"/>
          <a:srcRect/>
          <a:stretch>
            <a:fillRect/>
          </a:stretch>
        </p:blipFill>
        <p:spPr bwMode="auto">
          <a:xfrm>
            <a:off x="4" y="0"/>
            <a:ext cx="1201738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E858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E8581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E8581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E8581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E8581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8E8581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8E8581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8E8581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8E8581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E1111"/>
        </a:buClr>
        <a:buFont typeface="Wingdings 2" pitchFamily="18" charset="2"/>
        <a:buChar char="¢"/>
        <a:defRPr sz="2400" b="1">
          <a:solidFill>
            <a:srgbClr val="8E858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 2" pitchFamily="18" charset="2"/>
        <a:buChar char="¡"/>
        <a:defRPr>
          <a:solidFill>
            <a:srgbClr val="8E858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 2" pitchFamily="18" charset="2"/>
        <a:buChar char="¡"/>
        <a:defRPr sz="1700">
          <a:solidFill>
            <a:srgbClr val="8E858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rgbClr val="8E858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700">
          <a:solidFill>
            <a:srgbClr val="8E8581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1700">
          <a:solidFill>
            <a:srgbClr val="8E8581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1700">
          <a:solidFill>
            <a:srgbClr val="8E8581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1700">
          <a:solidFill>
            <a:srgbClr val="8E8581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1700">
          <a:solidFill>
            <a:srgbClr val="8E858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205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95300" y="6356358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FA47E3C-CC3C-49CF-A539-86BB23A6FD87}" type="datetimeFigureOut">
              <a:rPr lang="pl-PL"/>
              <a:pPr>
                <a:defRPr/>
              </a:pPr>
              <a:t>2010-08-26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384550" y="6356358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7099300" y="6356358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CA7FF3-8210-4C90-803B-CFC76E62BC9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9410700" y="6391291"/>
            <a:ext cx="150813" cy="150813"/>
          </a:xfrm>
          <a:prstGeom prst="rect">
            <a:avLst/>
          </a:prstGeom>
          <a:solidFill>
            <a:srgbClr val="83062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051" name="Rectangle 38"/>
          <p:cNvSpPr>
            <a:spLocks noChangeArrowheads="1"/>
          </p:cNvSpPr>
          <p:nvPr/>
        </p:nvSpPr>
        <p:spPr bwMode="auto">
          <a:xfrm>
            <a:off x="0" y="3124200"/>
            <a:ext cx="1843088" cy="685800"/>
          </a:xfrm>
          <a:prstGeom prst="rect">
            <a:avLst/>
          </a:prstGeom>
          <a:gradFill flip="none" rotWithShape="1">
            <a:gsLst>
              <a:gs pos="0">
                <a:srgbClr val="BCB1AB">
                  <a:shade val="30000"/>
                  <a:satMod val="115000"/>
                </a:srgbClr>
              </a:gs>
              <a:gs pos="50000">
                <a:srgbClr val="BCB1AB">
                  <a:shade val="67500"/>
                  <a:satMod val="115000"/>
                </a:srgbClr>
              </a:gs>
              <a:gs pos="100000">
                <a:srgbClr val="BCB1AB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052" name="Text Box 42"/>
          <p:cNvSpPr txBox="1">
            <a:spLocks noChangeArrowheads="1"/>
          </p:cNvSpPr>
          <p:nvPr/>
        </p:nvSpPr>
        <p:spPr bwMode="auto">
          <a:xfrm>
            <a:off x="1835151" y="4525979"/>
            <a:ext cx="6784257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pl-PL" altLang="ja-JP" sz="1800" baseline="0" dirty="0" smtClean="0">
                <a:solidFill>
                  <a:srgbClr val="8D7D74"/>
                </a:solidFill>
                <a:latin typeface="Tahoma" pitchFamily="34" charset="0"/>
              </a:rPr>
              <a:t>TEFAL Czajniki </a:t>
            </a:r>
            <a:endParaRPr lang="pl-PL" altLang="ja-JP" sz="1800" baseline="0" dirty="0" smtClean="0">
              <a:solidFill>
                <a:srgbClr val="8D7D74"/>
              </a:solidFill>
              <a:latin typeface="Tahoma" pitchFamily="34" charset="0"/>
            </a:endParaRPr>
          </a:p>
        </p:txBody>
      </p:sp>
      <p:sp>
        <p:nvSpPr>
          <p:cNvPr id="2053" name="Rectangle 43"/>
          <p:cNvSpPr>
            <a:spLocks noChangeArrowheads="1"/>
          </p:cNvSpPr>
          <p:nvPr/>
        </p:nvSpPr>
        <p:spPr bwMode="auto">
          <a:xfrm>
            <a:off x="0" y="4584700"/>
            <a:ext cx="1843088" cy="152400"/>
          </a:xfrm>
          <a:prstGeom prst="rect">
            <a:avLst/>
          </a:prstGeom>
          <a:gradFill flip="none" rotWithShape="1">
            <a:gsLst>
              <a:gs pos="0">
                <a:srgbClr val="8D7D74">
                  <a:tint val="66000"/>
                  <a:satMod val="160000"/>
                </a:srgbClr>
              </a:gs>
              <a:gs pos="50000">
                <a:srgbClr val="8D7D74">
                  <a:tint val="44500"/>
                  <a:satMod val="160000"/>
                </a:srgbClr>
              </a:gs>
              <a:gs pos="100000">
                <a:srgbClr val="8D7D74">
                  <a:tint val="23500"/>
                  <a:satMod val="160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054" name="Text Box 46"/>
          <p:cNvSpPr txBox="1">
            <a:spLocks noChangeArrowheads="1"/>
          </p:cNvSpPr>
          <p:nvPr/>
        </p:nvSpPr>
        <p:spPr bwMode="auto">
          <a:xfrm>
            <a:off x="1871663" y="2474913"/>
            <a:ext cx="56959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fr-FR" altLang="ja-JP" sz="1300" baseline="0" dirty="0">
                <a:solidFill>
                  <a:srgbClr val="8D7D74"/>
                </a:solidFill>
                <a:latin typeface="Verdana" pitchFamily="34" charset="0"/>
              </a:rPr>
              <a:t>ALL-CLAD ARNO CALOR KRUPS LAGOSTINA</a:t>
            </a:r>
          </a:p>
          <a:p>
            <a:pPr algn="l">
              <a:lnSpc>
                <a:spcPct val="90000"/>
              </a:lnSpc>
            </a:pPr>
            <a:r>
              <a:rPr lang="fr-FR" altLang="ja-JP" sz="1300" baseline="0" dirty="0">
                <a:solidFill>
                  <a:srgbClr val="8D7D74"/>
                </a:solidFill>
                <a:latin typeface="Verdana" pitchFamily="34" charset="0"/>
              </a:rPr>
              <a:t>MOULINEX ROWENTA SEB TEFAL</a:t>
            </a:r>
          </a:p>
        </p:txBody>
      </p:sp>
      <p:pic>
        <p:nvPicPr>
          <p:cNvPr id="2055" name="Picture 49" descr="Frise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" y="16"/>
            <a:ext cx="1819275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50" descr="Frise_imagesvs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0862" y="928670"/>
            <a:ext cx="808513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Rectangle 47"/>
          <p:cNvSpPr>
            <a:spLocks noChangeArrowheads="1"/>
          </p:cNvSpPr>
          <p:nvPr/>
        </p:nvSpPr>
        <p:spPr bwMode="auto">
          <a:xfrm>
            <a:off x="1857375" y="3053707"/>
            <a:ext cx="76327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pl-PL" altLang="ja-JP" sz="3600" b="1" dirty="0" smtClean="0">
                <a:solidFill>
                  <a:srgbClr val="8D7D74"/>
                </a:solidFill>
                <a:latin typeface="+mj-lt"/>
              </a:rPr>
              <a:t>BEVARAGE </a:t>
            </a:r>
            <a:endParaRPr lang="pl-PL" altLang="ja-JP" sz="3600" b="1" baseline="0" dirty="0" smtClean="0">
              <a:solidFill>
                <a:srgbClr val="8D7D74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7" descr="Pack Tefal Classic b#2E34E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96616" y="3068960"/>
            <a:ext cx="3107464" cy="3717626"/>
          </a:xfrm>
          <a:prstGeom prst="rect">
            <a:avLst/>
          </a:prstGeom>
        </p:spPr>
      </p:pic>
      <p:sp>
        <p:nvSpPr>
          <p:cNvPr id="22" name="Ellipse 6"/>
          <p:cNvSpPr/>
          <p:nvPr/>
        </p:nvSpPr>
        <p:spPr bwMode="auto">
          <a:xfrm>
            <a:off x="2512711" y="5591520"/>
            <a:ext cx="1000132" cy="285752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3" name="Connecteur droit avec flèche 8"/>
          <p:cNvCxnSpPr/>
          <p:nvPr/>
        </p:nvCxnSpPr>
        <p:spPr bwMode="auto">
          <a:xfrm>
            <a:off x="3512843" y="5733256"/>
            <a:ext cx="1785950" cy="1588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4" name="Prostokąt 23"/>
          <p:cNvSpPr/>
          <p:nvPr/>
        </p:nvSpPr>
        <p:spPr>
          <a:xfrm>
            <a:off x="5254230" y="5661248"/>
            <a:ext cx="32271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pl-PL" dirty="0" smtClean="0">
                <a:solidFill>
                  <a:srgbClr val="5F5F5F"/>
                </a:solidFill>
                <a:latin typeface="+mn-lt"/>
                <a:sym typeface="Wingdings" pitchFamily="2" charset="2"/>
              </a:rPr>
              <a:t>minimalna objętość wody (250ml)</a:t>
            </a:r>
          </a:p>
        </p:txBody>
      </p:sp>
      <p:sp>
        <p:nvSpPr>
          <p:cNvPr id="31" name="Text Box 46"/>
          <p:cNvSpPr txBox="1">
            <a:spLocks noChangeArrowheads="1"/>
          </p:cNvSpPr>
          <p:nvPr/>
        </p:nvSpPr>
        <p:spPr bwMode="auto">
          <a:xfrm>
            <a:off x="1309666" y="1242122"/>
            <a:ext cx="7929618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pl-PL" sz="2800" i="1" dirty="0" smtClean="0">
                <a:solidFill>
                  <a:srgbClr val="8D7D74"/>
                </a:solidFill>
                <a:latin typeface="+mn-lt"/>
              </a:rPr>
              <a:t>„ </a:t>
            </a:r>
            <a:r>
              <a:rPr lang="pl-PL" i="1" dirty="0" smtClean="0">
                <a:solidFill>
                  <a:srgbClr val="8D7D74"/>
                </a:solidFill>
                <a:latin typeface="+mn-lt"/>
              </a:rPr>
              <a:t>Chciałbym podgrzać pojemność filiżanki wody ale sugerowana minimalna objętość wody to 0,5L”.</a:t>
            </a:r>
            <a:r>
              <a:rPr lang="pl-PL" i="1" baseline="0" dirty="0" smtClean="0">
                <a:solidFill>
                  <a:srgbClr val="8D7D74"/>
                </a:solidFill>
                <a:latin typeface="+mn-lt"/>
              </a:rPr>
              <a:t> </a:t>
            </a:r>
            <a:endParaRPr lang="fr-FR" altLang="ja-JP" i="1" baseline="0" dirty="0">
              <a:solidFill>
                <a:srgbClr val="8D7D74"/>
              </a:solidFill>
              <a:latin typeface="+mn-lt"/>
            </a:endParaRPr>
          </a:p>
        </p:txBody>
      </p:sp>
      <p:pic>
        <p:nvPicPr>
          <p:cNvPr id="32" name="Picture 2" descr="C:\Documents and Settings\mgulajska\Pulpit\tefal.jpg"/>
          <p:cNvPicPr>
            <a:picLocks noChangeAspect="1" noChangeArrowheads="1"/>
          </p:cNvPicPr>
          <p:nvPr/>
        </p:nvPicPr>
        <p:blipFill>
          <a:blip r:embed="rId3" cstate="print"/>
          <a:srcRect b="53921"/>
          <a:stretch>
            <a:fillRect/>
          </a:stretch>
        </p:blipFill>
        <p:spPr bwMode="auto">
          <a:xfrm>
            <a:off x="7381892" y="0"/>
            <a:ext cx="2524108" cy="582058"/>
          </a:xfrm>
          <a:prstGeom prst="rect">
            <a:avLst/>
          </a:prstGeom>
          <a:noFill/>
        </p:spPr>
      </p:pic>
      <p:sp>
        <p:nvSpPr>
          <p:cNvPr id="11" name="Tytuł 1"/>
          <p:cNvSpPr txBox="1">
            <a:spLocks/>
          </p:cNvSpPr>
          <p:nvPr/>
        </p:nvSpPr>
        <p:spPr bwMode="auto">
          <a:xfrm>
            <a:off x="1281117" y="527300"/>
            <a:ext cx="7243787" cy="525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8F85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KO299 Express  </a:t>
            </a:r>
            <a:r>
              <a:rPr kumimoji="0" lang="pl-PL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8F858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pl-PL" sz="2800" b="0" i="0" u="none" strike="noStrike" kern="0" cap="none" spc="0" normalizeH="0" baseline="0" noProof="0" dirty="0">
              <a:ln>
                <a:noFill/>
              </a:ln>
              <a:solidFill>
                <a:srgbClr val="8F858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0" name="Symbol zastępczy zawartości 19"/>
          <p:cNvSpPr>
            <a:spLocks noGrp="1"/>
          </p:cNvSpPr>
          <p:nvPr>
            <p:ph idx="1"/>
          </p:nvPr>
        </p:nvSpPr>
        <p:spPr>
          <a:xfrm>
            <a:off x="1367978" y="2143124"/>
            <a:ext cx="8337550" cy="4467225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l-PL" sz="1800" dirty="0" smtClean="0"/>
              <a:t>Korzyści dla Klienta</a:t>
            </a:r>
          </a:p>
          <a:p>
            <a:endParaRPr lang="pl-PL" sz="1800" dirty="0" smtClean="0"/>
          </a:p>
          <a:p>
            <a:pPr marL="585788" lvl="1" indent="-185738">
              <a:spcBef>
                <a:spcPct val="0"/>
              </a:spcBef>
              <a:spcAft>
                <a:spcPct val="30000"/>
              </a:spcAft>
            </a:pPr>
            <a:r>
              <a:rPr lang="pl-PL" sz="1600" dirty="0" smtClean="0"/>
              <a:t>czytelne oznaczenie możliwości zagotowania min. ilości wody – 1 filiżanka: oszczędność wody, czasu i energii</a:t>
            </a:r>
          </a:p>
          <a:p>
            <a:pPr marL="185738" lvl="0" indent="-185738">
              <a:spcBef>
                <a:spcPct val="0"/>
              </a:spcBef>
              <a:spcAft>
                <a:spcPct val="30000"/>
              </a:spcAft>
            </a:pPr>
            <a:endParaRPr lang="pl-PL" sz="1800" dirty="0" smtClean="0"/>
          </a:p>
          <a:p>
            <a:pPr marL="185738" lvl="0" indent="-185738">
              <a:spcBef>
                <a:spcPct val="0"/>
              </a:spcBef>
              <a:spcAft>
                <a:spcPct val="30000"/>
              </a:spcAft>
            </a:pPr>
            <a:endParaRPr lang="pl-PL" sz="1800" dirty="0" smtClean="0"/>
          </a:p>
          <a:p>
            <a:pPr marL="185738" lvl="0" indent="-185738">
              <a:spcBef>
                <a:spcPct val="0"/>
              </a:spcBef>
              <a:spcAft>
                <a:spcPct val="30000"/>
              </a:spcAft>
            </a:pPr>
            <a:endParaRPr lang="en-US" sz="1800" dirty="0" smtClean="0"/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8" descr="Pack Tefal Classic b#2E34E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66720" y="1832523"/>
            <a:ext cx="3345873" cy="4002578"/>
          </a:xfrm>
          <a:prstGeom prst="rect">
            <a:avLst/>
          </a:prstGeom>
        </p:spPr>
      </p:pic>
      <p:pic>
        <p:nvPicPr>
          <p:cNvPr id="2050" name="Picture 2" descr="C:\Documents and Settings\mgulajska\Pulpit\tefal.jpg"/>
          <p:cNvPicPr>
            <a:picLocks noChangeAspect="1" noChangeArrowheads="1"/>
          </p:cNvPicPr>
          <p:nvPr/>
        </p:nvPicPr>
        <p:blipFill>
          <a:blip r:embed="rId3" cstate="print"/>
          <a:srcRect b="53921"/>
          <a:stretch>
            <a:fillRect/>
          </a:stretch>
        </p:blipFill>
        <p:spPr bwMode="auto">
          <a:xfrm>
            <a:off x="7381892" y="0"/>
            <a:ext cx="2524108" cy="582058"/>
          </a:xfrm>
          <a:prstGeom prst="rect">
            <a:avLst/>
          </a:prstGeom>
          <a:noFill/>
        </p:spPr>
      </p:pic>
      <p:sp>
        <p:nvSpPr>
          <p:cNvPr id="21" name="Tytuł 1"/>
          <p:cNvSpPr txBox="1">
            <a:spLocks/>
          </p:cNvSpPr>
          <p:nvPr/>
        </p:nvSpPr>
        <p:spPr bwMode="auto">
          <a:xfrm>
            <a:off x="1281117" y="527300"/>
            <a:ext cx="7243787" cy="525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8F85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KO299 Express </a:t>
            </a: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8F85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pl-PL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8F85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pl-PL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8F858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pl-PL" sz="2800" b="0" i="0" u="none" strike="noStrike" kern="0" cap="none" spc="0" normalizeH="0" baseline="0" noProof="0" dirty="0">
              <a:ln>
                <a:noFill/>
              </a:ln>
              <a:solidFill>
                <a:srgbClr val="8F858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0" name="Symbol zastępczy zawartości 19"/>
          <p:cNvSpPr txBox="1">
            <a:spLocks/>
          </p:cNvSpPr>
          <p:nvPr/>
        </p:nvSpPr>
        <p:spPr bwMode="auto">
          <a:xfrm>
            <a:off x="4088904" y="1412782"/>
            <a:ext cx="4968552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pl-PL" sz="1700" i="0" u="none" strike="noStrike" kern="0" cap="none" spc="0" normalizeH="0" baseline="0" noProof="0" dirty="0" smtClean="0">
                <a:ln>
                  <a:noFill/>
                </a:ln>
                <a:solidFill>
                  <a:srgbClr val="8E858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Plastikowy czajnik o pojemności 1,5L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kumimoji="0" lang="pl-PL" sz="1700" i="0" u="none" strike="noStrike" kern="0" cap="none" spc="0" normalizeH="0" baseline="0" noProof="0" dirty="0" smtClean="0">
              <a:ln>
                <a:noFill/>
              </a:ln>
              <a:solidFill>
                <a:srgbClr val="8E858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pl-PL" sz="1700" i="0" u="none" strike="noStrike" kern="0" cap="none" spc="0" normalizeH="0" baseline="0" noProof="0" dirty="0" smtClean="0">
                <a:ln>
                  <a:noFill/>
                </a:ln>
                <a:solidFill>
                  <a:srgbClr val="8E858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Wspomagane otwieranie pokrywy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kumimoji="0" lang="pl-PL" sz="1700" i="0" u="none" strike="noStrike" kern="0" cap="none" spc="0" normalizeH="0" baseline="0" noProof="0" dirty="0" smtClean="0">
              <a:ln>
                <a:noFill/>
              </a:ln>
              <a:solidFill>
                <a:srgbClr val="8E858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pl-PL" sz="17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Wyjmowany filtr </a:t>
            </a:r>
            <a:r>
              <a:rPr lang="pl-PL" sz="1700" kern="0" baseline="0" dirty="0" err="1" smtClean="0">
                <a:solidFill>
                  <a:srgbClr val="8E8581"/>
                </a:solidFill>
                <a:latin typeface="+mn-lt"/>
                <a:ea typeface="+mn-ea"/>
              </a:rPr>
              <a:t>antyosadowy</a:t>
            </a:r>
            <a:endParaRPr lang="pl-PL" sz="17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lang="pl-PL" sz="17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pl-PL" sz="17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Dwustronny wskaźnik poziomu wody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lang="pl-PL" sz="17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pl-PL" sz="17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Wskaźnik min. objętości wody (250ml)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lang="pl-PL" sz="17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pl-PL" sz="17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Włącznik/wyłącznik z lampką kontrolną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lang="pl-PL" sz="17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pl-PL" sz="17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Ukryty element grzewczy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lang="pl-PL" sz="17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pl-PL" sz="17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Obrotowa podstawa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lang="pl-PL" sz="17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pl-PL" sz="17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Moc 2200W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lang="pl-PL" sz="18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lang="pl-PL" sz="18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CE1111"/>
              </a:buClr>
              <a:buFont typeface="Wingdings" pitchFamily="2" charset="2"/>
              <a:buChar char="§"/>
            </a:pPr>
            <a:endParaRPr kumimoji="0" lang="pl-PL" sz="1800" i="0" u="none" strike="noStrike" kern="0" cap="none" spc="0" normalizeH="0" baseline="0" noProof="0" dirty="0">
              <a:ln>
                <a:noFill/>
              </a:ln>
              <a:solidFill>
                <a:srgbClr val="8E858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8" descr="Pack Tefal Classic b#2E34E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66720" y="1832523"/>
            <a:ext cx="3345873" cy="4002578"/>
          </a:xfrm>
          <a:prstGeom prst="rect">
            <a:avLst/>
          </a:prstGeom>
        </p:spPr>
      </p:pic>
      <p:pic>
        <p:nvPicPr>
          <p:cNvPr id="2050" name="Picture 2" descr="C:\Documents and Settings\mgulajska\Pulpit\tefal.jpg"/>
          <p:cNvPicPr>
            <a:picLocks noChangeAspect="1" noChangeArrowheads="1"/>
          </p:cNvPicPr>
          <p:nvPr/>
        </p:nvPicPr>
        <p:blipFill>
          <a:blip r:embed="rId3" cstate="print"/>
          <a:srcRect b="53921"/>
          <a:stretch>
            <a:fillRect/>
          </a:stretch>
        </p:blipFill>
        <p:spPr bwMode="auto">
          <a:xfrm>
            <a:off x="7381892" y="0"/>
            <a:ext cx="2524108" cy="582058"/>
          </a:xfrm>
          <a:prstGeom prst="rect">
            <a:avLst/>
          </a:prstGeom>
          <a:noFill/>
        </p:spPr>
      </p:pic>
      <p:sp>
        <p:nvSpPr>
          <p:cNvPr id="22" name="Tytuł 1"/>
          <p:cNvSpPr txBox="1">
            <a:spLocks/>
          </p:cNvSpPr>
          <p:nvPr/>
        </p:nvSpPr>
        <p:spPr bwMode="auto">
          <a:xfrm>
            <a:off x="1281117" y="527300"/>
            <a:ext cx="7243787" cy="525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8F85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KO299 Express  </a:t>
            </a:r>
            <a:r>
              <a:rPr kumimoji="0" lang="pl-PL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8F858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pl-PL" sz="2800" b="0" i="0" u="none" strike="noStrike" kern="0" cap="none" spc="0" normalizeH="0" baseline="0" noProof="0" dirty="0">
              <a:ln>
                <a:noFill/>
              </a:ln>
              <a:solidFill>
                <a:srgbClr val="8F858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7" name="Symbol zastępczy zawartości 19"/>
          <p:cNvSpPr txBox="1">
            <a:spLocks/>
          </p:cNvSpPr>
          <p:nvPr/>
        </p:nvSpPr>
        <p:spPr bwMode="auto">
          <a:xfrm>
            <a:off x="4032274" y="2143124"/>
            <a:ext cx="83375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pl-PL" sz="1800" i="0" u="none" strike="noStrike" kern="0" cap="none" spc="0" normalizeH="0" baseline="0" noProof="0" dirty="0" smtClean="0">
                <a:ln>
                  <a:noFill/>
                </a:ln>
                <a:solidFill>
                  <a:srgbClr val="8E858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Sugerowana cena detaliczna  - 129,99PLN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pl-PL" sz="18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Sugerowana cena </a:t>
            </a:r>
            <a:r>
              <a:rPr lang="pl-PL" sz="1800" kern="0" baseline="0" dirty="0" err="1" smtClean="0">
                <a:solidFill>
                  <a:srgbClr val="8E8581"/>
                </a:solidFill>
                <a:latin typeface="+mn-lt"/>
                <a:ea typeface="+mn-ea"/>
              </a:rPr>
              <a:t>promo</a:t>
            </a:r>
            <a:r>
              <a:rPr lang="pl-PL" sz="18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  - 99,99PLN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kumimoji="0" lang="pl-PL" sz="1800" i="0" u="none" strike="noStrike" kern="0" cap="none" spc="0" normalizeH="0" baseline="0" noProof="0" dirty="0" smtClean="0">
              <a:ln>
                <a:noFill/>
              </a:ln>
              <a:solidFill>
                <a:srgbClr val="8E858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endParaRPr lang="pl-PL" sz="1800" kern="0" baseline="0" dirty="0" smtClean="0">
              <a:solidFill>
                <a:srgbClr val="8E858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11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pl-PL" sz="1800" i="0" u="none" strike="noStrike" kern="0" cap="none" spc="0" normalizeH="0" baseline="0" noProof="0" dirty="0" smtClean="0">
                <a:ln>
                  <a:noFill/>
                </a:ln>
                <a:solidFill>
                  <a:srgbClr val="8E858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Cena net </a:t>
            </a:r>
            <a:r>
              <a:rPr kumimoji="0" lang="pl-PL" sz="1800" i="0" u="none" strike="noStrike" kern="0" cap="none" spc="0" normalizeH="0" baseline="0" noProof="0" dirty="0" err="1" smtClean="0">
                <a:ln>
                  <a:noFill/>
                </a:ln>
                <a:solidFill>
                  <a:srgbClr val="8E858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net</a:t>
            </a:r>
            <a:r>
              <a:rPr kumimoji="0" lang="pl-PL" sz="1800" i="0" u="none" strike="noStrike" kern="0" cap="none" spc="0" normalizeH="0" baseline="0" noProof="0" dirty="0" smtClean="0">
                <a:ln>
                  <a:noFill/>
                </a:ln>
                <a:solidFill>
                  <a:srgbClr val="8E858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dla wszystkich Klientów – </a:t>
            </a:r>
            <a:r>
              <a:rPr kumimoji="0" lang="pl-PL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8E858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70,00PLN </a:t>
            </a:r>
          </a:p>
          <a:p>
            <a:pPr marL="800100" lvl="1" indent="-342900" algn="l">
              <a:spcBef>
                <a:spcPct val="20000"/>
              </a:spcBef>
              <a:buClr>
                <a:srgbClr val="CE1111"/>
              </a:buClr>
              <a:buFont typeface="Wingdings" pitchFamily="2" charset="2"/>
              <a:buChar char="§"/>
            </a:pPr>
            <a:r>
              <a:rPr lang="pl-PL" sz="18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w przypadku </a:t>
            </a:r>
            <a:r>
              <a:rPr lang="pl-PL" sz="1800" kern="0" baseline="0" dirty="0" err="1" smtClean="0">
                <a:solidFill>
                  <a:srgbClr val="8E8581"/>
                </a:solidFill>
                <a:latin typeface="+mn-lt"/>
                <a:ea typeface="+mn-ea"/>
              </a:rPr>
              <a:t>Others</a:t>
            </a:r>
            <a:r>
              <a:rPr lang="pl-PL" sz="18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 </a:t>
            </a:r>
            <a:r>
              <a:rPr lang="pl-PL" sz="1800" kern="0" baseline="0" dirty="0" err="1" smtClean="0">
                <a:solidFill>
                  <a:srgbClr val="8E8581"/>
                </a:solidFill>
                <a:latin typeface="+mn-lt"/>
                <a:ea typeface="+mn-ea"/>
              </a:rPr>
              <a:t>Small</a:t>
            </a:r>
            <a:r>
              <a:rPr lang="pl-PL" sz="1800" kern="0" baseline="0" dirty="0" smtClean="0">
                <a:solidFill>
                  <a:srgbClr val="8E8581"/>
                </a:solidFill>
                <a:latin typeface="+mn-lt"/>
                <a:ea typeface="+mn-ea"/>
              </a:rPr>
              <a:t>: pakiet 5+1</a:t>
            </a:r>
            <a:endParaRPr kumimoji="0" lang="pl-PL" sz="1800" i="0" u="none" strike="noStrike" kern="0" cap="none" spc="0" normalizeH="0" baseline="0" noProof="0" dirty="0">
              <a:ln>
                <a:noFill/>
              </a:ln>
              <a:solidFill>
                <a:srgbClr val="8E858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B Presentation">
  <a:themeElements>
    <a:clrScheme name="SEB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B Presentation">
      <a:majorFont>
        <a:latin typeface="Arial"/>
        <a:ea typeface="ＭＳ Ｐゴシック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SEB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</TotalTime>
  <Words>118</Words>
  <Application>Microsoft Office PowerPoint</Application>
  <PresentationFormat>Papier A4 (210x297 mm)</PresentationFormat>
  <Paragraphs>38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4</vt:i4>
      </vt:variant>
    </vt:vector>
  </HeadingPairs>
  <TitlesOfParts>
    <vt:vector size="6" baseType="lpstr">
      <vt:lpstr>SEB Presentation</vt:lpstr>
      <vt:lpstr>Projekt niestandardowy</vt:lpstr>
      <vt:lpstr>Slajd 1</vt:lpstr>
      <vt:lpstr>Slajd 2</vt:lpstr>
      <vt:lpstr>Slajd 3</vt:lpstr>
      <vt:lpstr>Slajd 4</vt:lpstr>
    </vt:vector>
  </TitlesOfParts>
  <Company>Groupe SEB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mgulajska</cp:lastModifiedBy>
  <cp:revision>229</cp:revision>
  <dcterms:modified xsi:type="dcterms:W3CDTF">2010-08-26T01:29:47Z</dcterms:modified>
</cp:coreProperties>
</file>