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33"/>
  </p:notesMasterIdLst>
  <p:handoutMasterIdLst>
    <p:handoutMasterId r:id="rId34"/>
  </p:handoutMasterIdLst>
  <p:sldIdLst>
    <p:sldId id="588" r:id="rId2"/>
    <p:sldId id="590" r:id="rId3"/>
    <p:sldId id="547" r:id="rId4"/>
    <p:sldId id="600" r:id="rId5"/>
    <p:sldId id="602" r:id="rId6"/>
    <p:sldId id="603" r:id="rId7"/>
    <p:sldId id="604" r:id="rId8"/>
    <p:sldId id="599" r:id="rId9"/>
    <p:sldId id="605" r:id="rId10"/>
    <p:sldId id="606" r:id="rId11"/>
    <p:sldId id="607" r:id="rId12"/>
    <p:sldId id="608" r:id="rId13"/>
    <p:sldId id="620" r:id="rId14"/>
    <p:sldId id="611" r:id="rId15"/>
    <p:sldId id="612" r:id="rId16"/>
    <p:sldId id="613" r:id="rId17"/>
    <p:sldId id="614" r:id="rId18"/>
    <p:sldId id="615" r:id="rId19"/>
    <p:sldId id="616" r:id="rId20"/>
    <p:sldId id="617" r:id="rId21"/>
    <p:sldId id="554" r:id="rId22"/>
    <p:sldId id="618" r:id="rId23"/>
    <p:sldId id="621" r:id="rId24"/>
    <p:sldId id="557" r:id="rId25"/>
    <p:sldId id="598" r:id="rId26"/>
    <p:sldId id="619" r:id="rId27"/>
    <p:sldId id="577" r:id="rId28"/>
    <p:sldId id="578" r:id="rId29"/>
    <p:sldId id="579" r:id="rId30"/>
    <p:sldId id="580" r:id="rId31"/>
    <p:sldId id="623" r:id="rId32"/>
  </p:sldIdLst>
  <p:sldSz cx="9144000" cy="6858000" type="screen4x3"/>
  <p:notesSz cx="6797675" cy="9926638"/>
  <p:defaultTextStyle>
    <a:defPPr>
      <a:defRPr lang="pl-PL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  <a:srgbClr val="4D4D4D"/>
    <a:srgbClr val="990000"/>
    <a:srgbClr val="5F5F5F"/>
    <a:srgbClr val="EE0000"/>
    <a:srgbClr val="C00000"/>
    <a:srgbClr val="D60000"/>
    <a:srgbClr val="FFD96D"/>
    <a:srgbClr val="FEB64C"/>
    <a:srgbClr val="FFC75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4694" autoAdjust="0"/>
  </p:normalViewPr>
  <p:slideViewPr>
    <p:cSldViewPr>
      <p:cViewPr>
        <p:scale>
          <a:sx n="62" d="100"/>
          <a:sy n="62" d="100"/>
        </p:scale>
        <p:origin x="-1368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945873" cy="49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7" tIns="46094" rIns="92187" bIns="46094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197" y="1"/>
            <a:ext cx="2945873" cy="49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7" tIns="46094" rIns="92187" bIns="4609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l-PL"/>
          </a:p>
        </p:txBody>
      </p:sp>
      <p:sp>
        <p:nvSpPr>
          <p:cNvPr id="2488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428391"/>
            <a:ext cx="2945873" cy="49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7" tIns="46094" rIns="92187" bIns="46094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2488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197" y="9428391"/>
            <a:ext cx="2945873" cy="49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7" tIns="46094" rIns="92187" bIns="4609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2EA4C79-586B-4731-894D-013DE30510F8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5873" cy="496652"/>
          </a:xfrm>
          <a:prstGeom prst="rect">
            <a:avLst/>
          </a:prstGeom>
        </p:spPr>
        <p:txBody>
          <a:bodyPr vert="horz" lIns="92187" tIns="46094" rIns="92187" bIns="46094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197" y="1"/>
            <a:ext cx="2945873" cy="496652"/>
          </a:xfrm>
          <a:prstGeom prst="rect">
            <a:avLst/>
          </a:prstGeom>
        </p:spPr>
        <p:txBody>
          <a:bodyPr vert="horz" lIns="92187" tIns="46094" rIns="92187" bIns="46094" rtlCol="0"/>
          <a:lstStyle>
            <a:lvl1pPr algn="r">
              <a:defRPr sz="1200"/>
            </a:lvl1pPr>
          </a:lstStyle>
          <a:p>
            <a:fld id="{1B537652-1E89-4050-AC19-352EF74EC6F9}" type="datetimeFigureOut">
              <a:rPr lang="pl-PL" smtClean="0"/>
              <a:pPr/>
              <a:t>2010-08-27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87" tIns="46094" rIns="92187" bIns="46094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49" y="4715795"/>
            <a:ext cx="5438783" cy="4466667"/>
          </a:xfrm>
          <a:prstGeom prst="rect">
            <a:avLst/>
          </a:prstGeom>
        </p:spPr>
        <p:txBody>
          <a:bodyPr vert="horz" lIns="92187" tIns="46094" rIns="92187" bIns="46094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3" y="9428391"/>
            <a:ext cx="2945873" cy="496652"/>
          </a:xfrm>
          <a:prstGeom prst="rect">
            <a:avLst/>
          </a:prstGeom>
        </p:spPr>
        <p:txBody>
          <a:bodyPr vert="horz" lIns="92187" tIns="46094" rIns="92187" bIns="46094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197" y="9428391"/>
            <a:ext cx="2945873" cy="496652"/>
          </a:xfrm>
          <a:prstGeom prst="rect">
            <a:avLst/>
          </a:prstGeom>
        </p:spPr>
        <p:txBody>
          <a:bodyPr vert="horz" lIns="92187" tIns="46094" rIns="92187" bIns="46094" rtlCol="0" anchor="b"/>
          <a:lstStyle>
            <a:lvl1pPr algn="r">
              <a:defRPr sz="1200"/>
            </a:lvl1pPr>
          </a:lstStyle>
          <a:p>
            <a:fld id="{DC02FD26-99E0-422B-9EC8-F06FDA61FB5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2C55C-D6AE-4689-9464-983619ADF86D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2C55C-D6AE-4689-9464-983619ADF86D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40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48F81-6D43-4541-85A7-959A2C196105}" type="slidenum">
              <a:rPr lang="fr-FR" altLang="ja-JP"/>
              <a:pPr>
                <a:defRPr/>
              </a:pPr>
              <a:t>‹#›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17C43-5666-48FC-B944-EB782CECB082}" type="slidenum">
              <a:rPr lang="fr-FR" altLang="ja-JP"/>
              <a:pPr>
                <a:defRPr/>
              </a:pPr>
              <a:t>‹#›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959112" y="188913"/>
            <a:ext cx="1924050" cy="5878512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82573" y="188913"/>
            <a:ext cx="5635869" cy="5878512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3CDFA-B8C6-49CE-BE9D-B48481831E77}" type="slidenum">
              <a:rPr lang="fr-FR" altLang="ja-JP"/>
              <a:pPr>
                <a:defRPr/>
              </a:pPr>
              <a:t>‹#›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38638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179388" y="6265863"/>
            <a:ext cx="1944687" cy="187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6348B8F-A9FC-4281-BA13-437098C09182}" type="datetime1">
              <a:rPr lang="ja-JP" altLang="fr-FR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2010/8/27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1EA2F-EF6A-40F0-BD40-A74B25681591}" type="slidenum">
              <a:rPr lang="fr-FR" altLang="ja-JP"/>
              <a:pPr>
                <a:defRPr/>
              </a:pPr>
              <a:t>‹#›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435" y="440691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1F4B0-34CF-4D80-B2BC-B8B9B8C62393}" type="slidenum">
              <a:rPr lang="fr-FR" altLang="ja-JP"/>
              <a:pPr>
                <a:defRPr/>
              </a:pPr>
              <a:t>‹#›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186962" y="1600204"/>
            <a:ext cx="3777762" cy="4467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05400" y="1600204"/>
            <a:ext cx="3777762" cy="4467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9AF17-B951-4ACA-B13C-DB3EDFC4534C}" type="slidenum">
              <a:rPr lang="fr-FR" altLang="ja-JP"/>
              <a:pPr>
                <a:defRPr/>
              </a:pPr>
              <a:t>‹#›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277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277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1533C-6B73-429B-ABB3-FFE5C60699A0}" type="slidenum">
              <a:rPr lang="fr-FR" altLang="ja-JP"/>
              <a:pPr>
                <a:defRPr/>
              </a:pPr>
              <a:t>‹#›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C04F1-A163-4953-904B-04D0B0DE5064}" type="slidenum">
              <a:rPr lang="fr-FR" altLang="ja-JP"/>
              <a:pPr>
                <a:defRPr/>
              </a:pPr>
              <a:t>‹#›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F1B25-A48F-436E-B7CB-2C5406E4AE6F}" type="slidenum">
              <a:rPr lang="fr-FR" altLang="ja-JP"/>
              <a:pPr>
                <a:defRPr/>
              </a:pPr>
              <a:t>‹#›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538" y="273065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E2450-4632-40EC-A474-27DC738F8745}" type="slidenum">
              <a:rPr lang="fr-FR" altLang="ja-JP"/>
              <a:pPr>
                <a:defRPr/>
              </a:pPr>
              <a:t>‹#›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52038-53C0-42C0-AA91-9EF72592F1BC}" type="slidenum">
              <a:rPr lang="fr-FR" altLang="ja-JP"/>
              <a:pPr>
                <a:defRPr/>
              </a:pPr>
              <a:t>‹#›</a:t>
            </a:fld>
            <a:endParaRPr lang="fr-FR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SilverBullet:Users:therezelefevre:Documents:1%20-%20ON%20THE%20GO%20[13]:1%20-%20DOSSIERS%20:SEB%20IDENTIT&#201;%20GROUPE:11&#176;%20CHARTE:01%20-%20CALAGES:PRES%20POWER%20PONT:CALAGE:IMPORTLOGO.jpg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2566" y="188913"/>
            <a:ext cx="768008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ja-JP" smtClean="0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6962" y="1600204"/>
            <a:ext cx="76962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ja-JP" smtClean="0"/>
              <a:t>Cliquez pour modifier les styles du texte du masque</a:t>
            </a:r>
          </a:p>
          <a:p>
            <a:pPr lvl="1"/>
            <a:r>
              <a:rPr lang="fr-FR" altLang="ja-JP" smtClean="0"/>
              <a:t>Deuxième niveau</a:t>
            </a:r>
          </a:p>
          <a:p>
            <a:pPr lvl="2"/>
            <a:r>
              <a:rPr lang="fr-FR" altLang="ja-JP" smtClean="0"/>
              <a:t>Troisième niveau</a:t>
            </a:r>
          </a:p>
          <a:p>
            <a:pPr lvl="3"/>
            <a:r>
              <a:rPr lang="fr-FR" altLang="ja-JP" smtClean="0"/>
              <a:t>Quatrième niveau</a:t>
            </a:r>
          </a:p>
          <a:p>
            <a:pPr lvl="4"/>
            <a:r>
              <a:rPr lang="fr-FR" altLang="ja-JP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95754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aseline="0" smtClean="0"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7262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 smtClean="0"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63508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 smtClean="0"/>
            </a:lvl1pPr>
          </a:lstStyle>
          <a:p>
            <a:pPr>
              <a:defRPr/>
            </a:pPr>
            <a:fld id="{57086C96-F0A2-4896-8070-6C7C7C3F7ECF}" type="slidenum">
              <a:rPr lang="fr-FR" altLang="ja-JP"/>
              <a:pPr>
                <a:defRPr/>
              </a:pPr>
              <a:t>‹#›</a:t>
            </a:fld>
            <a:endParaRPr lang="fr-FR" altLang="ja-JP"/>
          </a:p>
        </p:txBody>
      </p:sp>
      <p:pic>
        <p:nvPicPr>
          <p:cNvPr id="1031" name="Picture 7" descr="SilverBullet:Users:therezelefevre:Documents:1 - ON THE GO [13]:1 - DOSSIERS :SEB IDENTITÉ GROUPE:11° CHARTE:01 - CALAGES:PRES POWER PONT:CALAGE:IMPORTLOGO.jpg"/>
          <p:cNvPicPr>
            <a:picLocks noChangeAspect="1" noChangeArrowheads="1"/>
          </p:cNvPicPr>
          <p:nvPr/>
        </p:nvPicPr>
        <p:blipFill>
          <a:blip r:embed="rId14" r:link="rId15" cstate="print"/>
          <a:srcRect/>
          <a:stretch>
            <a:fillRect/>
          </a:stretch>
        </p:blipFill>
        <p:spPr bwMode="auto">
          <a:xfrm>
            <a:off x="4" y="0"/>
            <a:ext cx="1109297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E858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E8581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E8581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E8581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E8581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8E8581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8E8581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8E8581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8E8581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11"/>
        </a:buClr>
        <a:buFont typeface="Wingdings 2" pitchFamily="18" charset="2"/>
        <a:buChar char="¢"/>
        <a:defRPr sz="2400" b="1">
          <a:solidFill>
            <a:srgbClr val="8E858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 2" pitchFamily="18" charset="2"/>
        <a:buChar char="¡"/>
        <a:defRPr>
          <a:solidFill>
            <a:srgbClr val="8E858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 2" pitchFamily="18" charset="2"/>
        <a:buChar char="¡"/>
        <a:defRPr sz="1700">
          <a:solidFill>
            <a:srgbClr val="8E8581"/>
          </a:solidFill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rgbClr val="8E8581"/>
          </a:solidFill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rgbClr val="8E8581"/>
          </a:solidFill>
          <a:latin typeface="+mn-lt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8E8581"/>
          </a:solidFill>
          <a:latin typeface="+mn-lt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8E8581"/>
          </a:solidFill>
          <a:latin typeface="+mn-lt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8E8581"/>
          </a:solidFill>
          <a:latin typeface="+mn-lt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8E858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3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5" Type="http://schemas.openxmlformats.org/officeDocument/2006/relationships/image" Target="../media/image18.jpe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3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13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35.jpeg"/><Relationship Id="rId10" Type="http://schemas.openxmlformats.org/officeDocument/2006/relationships/image" Target="../media/image33.png"/><Relationship Id="rId4" Type="http://schemas.openxmlformats.org/officeDocument/2006/relationships/image" Target="../media/image34.jpeg"/><Relationship Id="rId9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38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13.png"/><Relationship Id="rId4" Type="http://schemas.openxmlformats.org/officeDocument/2006/relationships/image" Target="../media/image39.jpeg"/><Relationship Id="rId9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png"/><Relationship Id="rId7" Type="http://schemas.openxmlformats.org/officeDocument/2006/relationships/image" Target="../media/image46.jpe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jpeg"/><Relationship Id="rId11" Type="http://schemas.openxmlformats.org/officeDocument/2006/relationships/image" Target="../media/image18.jpe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54.jpeg"/><Relationship Id="rId7" Type="http://schemas.openxmlformats.org/officeDocument/2006/relationships/image" Target="../media/image57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686800" y="6391288"/>
            <a:ext cx="139212" cy="150813"/>
          </a:xfrm>
          <a:prstGeom prst="rect">
            <a:avLst/>
          </a:prstGeom>
          <a:solidFill>
            <a:srgbClr val="83062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2051" name="Rectangle 38"/>
          <p:cNvSpPr>
            <a:spLocks noChangeArrowheads="1"/>
          </p:cNvSpPr>
          <p:nvPr/>
        </p:nvSpPr>
        <p:spPr bwMode="auto">
          <a:xfrm>
            <a:off x="0" y="3124200"/>
            <a:ext cx="1701312" cy="685800"/>
          </a:xfrm>
          <a:prstGeom prst="rect">
            <a:avLst/>
          </a:prstGeom>
          <a:gradFill flip="none" rotWithShape="1">
            <a:gsLst>
              <a:gs pos="0">
                <a:srgbClr val="BCB1AB">
                  <a:shade val="30000"/>
                  <a:satMod val="115000"/>
                </a:srgbClr>
              </a:gs>
              <a:gs pos="50000">
                <a:srgbClr val="BCB1AB">
                  <a:shade val="67500"/>
                  <a:satMod val="115000"/>
                </a:srgbClr>
              </a:gs>
              <a:gs pos="100000">
                <a:srgbClr val="BCB1AB">
                  <a:shade val="100000"/>
                  <a:satMod val="115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2052" name="Text Box 42"/>
          <p:cNvSpPr txBox="1">
            <a:spLocks noChangeArrowheads="1"/>
          </p:cNvSpPr>
          <p:nvPr/>
        </p:nvSpPr>
        <p:spPr bwMode="auto">
          <a:xfrm>
            <a:off x="1693985" y="4525976"/>
            <a:ext cx="5257800" cy="103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pl-PL" altLang="ja-JP" sz="1800" baseline="0" dirty="0" smtClean="0">
                <a:solidFill>
                  <a:srgbClr val="8D7D74"/>
                </a:solidFill>
                <a:latin typeface="Tahoma" pitchFamily="34" charset="0"/>
              </a:rPr>
              <a:t>Żelazka i generatory pary  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pl-PL" altLang="ja-JP" sz="1800" baseline="0" dirty="0" smtClean="0">
                <a:solidFill>
                  <a:srgbClr val="8D7D74"/>
                </a:solidFill>
                <a:latin typeface="Tahoma" pitchFamily="34" charset="0"/>
              </a:rPr>
              <a:t>Odkurzacze </a:t>
            </a:r>
            <a:r>
              <a:rPr lang="pl-PL" altLang="ja-JP" sz="1800" dirty="0" smtClean="0">
                <a:solidFill>
                  <a:srgbClr val="8D7D74"/>
                </a:solidFill>
                <a:latin typeface="Tahoma" pitchFamily="34" charset="0"/>
              </a:rPr>
              <a:t> i akcesoria</a:t>
            </a:r>
            <a:endParaRPr lang="pl-PL" altLang="ja-JP" sz="1800" baseline="0" dirty="0" smtClean="0">
              <a:solidFill>
                <a:srgbClr val="8D7D74"/>
              </a:solidFill>
              <a:latin typeface="Tahoma" pitchFamily="34" charset="0"/>
            </a:endParaRP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pl-PL" altLang="ja-JP" sz="1800" baseline="0" dirty="0" smtClean="0">
                <a:solidFill>
                  <a:srgbClr val="8D7D74"/>
                </a:solidFill>
                <a:latin typeface="Tahoma" pitchFamily="34" charset="0"/>
              </a:rPr>
              <a:t>Czajniki  </a:t>
            </a:r>
          </a:p>
        </p:txBody>
      </p:sp>
      <p:sp>
        <p:nvSpPr>
          <p:cNvPr id="2053" name="Rectangle 43"/>
          <p:cNvSpPr>
            <a:spLocks noChangeArrowheads="1"/>
          </p:cNvSpPr>
          <p:nvPr/>
        </p:nvSpPr>
        <p:spPr bwMode="auto">
          <a:xfrm>
            <a:off x="0" y="4584700"/>
            <a:ext cx="1701312" cy="152400"/>
          </a:xfrm>
          <a:prstGeom prst="rect">
            <a:avLst/>
          </a:prstGeom>
          <a:gradFill flip="none" rotWithShape="1">
            <a:gsLst>
              <a:gs pos="0">
                <a:srgbClr val="8D7D74">
                  <a:tint val="66000"/>
                  <a:satMod val="160000"/>
                </a:srgbClr>
              </a:gs>
              <a:gs pos="50000">
                <a:srgbClr val="8D7D74">
                  <a:tint val="44500"/>
                  <a:satMod val="160000"/>
                </a:srgbClr>
              </a:gs>
              <a:gs pos="100000">
                <a:srgbClr val="8D7D74">
                  <a:tint val="23500"/>
                  <a:satMod val="160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2054" name="Text Box 46"/>
          <p:cNvSpPr txBox="1">
            <a:spLocks noChangeArrowheads="1"/>
          </p:cNvSpPr>
          <p:nvPr/>
        </p:nvSpPr>
        <p:spPr bwMode="auto">
          <a:xfrm>
            <a:off x="1727689" y="2474913"/>
            <a:ext cx="52578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fr-FR" altLang="ja-JP" sz="1300" baseline="0" dirty="0">
                <a:solidFill>
                  <a:srgbClr val="8D7D74"/>
                </a:solidFill>
                <a:latin typeface="Verdana" pitchFamily="34" charset="0"/>
              </a:rPr>
              <a:t>ALL-CLAD ARNO CALOR KRUPS LAGOSTINA</a:t>
            </a:r>
          </a:p>
          <a:p>
            <a:pPr algn="l">
              <a:lnSpc>
                <a:spcPct val="90000"/>
              </a:lnSpc>
            </a:pPr>
            <a:r>
              <a:rPr lang="fr-FR" altLang="ja-JP" sz="1300" baseline="0" dirty="0">
                <a:solidFill>
                  <a:srgbClr val="8D7D74"/>
                </a:solidFill>
                <a:latin typeface="Verdana" pitchFamily="34" charset="0"/>
              </a:rPr>
              <a:t>MOULINEX ROWENTA SEB TEFAL</a:t>
            </a:r>
          </a:p>
        </p:txBody>
      </p:sp>
      <p:pic>
        <p:nvPicPr>
          <p:cNvPr id="2055" name="Picture 49" descr="Frise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" y="13"/>
            <a:ext cx="1679331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50" descr="Frise_imagesvs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0796" y="928670"/>
            <a:ext cx="7463204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Rectangle 47"/>
          <p:cNvSpPr>
            <a:spLocks noChangeArrowheads="1"/>
          </p:cNvSpPr>
          <p:nvPr/>
        </p:nvSpPr>
        <p:spPr bwMode="auto">
          <a:xfrm>
            <a:off x="1714500" y="2955928"/>
            <a:ext cx="7045569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eaLnBrk="1" hangingPunct="1"/>
            <a:r>
              <a:rPr lang="pl-PL" altLang="ja-JP" sz="2400" b="1" baseline="0" dirty="0" smtClean="0">
                <a:solidFill>
                  <a:srgbClr val="8D7D74"/>
                </a:solidFill>
                <a:latin typeface="+mj-lt"/>
              </a:rPr>
              <a:t>Nowości produktowe i wsparcie marketingowe.</a:t>
            </a:r>
          </a:p>
          <a:p>
            <a:pPr algn="l" eaLnBrk="1" hangingPunct="1"/>
            <a:r>
              <a:rPr lang="pl-PL" altLang="ja-JP" sz="2400" b="1" baseline="0" dirty="0" smtClean="0">
                <a:solidFill>
                  <a:srgbClr val="8D7D74"/>
                </a:solidFill>
                <a:latin typeface="+mj-lt"/>
              </a:rPr>
              <a:t>Jesień 2010.</a:t>
            </a:r>
          </a:p>
        </p:txBody>
      </p:sp>
      <p:sp>
        <p:nvSpPr>
          <p:cNvPr id="10" name="Rectangle 43"/>
          <p:cNvSpPr>
            <a:spLocks noChangeArrowheads="1"/>
          </p:cNvSpPr>
          <p:nvPr/>
        </p:nvSpPr>
        <p:spPr bwMode="auto">
          <a:xfrm>
            <a:off x="0" y="4929198"/>
            <a:ext cx="1701312" cy="152400"/>
          </a:xfrm>
          <a:prstGeom prst="rect">
            <a:avLst/>
          </a:prstGeom>
          <a:gradFill flip="none" rotWithShape="1">
            <a:gsLst>
              <a:gs pos="0">
                <a:srgbClr val="8D7D74">
                  <a:tint val="66000"/>
                  <a:satMod val="160000"/>
                </a:srgbClr>
              </a:gs>
              <a:gs pos="50000">
                <a:srgbClr val="8D7D74">
                  <a:tint val="44500"/>
                  <a:satMod val="160000"/>
                </a:srgbClr>
              </a:gs>
              <a:gs pos="100000">
                <a:srgbClr val="8D7D74">
                  <a:tint val="23500"/>
                  <a:satMod val="160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1" name="Rectangle 43"/>
          <p:cNvSpPr>
            <a:spLocks noChangeArrowheads="1"/>
          </p:cNvSpPr>
          <p:nvPr/>
        </p:nvSpPr>
        <p:spPr bwMode="auto">
          <a:xfrm>
            <a:off x="-14356" y="5301208"/>
            <a:ext cx="1701312" cy="152400"/>
          </a:xfrm>
          <a:prstGeom prst="rect">
            <a:avLst/>
          </a:prstGeom>
          <a:gradFill flip="none" rotWithShape="1">
            <a:gsLst>
              <a:gs pos="0">
                <a:srgbClr val="8D7D74">
                  <a:tint val="66000"/>
                  <a:satMod val="160000"/>
                </a:srgbClr>
              </a:gs>
              <a:gs pos="50000">
                <a:srgbClr val="8D7D74">
                  <a:tint val="44500"/>
                  <a:satMod val="160000"/>
                </a:srgbClr>
              </a:gs>
              <a:gs pos="100000">
                <a:srgbClr val="8D7D74">
                  <a:tint val="23500"/>
                  <a:satMod val="160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 txBox="1">
            <a:spLocks noChangeArrowheads="1"/>
          </p:cNvSpPr>
          <p:nvPr/>
        </p:nvSpPr>
        <p:spPr bwMode="auto">
          <a:xfrm>
            <a:off x="2123728" y="1196752"/>
            <a:ext cx="6786610" cy="4446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44500" marR="0" lvl="0" indent="-355600" algn="l" defTabSz="957263" rtl="0" eaLnBrk="1" fontAlgn="base" latinLnBrk="0" hangingPunct="1"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  <a:tab pos="990600" algn="l"/>
                <a:tab pos="1346200" algn="l"/>
                <a:tab pos="1524000" algn="l"/>
              </a:tabLst>
              <a:defRPr/>
            </a:pP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444500" marR="0" lvl="0" indent="-355600" algn="l" defTabSz="957263" rtl="0" eaLnBrk="1" fontAlgn="base" latinLnBrk="0" hangingPunct="1">
              <a:spcBef>
                <a:spcPct val="3000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>
                <a:tab pos="355600" algn="l"/>
                <a:tab pos="990600" algn="l"/>
                <a:tab pos="1346200" algn="l"/>
                <a:tab pos="1524000" algn="l"/>
              </a:tabLst>
              <a:defRPr/>
            </a:pPr>
            <a:r>
              <a:rPr lang="pl-PL" sz="1600" b="1" kern="0" dirty="0" smtClean="0">
                <a:solidFill>
                  <a:srgbClr val="808080"/>
                </a:solidFill>
                <a:latin typeface="+mn-lt"/>
              </a:rPr>
              <a:t>Oczekiwania Klientów</a:t>
            </a:r>
            <a:r>
              <a:rPr lang="en-US" sz="1600" b="1" kern="0" dirty="0" smtClean="0">
                <a:solidFill>
                  <a:srgbClr val="808080"/>
                </a:solidFill>
                <a:latin typeface="+mn-lt"/>
              </a:rPr>
              <a:t>:</a:t>
            </a:r>
          </a:p>
          <a:p>
            <a:pPr marL="444500" marR="0" lvl="0" indent="-355600" algn="l" defTabSz="957263" rtl="0" eaLnBrk="1" fontAlgn="base" latinLnBrk="0" hangingPunct="1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tabLst>
                <a:tab pos="355600" algn="l"/>
                <a:tab pos="990600" algn="l"/>
                <a:tab pos="1346200" algn="l"/>
                <a:tab pos="1524000" algn="l"/>
              </a:tabLst>
              <a:defRPr/>
            </a:pPr>
            <a:r>
              <a:rPr lang="en-US" sz="1600" b="1" kern="0" dirty="0" smtClean="0">
                <a:solidFill>
                  <a:srgbClr val="808080"/>
                </a:solidFill>
                <a:latin typeface="+mn-lt"/>
              </a:rPr>
              <a:t>		</a:t>
            </a:r>
            <a:r>
              <a:rPr lang="en-US" sz="1400" dirty="0" smtClean="0">
                <a:solidFill>
                  <a:srgbClr val="808080"/>
                </a:solidFill>
                <a:latin typeface="+mn-lt"/>
              </a:rPr>
              <a:t>“</a:t>
            </a:r>
            <a:r>
              <a:rPr lang="pl-PL" sz="1400" dirty="0" smtClean="0">
                <a:solidFill>
                  <a:srgbClr val="808080"/>
                </a:solidFill>
                <a:latin typeface="+mn-lt"/>
              </a:rPr>
              <a:t>Niezwykle istotne jest aby możliwe było „intuicyjne ustawianie”  parametrów  dla najefektywniejszego prasowania bez obawy o zniszczenie ubrania”. </a:t>
            </a:r>
            <a:endParaRPr lang="en-US" sz="1400" dirty="0" smtClean="0">
              <a:solidFill>
                <a:srgbClr val="808080"/>
              </a:solidFill>
              <a:latin typeface="+mn-lt"/>
            </a:endParaRPr>
          </a:p>
          <a:p>
            <a:pPr marL="444500" marR="0" lvl="0" indent="-355600" algn="l" defTabSz="957263" rtl="0" eaLnBrk="1" fontAlgn="base" latinLnBrk="0" hangingPunct="1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tabLst>
                <a:tab pos="355600" algn="l"/>
                <a:tab pos="990600" algn="l"/>
                <a:tab pos="1346200" algn="l"/>
                <a:tab pos="1524000" algn="l"/>
              </a:tabLst>
              <a:defRPr/>
            </a:pPr>
            <a:endParaRPr lang="en-US" sz="1600" dirty="0" smtClean="0">
              <a:solidFill>
                <a:srgbClr val="808080"/>
              </a:solidFill>
              <a:latin typeface="+mn-lt"/>
            </a:endParaRPr>
          </a:p>
          <a:p>
            <a:pPr marL="444500" indent="-355600" algn="l" defTabSz="957263">
              <a:spcBef>
                <a:spcPct val="30000"/>
              </a:spcBef>
              <a:buBlip>
                <a:blip r:embed="rId3"/>
              </a:buBlip>
              <a:tabLst>
                <a:tab pos="355600" algn="l"/>
                <a:tab pos="990600" algn="l"/>
                <a:tab pos="1346200" algn="l"/>
                <a:tab pos="1524000" algn="l"/>
              </a:tabLst>
            </a:pPr>
            <a:r>
              <a:rPr lang="pl-PL" sz="1600" b="1" kern="0" dirty="0" smtClean="0">
                <a:solidFill>
                  <a:srgbClr val="808080"/>
                </a:solidFill>
                <a:latin typeface="+mn-lt"/>
              </a:rPr>
              <a:t>Oferta</a:t>
            </a:r>
            <a:r>
              <a:rPr lang="en-US" sz="1600" b="1" kern="0" dirty="0" smtClean="0">
                <a:solidFill>
                  <a:srgbClr val="808080"/>
                </a:solidFill>
                <a:latin typeface="+mn-lt"/>
              </a:rPr>
              <a:t>: </a:t>
            </a:r>
          </a:p>
          <a:p>
            <a:pPr marL="444500" marR="0" lvl="0" indent="-355600" algn="l" defTabSz="957263" rtl="0" eaLnBrk="1" fontAlgn="base" latinLnBrk="0" hangingPunct="1"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  <a:tab pos="990600" algn="l"/>
                <a:tab pos="1346200" algn="l"/>
                <a:tab pos="1524000" algn="l"/>
              </a:tabLst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lang="en-US" sz="1600" dirty="0" err="1" smtClean="0">
                <a:solidFill>
                  <a:srgbClr val="808080"/>
                </a:solidFill>
                <a:latin typeface="+mn-lt"/>
              </a:rPr>
              <a:t>Autosteam</a:t>
            </a:r>
            <a:r>
              <a:rPr lang="en-US" sz="1600" dirty="0" smtClean="0">
                <a:solidFill>
                  <a:srgbClr val="808080"/>
                </a:solidFill>
                <a:latin typeface="+mn-lt"/>
              </a:rPr>
              <a:t> </a:t>
            </a:r>
            <a:r>
              <a:rPr lang="pl-PL" sz="1600" dirty="0" smtClean="0">
                <a:solidFill>
                  <a:srgbClr val="808080"/>
                </a:solidFill>
                <a:latin typeface="+mn-lt"/>
              </a:rPr>
              <a:t>precyzyjnie rozprowadza parę, która umożliwia bardziej efektywne prasowanie.  </a:t>
            </a:r>
            <a:endParaRPr lang="en-US" sz="1600" dirty="0" smtClean="0">
              <a:solidFill>
                <a:srgbClr val="808080"/>
              </a:solidFill>
              <a:latin typeface="+mn-lt"/>
            </a:endParaRPr>
          </a:p>
          <a:p>
            <a:pPr marL="444500" marR="0" lvl="0" indent="-355600" algn="l" defTabSz="957263" rtl="0" eaLnBrk="1" fontAlgn="base" latinLnBrk="0" hangingPunct="1"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  <a:tab pos="990600" algn="l"/>
                <a:tab pos="1346200" algn="l"/>
                <a:tab pos="1524000" algn="l"/>
              </a:tabLst>
              <a:defRPr/>
            </a:pPr>
            <a:endParaRPr lang="en-US" sz="1600" dirty="0" smtClean="0">
              <a:solidFill>
                <a:srgbClr val="808080"/>
              </a:solidFill>
              <a:latin typeface="+mn-lt"/>
            </a:endParaRPr>
          </a:p>
          <a:p>
            <a:pPr marL="444500" lvl="0" indent="-355600" algn="l" defTabSz="957263" fontAlgn="base">
              <a:spcBef>
                <a:spcPct val="30000"/>
              </a:spcBef>
              <a:spcAft>
                <a:spcPct val="0"/>
              </a:spcAft>
              <a:buBlip>
                <a:blip r:embed="rId3"/>
              </a:buBlip>
              <a:tabLst>
                <a:tab pos="355600" algn="l"/>
                <a:tab pos="990600" algn="l"/>
                <a:tab pos="1346200" algn="l"/>
                <a:tab pos="1524000" algn="l"/>
              </a:tabLst>
              <a:defRPr/>
            </a:pPr>
            <a:r>
              <a:rPr lang="pl-PL" sz="1600" b="1" kern="0" dirty="0" smtClean="0">
                <a:solidFill>
                  <a:srgbClr val="808080"/>
                </a:solidFill>
                <a:latin typeface="+mn-lt"/>
              </a:rPr>
              <a:t>Korzyści dla Klienta</a:t>
            </a:r>
            <a:r>
              <a:rPr lang="en-US" sz="1600" b="1" kern="0" dirty="0" smtClean="0">
                <a:solidFill>
                  <a:srgbClr val="808080"/>
                </a:solidFill>
                <a:latin typeface="+mn-lt"/>
              </a:rPr>
              <a:t>:</a:t>
            </a:r>
          </a:p>
          <a:p>
            <a:pPr marL="444500" indent="-355600" algn="l" defTabSz="957263" eaLnBrk="0" hangingPunct="0">
              <a:lnSpc>
                <a:spcPct val="150000"/>
              </a:lnSpc>
              <a:spcBef>
                <a:spcPct val="30000"/>
              </a:spcBef>
              <a:tabLst>
                <a:tab pos="355600" algn="l"/>
                <a:tab pos="990600" algn="l"/>
                <a:tab pos="1346200" algn="l"/>
                <a:tab pos="1524000" algn="l"/>
              </a:tabLst>
            </a:pPr>
            <a:r>
              <a:rPr lang="en-US" sz="1600" dirty="0" smtClean="0">
                <a:solidFill>
                  <a:srgbClr val="808080"/>
                </a:solidFill>
                <a:latin typeface="+mn-lt"/>
              </a:rPr>
              <a:t>		</a:t>
            </a:r>
            <a:r>
              <a:rPr lang="pl-PL" sz="1400" dirty="0" smtClean="0">
                <a:solidFill>
                  <a:srgbClr val="808080"/>
                </a:solidFill>
                <a:latin typeface="+mn-lt"/>
              </a:rPr>
              <a:t>Wysoka skuteczność przy wszystkich poziomach temperatury prasowania .</a:t>
            </a:r>
            <a:r>
              <a:rPr lang="en-US" sz="1400" dirty="0" smtClean="0">
                <a:solidFill>
                  <a:srgbClr val="808080"/>
                </a:solidFill>
                <a:latin typeface="+mn-lt"/>
              </a:rPr>
              <a:t/>
            </a:r>
            <a:br>
              <a:rPr lang="en-US" sz="1400" dirty="0" smtClean="0">
                <a:solidFill>
                  <a:srgbClr val="808080"/>
                </a:solidFill>
                <a:latin typeface="+mn-lt"/>
              </a:rPr>
            </a:br>
            <a:r>
              <a:rPr lang="pl-PL" sz="1400" dirty="0" smtClean="0">
                <a:solidFill>
                  <a:srgbClr val="808080"/>
                </a:solidFill>
                <a:latin typeface="+mn-lt"/>
              </a:rPr>
              <a:t>Niezawodna funkcja doboru  poziomu temperatury i dystrybucji pary dla ochrony prasowanej tkaniny</a:t>
            </a:r>
            <a:endParaRPr lang="en-US" sz="1400" dirty="0" smtClean="0">
              <a:solidFill>
                <a:srgbClr val="808080"/>
              </a:solidFill>
              <a:latin typeface="+mn-lt"/>
            </a:endParaRPr>
          </a:p>
          <a:p>
            <a:pPr marL="444500" marR="0" lvl="0" indent="-355600" algn="l" defTabSz="957263" rtl="0" eaLnBrk="1" fontAlgn="base" latinLnBrk="0" hangingPunct="1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  <a:tab pos="990600" algn="l"/>
                <a:tab pos="1346200" algn="l"/>
                <a:tab pos="1524000" algn="l"/>
              </a:tabLst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/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444500" marR="0" lvl="0" indent="-355600" algn="l" defTabSz="957263" rtl="0" eaLnBrk="1" fontAlgn="base" latinLnBrk="0" hangingPunct="1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  <a:tab pos="990600" algn="l"/>
                <a:tab pos="1346200" algn="l"/>
                <a:tab pos="1524000" algn="l"/>
              </a:tabLst>
              <a:defRPr/>
            </a:pPr>
            <a:endParaRPr kumimoji="0" lang="en-US" sz="19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444500" marR="0" lvl="0" indent="-355600" algn="l" defTabSz="957263" rtl="0" eaLnBrk="1" fontAlgn="base" latinLnBrk="0" hangingPunct="1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  <a:tab pos="990600" algn="l"/>
                <a:tab pos="1346200" algn="l"/>
                <a:tab pos="1524000" algn="l"/>
              </a:tabLst>
              <a:defRPr/>
            </a:pPr>
            <a:endParaRPr kumimoji="0" lang="en-US" sz="1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Line 3"/>
          <p:cNvSpPr>
            <a:spLocks noChangeShapeType="1"/>
          </p:cNvSpPr>
          <p:nvPr/>
        </p:nvSpPr>
        <p:spPr bwMode="auto">
          <a:xfrm>
            <a:off x="1785918" y="1485106"/>
            <a:ext cx="0" cy="424815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AutoShape 6" descr="200543246-001"/>
          <p:cNvSpPr>
            <a:spLocks noChangeArrowheads="1"/>
          </p:cNvSpPr>
          <p:nvPr/>
        </p:nvSpPr>
        <p:spPr bwMode="auto">
          <a:xfrm>
            <a:off x="357158" y="4585369"/>
            <a:ext cx="1285884" cy="931863"/>
          </a:xfrm>
          <a:prstGeom prst="roundRect">
            <a:avLst>
              <a:gd name="adj" fmla="val 16667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28575">
            <a:solidFill>
              <a:srgbClr val="4D4D4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Univers (W1)" pitchFamily="34" charset="0"/>
            </a:endParaRPr>
          </a:p>
        </p:txBody>
      </p:sp>
      <p:sp>
        <p:nvSpPr>
          <p:cNvPr id="13" name="AutoShape 12" descr="RET_003"/>
          <p:cNvSpPr>
            <a:spLocks noChangeArrowheads="1"/>
          </p:cNvSpPr>
          <p:nvPr/>
        </p:nvSpPr>
        <p:spPr bwMode="auto">
          <a:xfrm>
            <a:off x="357158" y="1492194"/>
            <a:ext cx="1285884" cy="928694"/>
          </a:xfrm>
          <a:prstGeom prst="roundRect">
            <a:avLst>
              <a:gd name="adj" fmla="val 16667"/>
            </a:avLst>
          </a:prstGeom>
          <a:blipFill dpi="0" rotWithShape="1">
            <a:blip r:embed="rId5" cstate="print"/>
            <a:srcRect/>
            <a:stretch>
              <a:fillRect/>
            </a:stretch>
          </a:blipFill>
          <a:ln w="28575">
            <a:solidFill>
              <a:srgbClr val="4D4D4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Univers (W1)" pitchFamily="34" charset="0"/>
            </a:endParaRPr>
          </a:p>
        </p:txBody>
      </p:sp>
      <p:sp>
        <p:nvSpPr>
          <p:cNvPr id="14" name="AutoShape 12" descr="RET_003"/>
          <p:cNvSpPr>
            <a:spLocks noChangeArrowheads="1"/>
          </p:cNvSpPr>
          <p:nvPr/>
        </p:nvSpPr>
        <p:spPr bwMode="auto">
          <a:xfrm>
            <a:off x="357158" y="3076370"/>
            <a:ext cx="1285884" cy="928694"/>
          </a:xfrm>
          <a:prstGeom prst="roundRect">
            <a:avLst>
              <a:gd name="adj" fmla="val 16667"/>
            </a:avLst>
          </a:prstGeom>
          <a:blipFill dpi="0" rotWithShape="1">
            <a:blip r:embed="rId6" cstate="print"/>
            <a:srcRect/>
            <a:stretch>
              <a:fillRect/>
            </a:stretch>
          </a:blipFill>
          <a:ln w="28575">
            <a:solidFill>
              <a:srgbClr val="4D4D4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Univers (W1)" pitchFamily="34" charset="0"/>
            </a:endParaRP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2450" y="6021288"/>
            <a:ext cx="80391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1182566" y="476672"/>
            <a:ext cx="76800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l-PL" sz="2800" b="1" baseline="0" dirty="0" smtClean="0">
                <a:solidFill>
                  <a:srgbClr val="8D7D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AUTOSTEAM </a:t>
            </a:r>
            <a:endParaRPr lang="en-US" sz="2800" b="1" baseline="0" dirty="0">
              <a:solidFill>
                <a:srgbClr val="B41315"/>
              </a:solidFill>
            </a:endParaRPr>
          </a:p>
        </p:txBody>
      </p:sp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8144" y="139446"/>
            <a:ext cx="3035725" cy="265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16"/>
          <p:cNvSpPr txBox="1"/>
          <p:nvPr/>
        </p:nvSpPr>
        <p:spPr>
          <a:xfrm>
            <a:off x="2339752" y="1578278"/>
            <a:ext cx="6804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 algn="l">
              <a:buBlip>
                <a:blip r:embed="rId3"/>
              </a:buBlip>
            </a:pPr>
            <a:r>
              <a:rPr lang="pl-PL" sz="1600" b="1" dirty="0" smtClean="0">
                <a:solidFill>
                  <a:srgbClr val="808080"/>
                </a:solidFill>
                <a:cs typeface="Arial" charset="0"/>
              </a:rPr>
              <a:t>Odpowiednia ilość pary dobierana jest automatycznie </a:t>
            </a:r>
            <a:endParaRPr lang="en-US" sz="1600" dirty="0" smtClean="0">
              <a:solidFill>
                <a:srgbClr val="808080"/>
              </a:solidFill>
            </a:endParaRPr>
          </a:p>
        </p:txBody>
      </p:sp>
      <p:pic>
        <p:nvPicPr>
          <p:cNvPr id="11980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1928802"/>
            <a:ext cx="5340973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878" y="3212976"/>
            <a:ext cx="1526540" cy="114471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5337" y="4659863"/>
            <a:ext cx="1502367" cy="11265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cxnSp>
        <p:nvCxnSpPr>
          <p:cNvPr id="33" name="Connecteur droit 32"/>
          <p:cNvCxnSpPr/>
          <p:nvPr/>
        </p:nvCxnSpPr>
        <p:spPr>
          <a:xfrm rot="16200000" flipH="1">
            <a:off x="266911" y="3571875"/>
            <a:ext cx="3857653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3729" name="Picture 1" descr="C:\Documents and Settings\CCOCHET\Bureau\ROWENTA by carole\IPC2010\document utilisé\DW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7" y="1725842"/>
            <a:ext cx="1335091" cy="117833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2450" y="6021288"/>
            <a:ext cx="80391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1182566" y="476672"/>
            <a:ext cx="76800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l-PL" sz="2800" b="1" baseline="0" dirty="0" smtClean="0">
                <a:solidFill>
                  <a:srgbClr val="8D7D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AUTOSTEAM SYSTEM  </a:t>
            </a:r>
            <a:endParaRPr lang="en-US" sz="2800" b="1" baseline="0" dirty="0">
              <a:solidFill>
                <a:srgbClr val="B41315"/>
              </a:solidFill>
            </a:endParaRPr>
          </a:p>
        </p:txBody>
      </p:sp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8144" y="139446"/>
            <a:ext cx="3035725" cy="265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\\lyo22nt\LYO-SBALinenCare\NOUVEAU SERVEUR FERS VAPEUR\ROWENTA\SDL ROWENTA - infos internes équipe MKT\suivi projets en cours\FERS VAPEUR\DW4\PIB\SemelleMicroSteam300-INO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1357298"/>
            <a:ext cx="1728812" cy="2881635"/>
          </a:xfrm>
          <a:prstGeom prst="rect">
            <a:avLst/>
          </a:prstGeom>
          <a:solidFill>
            <a:srgbClr val="95909C"/>
          </a:solidFill>
        </p:spPr>
      </p:pic>
      <p:sp>
        <p:nvSpPr>
          <p:cNvPr id="17" name="ZoneTexte 16"/>
          <p:cNvSpPr txBox="1"/>
          <p:nvPr/>
        </p:nvSpPr>
        <p:spPr>
          <a:xfrm>
            <a:off x="2500298" y="1857364"/>
            <a:ext cx="4714908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808080"/>
                </a:solidFill>
                <a:cs typeface="Arial" charset="0"/>
              </a:rPr>
              <a:t>N</a:t>
            </a:r>
            <a:r>
              <a:rPr lang="pl-PL" sz="1600" b="1" dirty="0" smtClean="0">
                <a:solidFill>
                  <a:srgbClr val="808080"/>
                </a:solidFill>
                <a:cs typeface="Arial" charset="0"/>
              </a:rPr>
              <a:t>owa opatentowana stopa </a:t>
            </a:r>
            <a:r>
              <a:rPr lang="en-US" sz="1600" b="1" dirty="0" smtClean="0">
                <a:solidFill>
                  <a:srgbClr val="808080"/>
                </a:solidFill>
                <a:cs typeface="Arial" charset="0"/>
              </a:rPr>
              <a:t> Microsteam300:</a:t>
            </a:r>
            <a:endParaRPr lang="pl-PL" sz="1600" b="1" dirty="0" smtClean="0">
              <a:solidFill>
                <a:srgbClr val="808080"/>
              </a:solidFill>
              <a:cs typeface="Arial" charset="0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400" b="1" kern="1200" dirty="0">
              <a:solidFill>
                <a:srgbClr val="808080"/>
              </a:solidFill>
              <a:ea typeface="+mn-ea"/>
              <a:cs typeface="+mn-cs"/>
            </a:endParaRPr>
          </a:p>
          <a:p>
            <a:pPr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</a:pPr>
            <a:r>
              <a:rPr lang="en-US" sz="1600" kern="1200" dirty="0" smtClean="0">
                <a:solidFill>
                  <a:srgbClr val="808080"/>
                </a:solidFill>
                <a:ea typeface="+mn-ea"/>
                <a:cs typeface="+mn-cs"/>
              </a:rPr>
              <a:t> Opt</a:t>
            </a:r>
            <a:r>
              <a:rPr lang="pl-PL" sz="1600" kern="1200" dirty="0" err="1" smtClean="0">
                <a:solidFill>
                  <a:srgbClr val="808080"/>
                </a:solidFill>
                <a:ea typeface="+mn-ea"/>
                <a:cs typeface="+mn-cs"/>
              </a:rPr>
              <a:t>ymalna</a:t>
            </a:r>
            <a:r>
              <a:rPr lang="pl-PL" sz="1600" kern="1200" dirty="0" smtClean="0">
                <a:solidFill>
                  <a:srgbClr val="808080"/>
                </a:solidFill>
                <a:ea typeface="+mn-ea"/>
                <a:cs typeface="+mn-cs"/>
              </a:rPr>
              <a:t> dystrybucja pary</a:t>
            </a:r>
            <a:endParaRPr lang="en-US" sz="1600" kern="1200" dirty="0" smtClean="0">
              <a:solidFill>
                <a:srgbClr val="808080"/>
              </a:solidFill>
              <a:ea typeface="+mn-ea"/>
              <a:cs typeface="+mn-cs"/>
            </a:endParaRPr>
          </a:p>
          <a:p>
            <a:pPr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</a:pPr>
            <a:r>
              <a:rPr lang="en-US" sz="1600" dirty="0" smtClean="0">
                <a:solidFill>
                  <a:srgbClr val="808080"/>
                </a:solidFill>
              </a:rPr>
              <a:t> </a:t>
            </a:r>
            <a:r>
              <a:rPr lang="pl-PL" sz="1600" dirty="0" smtClean="0">
                <a:solidFill>
                  <a:srgbClr val="808080"/>
                </a:solidFill>
              </a:rPr>
              <a:t>Łatwość  manewrowania  żelazkiem w czasie prasowania  ( </a:t>
            </a:r>
            <a:r>
              <a:rPr lang="fr-FR" sz="1600" kern="1200" dirty="0" smtClean="0">
                <a:solidFill>
                  <a:srgbClr val="808080"/>
                </a:solidFill>
                <a:ea typeface="+mn-ea"/>
                <a:cs typeface="+mn-cs"/>
              </a:rPr>
              <a:t>360</a:t>
            </a:r>
            <a:r>
              <a:rPr lang="fr-FR" sz="1600" kern="1200" dirty="0">
                <a:solidFill>
                  <a:srgbClr val="808080"/>
                </a:solidFill>
                <a:ea typeface="+mn-ea"/>
                <a:cs typeface="+mn-cs"/>
              </a:rPr>
              <a:t>° </a:t>
            </a:r>
            <a:r>
              <a:rPr lang="pl-PL" sz="1600" kern="1200" dirty="0" smtClean="0">
                <a:solidFill>
                  <a:srgbClr val="808080"/>
                </a:solidFill>
                <a:ea typeface="+mn-ea"/>
                <a:cs typeface="+mn-cs"/>
              </a:rPr>
              <a:t>) </a:t>
            </a:r>
            <a:endParaRPr lang="fr-FR" sz="1600" dirty="0" smtClean="0">
              <a:solidFill>
                <a:srgbClr val="808080"/>
              </a:solidFill>
            </a:endParaRPr>
          </a:p>
          <a:p>
            <a:pPr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</a:pPr>
            <a:endParaRPr lang="fr-FR" sz="1600" kern="1200" dirty="0" smtClean="0">
              <a:solidFill>
                <a:srgbClr val="808080"/>
              </a:solidFill>
              <a:ea typeface="+mn-ea"/>
              <a:cs typeface="+mn-cs"/>
            </a:endParaRPr>
          </a:p>
          <a:p>
            <a:pPr algn="l">
              <a:spcBef>
                <a:spcPct val="50000"/>
              </a:spcBef>
              <a:buClr>
                <a:srgbClr val="7E657F"/>
              </a:buClr>
              <a:buSzPct val="105000"/>
            </a:pPr>
            <a:r>
              <a:rPr lang="pl-PL" sz="1600" b="1" dirty="0" smtClean="0">
                <a:solidFill>
                  <a:srgbClr val="808080"/>
                </a:solidFill>
                <a:cs typeface="Arial" charset="0"/>
              </a:rPr>
              <a:t>Precyzyjny stożek </a:t>
            </a:r>
            <a:endParaRPr lang="en-GB" sz="1600" dirty="0" smtClean="0">
              <a:solidFill>
                <a:srgbClr val="808080"/>
              </a:solidFill>
              <a:cs typeface="Arial" charset="0"/>
            </a:endParaRPr>
          </a:p>
          <a:p>
            <a:pPr algn="l">
              <a:spcBef>
                <a:spcPct val="50000"/>
              </a:spcBef>
              <a:buClr>
                <a:srgbClr val="7E657F"/>
              </a:buClr>
              <a:buSzPct val="105000"/>
            </a:pPr>
            <a:r>
              <a:rPr lang="pl-PL" sz="1600" dirty="0" smtClean="0">
                <a:solidFill>
                  <a:srgbClr val="808080"/>
                </a:solidFill>
                <a:cs typeface="Arial" charset="0"/>
              </a:rPr>
              <a:t>Doskonały rezultat  przy rozprasowywaniu trudnodostępnych powierzchni </a:t>
            </a:r>
            <a:r>
              <a:rPr lang="en-GB" sz="1600" dirty="0" smtClean="0">
                <a:solidFill>
                  <a:srgbClr val="808080"/>
                </a:solidFill>
                <a:cs typeface="Arial" charset="0"/>
              </a:rPr>
              <a:t>:</a:t>
            </a:r>
          </a:p>
          <a:p>
            <a:pPr algn="l">
              <a:spcBef>
                <a:spcPct val="50000"/>
              </a:spcBef>
              <a:buClr>
                <a:srgbClr val="7E657F"/>
              </a:buClr>
              <a:buSzPct val="105000"/>
              <a:buBlip>
                <a:blip r:embed="rId4"/>
              </a:buBlip>
            </a:pPr>
            <a:r>
              <a:rPr lang="en-GB" sz="1600" dirty="0" smtClean="0">
                <a:solidFill>
                  <a:srgbClr val="808080"/>
                </a:solidFill>
                <a:cs typeface="Arial" charset="0"/>
              </a:rPr>
              <a:t> </a:t>
            </a:r>
            <a:r>
              <a:rPr lang="pl-PL" sz="1600" dirty="0" smtClean="0">
                <a:solidFill>
                  <a:srgbClr val="808080"/>
                </a:solidFill>
                <a:cs typeface="Arial" charset="0"/>
              </a:rPr>
              <a:t>wąskie krawędzie </a:t>
            </a:r>
            <a:endParaRPr lang="en-GB" sz="1600" dirty="0" smtClean="0">
              <a:solidFill>
                <a:srgbClr val="808080"/>
              </a:solidFill>
              <a:cs typeface="Arial" charset="0"/>
            </a:endParaRPr>
          </a:p>
          <a:p>
            <a:pPr algn="l">
              <a:spcBef>
                <a:spcPct val="50000"/>
              </a:spcBef>
              <a:buClr>
                <a:srgbClr val="7E657F"/>
              </a:buClr>
              <a:buSzPct val="105000"/>
              <a:buBlip>
                <a:blip r:embed="rId4"/>
              </a:buBlip>
            </a:pPr>
            <a:r>
              <a:rPr lang="en-GB" sz="1600" dirty="0" smtClean="0">
                <a:solidFill>
                  <a:srgbClr val="808080"/>
                </a:solidFill>
                <a:cs typeface="Arial" charset="0"/>
              </a:rPr>
              <a:t> </a:t>
            </a:r>
            <a:r>
              <a:rPr lang="pl-PL" sz="1600" dirty="0" smtClean="0">
                <a:solidFill>
                  <a:srgbClr val="808080"/>
                </a:solidFill>
                <a:cs typeface="Arial" charset="0"/>
              </a:rPr>
              <a:t>szwy</a:t>
            </a:r>
            <a:endParaRPr lang="en-GB" sz="1600" dirty="0" smtClean="0">
              <a:solidFill>
                <a:srgbClr val="808080"/>
              </a:solidFill>
              <a:cs typeface="Arial" charset="0"/>
            </a:endParaRPr>
          </a:p>
          <a:p>
            <a:pPr algn="l">
              <a:spcBef>
                <a:spcPct val="50000"/>
              </a:spcBef>
              <a:buClr>
                <a:srgbClr val="7E657F"/>
              </a:buClr>
              <a:buSzPct val="105000"/>
              <a:buBlip>
                <a:blip r:embed="rId4"/>
              </a:buBlip>
            </a:pPr>
            <a:r>
              <a:rPr lang="en-GB" sz="1600" dirty="0" smtClean="0">
                <a:solidFill>
                  <a:srgbClr val="808080"/>
                </a:solidFill>
                <a:cs typeface="Arial" charset="0"/>
              </a:rPr>
              <a:t> </a:t>
            </a:r>
            <a:r>
              <a:rPr lang="pl-PL" sz="1600" dirty="0" smtClean="0">
                <a:solidFill>
                  <a:srgbClr val="808080"/>
                </a:solidFill>
                <a:cs typeface="Arial" charset="0"/>
              </a:rPr>
              <a:t>kołnierze </a:t>
            </a:r>
            <a:endParaRPr lang="fr-FR" sz="1600" dirty="0" smtClean="0">
              <a:solidFill>
                <a:srgbClr val="808080"/>
              </a:solidFill>
              <a:cs typeface="Arial" charset="0"/>
            </a:endParaRPr>
          </a:p>
          <a:p>
            <a:pPr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1400" kern="1200" dirty="0">
              <a:solidFill>
                <a:srgbClr val="4D4D4D"/>
              </a:solidFill>
              <a:ea typeface="+mn-ea"/>
              <a:cs typeface="+mn-cs"/>
            </a:endParaRPr>
          </a:p>
        </p:txBody>
      </p:sp>
      <p:cxnSp>
        <p:nvCxnSpPr>
          <p:cNvPr id="19" name="Connecteur droit 18"/>
          <p:cNvCxnSpPr/>
          <p:nvPr/>
        </p:nvCxnSpPr>
        <p:spPr>
          <a:xfrm rot="5400000">
            <a:off x="321438" y="3607595"/>
            <a:ext cx="3643338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2708" name="Picture 4" descr="C:\Documents and Settings\CCOCHET\Bureau\ROWENTA by carole\IPC2010\document utilisé\Sans tit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15052" y="4079806"/>
            <a:ext cx="1480980" cy="1349458"/>
          </a:xfrm>
          <a:prstGeom prst="rect">
            <a:avLst/>
          </a:prstGeom>
          <a:noFill/>
        </p:spPr>
      </p:pic>
      <p:pic>
        <p:nvPicPr>
          <p:cNvPr id="712709" name="Picture 5" descr="C:\Documents and Settings\CCOCHET\Bureau\ROWENTA by carole\livre des marques &amp; moonboard\rowenta\84744760.jpg"/>
          <p:cNvPicPr>
            <a:picLocks noChangeAspect="1" noChangeArrowheads="1"/>
          </p:cNvPicPr>
          <p:nvPr/>
        </p:nvPicPr>
        <p:blipFill>
          <a:blip r:embed="rId6" cstate="print"/>
          <a:srcRect l="6636" t="11029" r="3762" b="7352"/>
          <a:stretch>
            <a:fillRect/>
          </a:stretch>
        </p:blipFill>
        <p:spPr bwMode="auto">
          <a:xfrm>
            <a:off x="428596" y="1857363"/>
            <a:ext cx="1428760" cy="1957931"/>
          </a:xfrm>
          <a:prstGeom prst="round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</p:pic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4123397"/>
            <a:ext cx="1928826" cy="1591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2450" y="6021288"/>
            <a:ext cx="80391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8"/>
          <p:cNvSpPr txBox="1">
            <a:spLocks noChangeArrowheads="1"/>
          </p:cNvSpPr>
          <p:nvPr/>
        </p:nvSpPr>
        <p:spPr bwMode="auto">
          <a:xfrm>
            <a:off x="1182566" y="476672"/>
            <a:ext cx="76800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E1111"/>
              </a:buClr>
              <a:buSzTx/>
              <a:tabLst/>
              <a:defRPr/>
            </a:pPr>
            <a:r>
              <a:rPr kumimoji="0" lang="pl-PL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8D7D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STOPA MICROSTEAM300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B4131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8144" y="139446"/>
            <a:ext cx="3035725" cy="265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1" y="1484784"/>
            <a:ext cx="5184576" cy="395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9809" name="Picture 1" descr="\\lyo22nt\LYO-SBALinenCare\NOUVEAU SERVEUR FERS VAPEUR\ROWENTA\SDL ROWENTA - infos internes équipe MKT\suivi projets en cours\FERS VAPEUR\DW4\PIB\SemelleMicroSteam300-INOX.jpg"/>
          <p:cNvPicPr>
            <a:picLocks noChangeAspect="1" noChangeArrowheads="1"/>
          </p:cNvPicPr>
          <p:nvPr/>
        </p:nvPicPr>
        <p:blipFill>
          <a:blip r:embed="rId4" cstate="print"/>
          <a:srcRect r="5320"/>
          <a:stretch>
            <a:fillRect/>
          </a:stretch>
        </p:blipFill>
        <p:spPr bwMode="auto">
          <a:xfrm>
            <a:off x="7872521" y="3645024"/>
            <a:ext cx="1271479" cy="2238414"/>
          </a:xfrm>
          <a:prstGeom prst="rect">
            <a:avLst/>
          </a:prstGeom>
          <a:noFill/>
        </p:spPr>
      </p:pic>
      <p:sp>
        <p:nvSpPr>
          <p:cNvPr id="23" name="AutoShape 8"/>
          <p:cNvSpPr>
            <a:spLocks/>
          </p:cNvSpPr>
          <p:nvPr/>
        </p:nvSpPr>
        <p:spPr bwMode="auto">
          <a:xfrm>
            <a:off x="2571736" y="1269579"/>
            <a:ext cx="2000264" cy="503237"/>
          </a:xfrm>
          <a:prstGeom prst="accentCallout2">
            <a:avLst>
              <a:gd name="adj1" fmla="val 21553"/>
              <a:gd name="adj2" fmla="val 103995"/>
              <a:gd name="adj3" fmla="val 23297"/>
              <a:gd name="adj4" fmla="val 119488"/>
              <a:gd name="adj5" fmla="val 247660"/>
              <a:gd name="adj6" fmla="val 120781"/>
            </a:avLst>
          </a:prstGeom>
          <a:noFill/>
          <a:ln w="9525">
            <a:solidFill>
              <a:srgbClr val="333333"/>
            </a:solidFill>
            <a:prstDash val="sysDot"/>
            <a:miter lim="800000"/>
            <a:headEnd/>
            <a:tailEnd/>
          </a:ln>
          <a:effectLst/>
        </p:spPr>
        <p:txBody>
          <a:bodyPr lIns="87539" tIns="43770" rIns="87539" bIns="43770"/>
          <a:lstStyle/>
          <a:p>
            <a:pPr algn="r" defTabSz="876300">
              <a:buFont typeface="Wingdings" pitchFamily="2" charset="2"/>
              <a:buNone/>
            </a:pPr>
            <a:r>
              <a:rPr lang="pl-PL" sz="1400" b="1" dirty="0" smtClean="0">
                <a:solidFill>
                  <a:srgbClr val="4D4D4D"/>
                </a:solidFill>
                <a:latin typeface="+mn-lt"/>
              </a:rPr>
              <a:t>Komfortowy uchwyt</a:t>
            </a:r>
            <a:endParaRPr lang="en-GB" sz="1400" b="1" dirty="0">
              <a:solidFill>
                <a:srgbClr val="4D4D4D"/>
              </a:solidFill>
              <a:latin typeface="+mn-lt"/>
            </a:endParaRPr>
          </a:p>
        </p:txBody>
      </p:sp>
      <p:sp>
        <p:nvSpPr>
          <p:cNvPr id="27" name="AutoShape 13"/>
          <p:cNvSpPr>
            <a:spLocks/>
          </p:cNvSpPr>
          <p:nvPr/>
        </p:nvSpPr>
        <p:spPr bwMode="auto">
          <a:xfrm>
            <a:off x="7000892" y="2319983"/>
            <a:ext cx="2286016" cy="388937"/>
          </a:xfrm>
          <a:prstGeom prst="accentCallout2">
            <a:avLst>
              <a:gd name="adj1" fmla="val 53879"/>
              <a:gd name="adj2" fmla="val -6064"/>
              <a:gd name="adj3" fmla="val 59883"/>
              <a:gd name="adj4" fmla="val -47719"/>
              <a:gd name="adj5" fmla="val 205148"/>
              <a:gd name="adj6" fmla="val -59418"/>
            </a:avLst>
          </a:prstGeom>
          <a:noFill/>
          <a:ln w="9525">
            <a:solidFill>
              <a:srgbClr val="333333"/>
            </a:solidFill>
            <a:prstDash val="sysDot"/>
            <a:miter lim="800000"/>
            <a:headEnd/>
            <a:tailEnd/>
          </a:ln>
          <a:effectLst/>
        </p:spPr>
        <p:txBody>
          <a:bodyPr lIns="87524" tIns="43762" rIns="87524" bIns="43762"/>
          <a:lstStyle/>
          <a:p>
            <a:pPr algn="l" defTabSz="876300">
              <a:buFont typeface="Wingdings" pitchFamily="2" charset="2"/>
              <a:buNone/>
            </a:pPr>
            <a:r>
              <a:rPr lang="pl-PL" sz="1400" b="1" dirty="0" smtClean="0">
                <a:solidFill>
                  <a:srgbClr val="5F5F5F"/>
                </a:solidFill>
                <a:latin typeface="+mn-lt"/>
              </a:rPr>
              <a:t>Zintegrowany system </a:t>
            </a:r>
            <a:r>
              <a:rPr lang="pl-PL" sz="1400" b="1" dirty="0" err="1" smtClean="0">
                <a:solidFill>
                  <a:srgbClr val="5F5F5F"/>
                </a:solidFill>
                <a:latin typeface="+mn-lt"/>
              </a:rPr>
              <a:t>Anticalc</a:t>
            </a:r>
            <a:r>
              <a:rPr lang="pl-PL" sz="1400" b="1" dirty="0" smtClean="0">
                <a:solidFill>
                  <a:srgbClr val="5F5F5F"/>
                </a:solidFill>
                <a:latin typeface="+mn-lt"/>
              </a:rPr>
              <a:t> </a:t>
            </a:r>
            <a:endParaRPr lang="en-GB" sz="1400" b="1" dirty="0">
              <a:solidFill>
                <a:srgbClr val="5F5F5F"/>
              </a:solidFill>
              <a:latin typeface="+mn-lt"/>
            </a:endParaRPr>
          </a:p>
        </p:txBody>
      </p:sp>
      <p:sp>
        <p:nvSpPr>
          <p:cNvPr id="31" name="AutoShape 8"/>
          <p:cNvSpPr>
            <a:spLocks/>
          </p:cNvSpPr>
          <p:nvPr/>
        </p:nvSpPr>
        <p:spPr bwMode="auto">
          <a:xfrm>
            <a:off x="-285784" y="1701627"/>
            <a:ext cx="2000264" cy="503237"/>
          </a:xfrm>
          <a:prstGeom prst="accentCallout2">
            <a:avLst>
              <a:gd name="adj1" fmla="val 48774"/>
              <a:gd name="adj2" fmla="val 103259"/>
              <a:gd name="adj3" fmla="val 47114"/>
              <a:gd name="adj4" fmla="val 194028"/>
              <a:gd name="adj5" fmla="val 220233"/>
              <a:gd name="adj6" fmla="val 193873"/>
            </a:avLst>
          </a:prstGeom>
          <a:noFill/>
          <a:ln w="9525">
            <a:solidFill>
              <a:srgbClr val="333333"/>
            </a:solidFill>
            <a:prstDash val="sysDot"/>
            <a:miter lim="800000"/>
            <a:headEnd/>
            <a:tailEnd/>
          </a:ln>
          <a:effectLst/>
        </p:spPr>
        <p:txBody>
          <a:bodyPr lIns="87539" tIns="43770" rIns="87539" bIns="43770"/>
          <a:lstStyle/>
          <a:p>
            <a:pPr algn="r"/>
            <a:r>
              <a:rPr lang="pl-PL" sz="1400" b="1" dirty="0" smtClean="0">
                <a:solidFill>
                  <a:srgbClr val="4D4D4D"/>
                </a:solidFill>
              </a:rPr>
              <a:t>Wyrzut pary</a:t>
            </a:r>
            <a:endParaRPr lang="en-GB" sz="1400" b="1" dirty="0" smtClean="0">
              <a:solidFill>
                <a:srgbClr val="4D4D4D"/>
              </a:solidFill>
            </a:endParaRPr>
          </a:p>
          <a:p>
            <a:pPr algn="r"/>
            <a:r>
              <a:rPr lang="en-GB" sz="1400" b="1" dirty="0" smtClean="0">
                <a:solidFill>
                  <a:srgbClr val="4D4D4D"/>
                </a:solidFill>
              </a:rPr>
              <a:t>130 g/min</a:t>
            </a:r>
          </a:p>
          <a:p>
            <a:pPr algn="r"/>
            <a:endParaRPr lang="en-GB" sz="1400" b="1" dirty="0">
              <a:solidFill>
                <a:srgbClr val="4D4D4D"/>
              </a:solidFill>
              <a:latin typeface="Verdana" pitchFamily="34" charset="0"/>
            </a:endParaRPr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auto">
          <a:xfrm>
            <a:off x="5940152" y="5282044"/>
            <a:ext cx="22145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400" b="1" dirty="0" smtClean="0">
                <a:solidFill>
                  <a:srgbClr val="5F5F5F"/>
                </a:solidFill>
                <a:latin typeface="+mn-lt"/>
              </a:rPr>
              <a:t>Microsteam300 </a:t>
            </a:r>
            <a:r>
              <a:rPr lang="pl-PL" sz="1400" b="1" dirty="0" smtClean="0">
                <a:solidFill>
                  <a:srgbClr val="5F5F5F"/>
                </a:solidFill>
                <a:latin typeface="+mn-lt"/>
              </a:rPr>
              <a:t/>
            </a:r>
            <a:br>
              <a:rPr lang="pl-PL" sz="1400" b="1" dirty="0" smtClean="0">
                <a:solidFill>
                  <a:srgbClr val="5F5F5F"/>
                </a:solidFill>
                <a:latin typeface="+mn-lt"/>
              </a:rPr>
            </a:br>
            <a:r>
              <a:rPr lang="pl-PL" sz="1400" b="1" dirty="0" smtClean="0">
                <a:solidFill>
                  <a:srgbClr val="5F5F5F"/>
                </a:solidFill>
                <a:latin typeface="+mn-lt"/>
              </a:rPr>
              <a:t>stopa</a:t>
            </a:r>
            <a:endParaRPr lang="fr-FR" sz="1400" b="1" dirty="0">
              <a:solidFill>
                <a:srgbClr val="5F5F5F"/>
              </a:solidFill>
              <a:latin typeface="+mn-lt"/>
            </a:endParaRPr>
          </a:p>
        </p:txBody>
      </p:sp>
      <p:sp>
        <p:nvSpPr>
          <p:cNvPr id="33" name="AutoShape 8"/>
          <p:cNvSpPr>
            <a:spLocks/>
          </p:cNvSpPr>
          <p:nvPr/>
        </p:nvSpPr>
        <p:spPr bwMode="auto">
          <a:xfrm>
            <a:off x="-285784" y="4509939"/>
            <a:ext cx="2071702" cy="503237"/>
          </a:xfrm>
          <a:prstGeom prst="accentCallout2">
            <a:avLst>
              <a:gd name="adj1" fmla="val 22713"/>
              <a:gd name="adj2" fmla="val 102782"/>
              <a:gd name="adj3" fmla="val 40768"/>
              <a:gd name="adj4" fmla="val 116551"/>
              <a:gd name="adj5" fmla="val 45291"/>
              <a:gd name="adj6" fmla="val 119895"/>
            </a:avLst>
          </a:prstGeom>
          <a:noFill/>
          <a:ln w="9525">
            <a:solidFill>
              <a:srgbClr val="333333"/>
            </a:solidFill>
            <a:prstDash val="sysDot"/>
            <a:miter lim="800000"/>
            <a:headEnd/>
            <a:tailEnd/>
          </a:ln>
          <a:effectLst/>
        </p:spPr>
        <p:txBody>
          <a:bodyPr lIns="87539" tIns="43770" rIns="87539" bIns="43770"/>
          <a:lstStyle/>
          <a:p>
            <a:pPr algn="r"/>
            <a:r>
              <a:rPr lang="en-GB" sz="1400" b="1" dirty="0" smtClean="0">
                <a:solidFill>
                  <a:srgbClr val="5F5F5F"/>
                </a:solidFill>
              </a:rPr>
              <a:t>Pr</a:t>
            </a:r>
            <a:r>
              <a:rPr lang="pl-PL" sz="1400" b="1" dirty="0" err="1" smtClean="0">
                <a:solidFill>
                  <a:srgbClr val="5F5F5F"/>
                </a:solidFill>
              </a:rPr>
              <a:t>ecyzyjny</a:t>
            </a:r>
            <a:r>
              <a:rPr lang="pl-PL" sz="1400" b="1" dirty="0" smtClean="0">
                <a:solidFill>
                  <a:srgbClr val="5F5F5F"/>
                </a:solidFill>
              </a:rPr>
              <a:t/>
            </a:r>
            <a:br>
              <a:rPr lang="pl-PL" sz="1400" b="1" dirty="0" smtClean="0">
                <a:solidFill>
                  <a:srgbClr val="5F5F5F"/>
                </a:solidFill>
              </a:rPr>
            </a:br>
            <a:r>
              <a:rPr lang="pl-PL" sz="1400" b="1" dirty="0" smtClean="0">
                <a:solidFill>
                  <a:srgbClr val="5F5F5F"/>
                </a:solidFill>
              </a:rPr>
              <a:t> stożek </a:t>
            </a:r>
            <a:endParaRPr lang="en-GB" sz="1400" b="1" dirty="0">
              <a:solidFill>
                <a:srgbClr val="5F5F5F"/>
              </a:solidFill>
            </a:endParaRPr>
          </a:p>
        </p:txBody>
      </p:sp>
      <p:sp>
        <p:nvSpPr>
          <p:cNvPr id="16" name="AutoShape 13"/>
          <p:cNvSpPr>
            <a:spLocks/>
          </p:cNvSpPr>
          <p:nvPr/>
        </p:nvSpPr>
        <p:spPr bwMode="auto">
          <a:xfrm>
            <a:off x="4500562" y="5344319"/>
            <a:ext cx="1914525" cy="388937"/>
          </a:xfrm>
          <a:prstGeom prst="accentCallout2">
            <a:avLst>
              <a:gd name="adj1" fmla="val 80818"/>
              <a:gd name="adj2" fmla="val 81591"/>
              <a:gd name="adj3" fmla="val 80819"/>
              <a:gd name="adj4" fmla="val 1740"/>
              <a:gd name="adj5" fmla="val -67801"/>
              <a:gd name="adj6" fmla="val 1185"/>
            </a:avLst>
          </a:prstGeom>
          <a:noFill/>
          <a:ln w="9525">
            <a:solidFill>
              <a:srgbClr val="333333"/>
            </a:solidFill>
            <a:prstDash val="sysDot"/>
            <a:miter lim="800000"/>
            <a:headEnd/>
            <a:tailEnd/>
          </a:ln>
          <a:effectLst/>
        </p:spPr>
        <p:txBody>
          <a:bodyPr lIns="87524" tIns="43762" rIns="87524" bIns="43762"/>
          <a:lstStyle/>
          <a:p>
            <a:pPr defTabSz="876300">
              <a:buFont typeface="Wingdings" pitchFamily="2" charset="2"/>
              <a:buNone/>
            </a:pPr>
            <a:endParaRPr lang="en-GB" sz="1100" b="1" dirty="0">
              <a:solidFill>
                <a:srgbClr val="4D4D4D"/>
              </a:solidFill>
              <a:latin typeface="Verdana" pitchFamily="34" charset="0"/>
            </a:endParaRPr>
          </a:p>
        </p:txBody>
      </p:sp>
      <p:sp>
        <p:nvSpPr>
          <p:cNvPr id="19" name="AutoShape 8"/>
          <p:cNvSpPr>
            <a:spLocks/>
          </p:cNvSpPr>
          <p:nvPr/>
        </p:nvSpPr>
        <p:spPr bwMode="auto">
          <a:xfrm>
            <a:off x="214282" y="2997771"/>
            <a:ext cx="1571636" cy="503237"/>
          </a:xfrm>
          <a:prstGeom prst="accentCallout2">
            <a:avLst>
              <a:gd name="adj1" fmla="val 48774"/>
              <a:gd name="adj2" fmla="val 101830"/>
              <a:gd name="adj3" fmla="val 49007"/>
              <a:gd name="adj4" fmla="val 145457"/>
              <a:gd name="adj5" fmla="val 23389"/>
              <a:gd name="adj6" fmla="val 176123"/>
            </a:avLst>
          </a:prstGeom>
          <a:noFill/>
          <a:ln w="9525">
            <a:solidFill>
              <a:srgbClr val="333333"/>
            </a:solidFill>
            <a:prstDash val="sysDot"/>
            <a:miter lim="800000"/>
            <a:headEnd/>
            <a:tailEnd/>
          </a:ln>
          <a:effectLst/>
        </p:spPr>
        <p:txBody>
          <a:bodyPr lIns="87539" tIns="43770" rIns="87539" bIns="43770"/>
          <a:lstStyle/>
          <a:p>
            <a:pPr algn="r"/>
            <a:r>
              <a:rPr lang="en-GB" sz="1400" b="1" dirty="0" smtClean="0">
                <a:solidFill>
                  <a:srgbClr val="5F5F5F"/>
                </a:solidFill>
                <a:latin typeface="Verdana" pitchFamily="34" charset="0"/>
              </a:rPr>
              <a:t> </a:t>
            </a:r>
            <a:r>
              <a:rPr lang="pl-PL" sz="1400" b="1" dirty="0" smtClean="0">
                <a:solidFill>
                  <a:srgbClr val="5F5F5F"/>
                </a:solidFill>
                <a:latin typeface="+mn-lt"/>
              </a:rPr>
              <a:t>dźwignia </a:t>
            </a:r>
            <a:r>
              <a:rPr lang="en-GB" sz="1400" b="1" dirty="0" err="1" smtClean="0">
                <a:solidFill>
                  <a:srgbClr val="5F5F5F"/>
                </a:solidFill>
                <a:latin typeface="+mn-lt"/>
              </a:rPr>
              <a:t>Autosteam</a:t>
            </a:r>
            <a:r>
              <a:rPr lang="en-GB" sz="1400" b="1" dirty="0" smtClean="0">
                <a:solidFill>
                  <a:srgbClr val="5F5F5F"/>
                </a:solidFill>
                <a:latin typeface="+mn-lt"/>
              </a:rPr>
              <a:t> </a:t>
            </a:r>
            <a:endParaRPr lang="en-GB" sz="1400" b="1" dirty="0">
              <a:solidFill>
                <a:srgbClr val="5F5F5F"/>
              </a:solidFill>
              <a:latin typeface="+mn-lt"/>
            </a:endParaRPr>
          </a:p>
        </p:txBody>
      </p:sp>
      <p:sp>
        <p:nvSpPr>
          <p:cNvPr id="20" name="AutoShape 10"/>
          <p:cNvSpPr>
            <a:spLocks/>
          </p:cNvSpPr>
          <p:nvPr/>
        </p:nvSpPr>
        <p:spPr bwMode="auto">
          <a:xfrm flipH="1">
            <a:off x="6929454" y="3143248"/>
            <a:ext cx="1447798" cy="285752"/>
          </a:xfrm>
          <a:prstGeom prst="accentCallout2">
            <a:avLst>
              <a:gd name="adj1" fmla="val 54543"/>
              <a:gd name="adj2" fmla="val 104180"/>
              <a:gd name="adj3" fmla="val 52881"/>
              <a:gd name="adj4" fmla="val 134641"/>
              <a:gd name="adj5" fmla="val 335178"/>
              <a:gd name="adj6" fmla="val 158237"/>
            </a:avLst>
          </a:prstGeom>
          <a:noFill/>
          <a:ln w="9525">
            <a:solidFill>
              <a:srgbClr val="333333"/>
            </a:solidFill>
            <a:prstDash val="sysDot"/>
            <a:miter lim="800000"/>
            <a:headEnd/>
            <a:tailEnd/>
          </a:ln>
          <a:effectLst/>
        </p:spPr>
        <p:txBody>
          <a:bodyPr lIns="87539" tIns="43770" rIns="87539" bIns="43770"/>
          <a:lstStyle/>
          <a:p>
            <a:pPr defTabSz="876300">
              <a:buFont typeface="Wingdings" pitchFamily="2" charset="2"/>
              <a:buNone/>
            </a:pPr>
            <a:r>
              <a:rPr lang="en-GB" sz="1400" b="1" dirty="0" smtClean="0">
                <a:solidFill>
                  <a:srgbClr val="5F5F5F"/>
                </a:solidFill>
                <a:latin typeface="+mn-lt"/>
              </a:rPr>
              <a:t>2300 W</a:t>
            </a:r>
            <a:endParaRPr lang="en-GB" sz="1400" b="1" dirty="0">
              <a:solidFill>
                <a:srgbClr val="5F5F5F"/>
              </a:solidFill>
              <a:latin typeface="+mn-lt"/>
            </a:endParaRPr>
          </a:p>
          <a:p>
            <a:pPr algn="r" defTabSz="876300">
              <a:buFont typeface="Wingdings" pitchFamily="2" charset="2"/>
              <a:buNone/>
            </a:pPr>
            <a:endParaRPr lang="en-GB" sz="1400" b="1" dirty="0">
              <a:latin typeface="Verdana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2450" y="6021288"/>
            <a:ext cx="80391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8"/>
          <p:cNvSpPr txBox="1">
            <a:spLocks noChangeArrowheads="1"/>
          </p:cNvSpPr>
          <p:nvPr/>
        </p:nvSpPr>
        <p:spPr bwMode="auto">
          <a:xfrm>
            <a:off x="1182566" y="476672"/>
            <a:ext cx="76800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8D7D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AUTOSTEAM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B4131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Rectangle 28"/>
          <p:cNvSpPr txBox="1">
            <a:spLocks noChangeArrowheads="1"/>
          </p:cNvSpPr>
          <p:nvPr/>
        </p:nvSpPr>
        <p:spPr bwMode="auto">
          <a:xfrm>
            <a:off x="1212400" y="868650"/>
            <a:ext cx="76800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pl-PL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JAKOŚC I STYLISTYKA</a:t>
            </a:r>
            <a:endParaRPr lang="en-CA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6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139446"/>
            <a:ext cx="3035725" cy="265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9446"/>
          <p:cNvSpPr>
            <a:spLocks noChangeArrowheads="1"/>
          </p:cNvSpPr>
          <p:nvPr/>
        </p:nvSpPr>
        <p:spPr bwMode="auto">
          <a:xfrm>
            <a:off x="1420813" y="-127000"/>
            <a:ext cx="1435100" cy="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fr-FR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22884" name="Rectangle 9448"/>
          <p:cNvSpPr>
            <a:spLocks noChangeArrowheads="1"/>
          </p:cNvSpPr>
          <p:nvPr/>
        </p:nvSpPr>
        <p:spPr bwMode="auto">
          <a:xfrm>
            <a:off x="1420813" y="-127000"/>
            <a:ext cx="1130300" cy="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fr-FR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22885" name="Rectangle 9450"/>
          <p:cNvSpPr>
            <a:spLocks noChangeArrowheads="1"/>
          </p:cNvSpPr>
          <p:nvPr/>
        </p:nvSpPr>
        <p:spPr bwMode="auto">
          <a:xfrm>
            <a:off x="1420813" y="-127000"/>
            <a:ext cx="1155700" cy="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fr-FR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22886" name="Rectangle 9452"/>
          <p:cNvSpPr>
            <a:spLocks noChangeArrowheads="1"/>
          </p:cNvSpPr>
          <p:nvPr/>
        </p:nvSpPr>
        <p:spPr bwMode="auto">
          <a:xfrm>
            <a:off x="1420813" y="-127000"/>
            <a:ext cx="1130300" cy="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fr-FR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22887" name="Rectangle 9454"/>
          <p:cNvSpPr>
            <a:spLocks noChangeArrowheads="1"/>
          </p:cNvSpPr>
          <p:nvPr/>
        </p:nvSpPr>
        <p:spPr bwMode="auto">
          <a:xfrm>
            <a:off x="1420813" y="-127000"/>
            <a:ext cx="1079500" cy="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fr-FR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450" y="6021288"/>
            <a:ext cx="80391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28"/>
          <p:cNvSpPr txBox="1">
            <a:spLocks noChangeArrowheads="1"/>
          </p:cNvSpPr>
          <p:nvPr/>
        </p:nvSpPr>
        <p:spPr bwMode="auto">
          <a:xfrm>
            <a:off x="1182566" y="476672"/>
            <a:ext cx="76800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l" eaLnBrk="0" hangingPunct="0"/>
            <a:r>
              <a:rPr kumimoji="0" lang="pl-PL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8D7D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AUTOSTEAM </a:t>
            </a:r>
            <a:r>
              <a:rPr lang="pl-PL" sz="2000" dirty="0" smtClean="0">
                <a:solidFill>
                  <a:srgbClr val="8D7D74"/>
                </a:solidFill>
                <a:latin typeface="+mn-lt"/>
              </a:rPr>
              <a:t>(</a:t>
            </a:r>
            <a:r>
              <a:rPr lang="pl-PL" sz="2000" dirty="0" err="1" smtClean="0">
                <a:solidFill>
                  <a:srgbClr val="8D7D74"/>
                </a:solidFill>
                <a:latin typeface="+mn-lt"/>
              </a:rPr>
              <a:t>vs</a:t>
            </a:r>
            <a:r>
              <a:rPr lang="pl-PL" sz="2000" dirty="0" smtClean="0">
                <a:solidFill>
                  <a:srgbClr val="8D7D74"/>
                </a:solidFill>
                <a:latin typeface="+mn-lt"/>
              </a:rPr>
              <a:t> </a:t>
            </a:r>
            <a:r>
              <a:rPr lang="pl-PL" sz="2000" dirty="0" err="1" smtClean="0">
                <a:solidFill>
                  <a:srgbClr val="8D7D74"/>
                </a:solidFill>
                <a:latin typeface="+mn-lt"/>
              </a:rPr>
              <a:t>Actisteam</a:t>
            </a:r>
            <a:r>
              <a:rPr lang="pl-PL" sz="2000" dirty="0" smtClean="0">
                <a:solidFill>
                  <a:srgbClr val="8D7D74"/>
                </a:solidFill>
                <a:latin typeface="+mn-lt"/>
              </a:rPr>
              <a:t>))</a:t>
            </a:r>
            <a:r>
              <a:rPr kumimoji="0" lang="pl-PL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D7D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 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B41315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6" name="Rectangle 28"/>
          <p:cNvSpPr txBox="1">
            <a:spLocks noChangeArrowheads="1"/>
          </p:cNvSpPr>
          <p:nvPr/>
        </p:nvSpPr>
        <p:spPr bwMode="auto">
          <a:xfrm>
            <a:off x="1212400" y="940658"/>
            <a:ext cx="76800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2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PARAMETRY 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277596"/>
            <a:ext cx="1152128" cy="855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139446"/>
            <a:ext cx="3035725" cy="265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2" name="Tabela 31"/>
          <p:cNvGraphicFramePr>
            <a:graphicFrameLocks noGrp="1"/>
          </p:cNvGraphicFramePr>
          <p:nvPr/>
        </p:nvGraphicFramePr>
        <p:xfrm>
          <a:off x="1835696" y="2348880"/>
          <a:ext cx="5904656" cy="3497188"/>
        </p:xfrm>
        <a:graphic>
          <a:graphicData uri="http://schemas.openxmlformats.org/drawingml/2006/table">
            <a:tbl>
              <a:tblPr/>
              <a:tblGrid>
                <a:gridCol w="1832164"/>
                <a:gridCol w="44450"/>
                <a:gridCol w="1991796"/>
                <a:gridCol w="164038"/>
                <a:gridCol w="1872208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 dirty="0">
                          <a:solidFill>
                            <a:srgbClr val="80808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Actisteam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i="0" u="none" strike="noStrike" dirty="0">
                          <a:solidFill>
                            <a:srgbClr val="80808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Autosteam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i="0" u="none" strike="noStrike" dirty="0">
                          <a:solidFill>
                            <a:srgbClr val="808080"/>
                          </a:solidFill>
                          <a:latin typeface="Arial"/>
                        </a:rPr>
                        <a:t>DZ2120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200" b="1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DW4020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pl-PL" sz="1200" b="1" i="0" u="none" strike="noStrike" dirty="0" smtClean="0">
                          <a:solidFill>
                            <a:srgbClr val="808080"/>
                          </a:solidFill>
                          <a:latin typeface="Arial"/>
                        </a:rPr>
                        <a:t>Stopa</a:t>
                      </a:r>
                      <a:endParaRPr lang="pl-PL" sz="1200" b="1" i="0" u="none" strike="noStrike" dirty="0">
                        <a:solidFill>
                          <a:srgbClr val="80808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200" b="1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808080"/>
                          </a:solidFill>
                          <a:latin typeface="Arial"/>
                        </a:rPr>
                        <a:t>INOX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INOX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9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200" b="1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808080"/>
                          </a:solidFill>
                          <a:latin typeface="Arial"/>
                        </a:rPr>
                        <a:t>Microsteam300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Microsteam300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1774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200" b="1" i="0" u="none" strike="noStrike" dirty="0" smtClean="0">
                          <a:solidFill>
                            <a:srgbClr val="808080"/>
                          </a:solidFill>
                          <a:latin typeface="Arial"/>
                        </a:rPr>
                        <a:t>Moc</a:t>
                      </a:r>
                      <a:endParaRPr lang="pl-PL" sz="1200" b="1" i="0" u="none" strike="noStrike" dirty="0">
                        <a:solidFill>
                          <a:srgbClr val="80808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200" b="1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808080"/>
                          </a:solidFill>
                          <a:latin typeface="Arial"/>
                        </a:rPr>
                        <a:t>2150W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80808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2300 W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200" b="1" i="0" u="none" strike="noStrike" dirty="0" smtClean="0">
                          <a:solidFill>
                            <a:srgbClr val="808080"/>
                          </a:solidFill>
                          <a:latin typeface="Arial"/>
                        </a:rPr>
                        <a:t>Uderzenie</a:t>
                      </a:r>
                      <a:r>
                        <a:rPr lang="pl-PL" sz="1200" b="1" i="0" u="none" strike="noStrike" baseline="0" dirty="0" smtClean="0">
                          <a:solidFill>
                            <a:srgbClr val="808080"/>
                          </a:solidFill>
                          <a:latin typeface="Arial"/>
                        </a:rPr>
                        <a:t> </a:t>
                      </a:r>
                      <a:r>
                        <a:rPr lang="pl-PL" sz="1200" b="1" i="0" u="none" strike="noStrike" dirty="0" smtClean="0">
                          <a:solidFill>
                            <a:srgbClr val="808080"/>
                          </a:solidFill>
                          <a:latin typeface="Arial"/>
                        </a:rPr>
                        <a:t>pary</a:t>
                      </a:r>
                      <a:endParaRPr lang="pl-PL" sz="1200" b="1" i="0" u="none" strike="noStrike" dirty="0">
                        <a:solidFill>
                          <a:srgbClr val="80808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200" b="1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808080"/>
                          </a:solidFill>
                          <a:latin typeface="Arial"/>
                        </a:rPr>
                        <a:t>100g /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80808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808080"/>
                          </a:solidFill>
                          <a:latin typeface="Arial"/>
                        </a:rPr>
                        <a:t>130g /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200" b="1" i="0" u="none" strike="noStrike" dirty="0" smtClean="0">
                          <a:solidFill>
                            <a:srgbClr val="808080"/>
                          </a:solidFill>
                          <a:latin typeface="Arial"/>
                        </a:rPr>
                        <a:t>Wytwarzanie pary</a:t>
                      </a:r>
                      <a:endParaRPr lang="pl-PL" sz="1200" b="1" i="0" u="none" strike="noStrike" dirty="0">
                        <a:solidFill>
                          <a:srgbClr val="80808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200" b="1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0-35g/min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808080"/>
                          </a:solidFill>
                          <a:latin typeface="Arial"/>
                        </a:rPr>
                        <a:t>0-35g/min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200" b="1" i="0" u="none" strike="noStrike" dirty="0" smtClean="0">
                          <a:solidFill>
                            <a:srgbClr val="808080"/>
                          </a:solidFill>
                          <a:latin typeface="Arial"/>
                        </a:rPr>
                        <a:t>Prasowanie w pionie</a:t>
                      </a:r>
                      <a:endParaRPr lang="pl-PL" sz="1200" b="1" i="0" u="none" strike="noStrike" dirty="0">
                        <a:solidFill>
                          <a:srgbClr val="80808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200" b="1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 smtClean="0">
                          <a:solidFill>
                            <a:srgbClr val="808080"/>
                          </a:solidFill>
                          <a:latin typeface="Arial"/>
                        </a:rPr>
                        <a:t>Tak</a:t>
                      </a:r>
                      <a:endParaRPr lang="pl-PL" sz="1200" b="0" i="0" u="none" strike="noStrike" dirty="0">
                        <a:solidFill>
                          <a:srgbClr val="80808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 smtClean="0">
                          <a:solidFill>
                            <a:srgbClr val="808080"/>
                          </a:solidFill>
                          <a:latin typeface="Arial"/>
                        </a:rPr>
                        <a:t>Tak </a:t>
                      </a:r>
                      <a:endParaRPr lang="pl-PL" sz="1200" b="0" i="0" u="none" strike="noStrike" dirty="0">
                        <a:solidFill>
                          <a:srgbClr val="80808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200" b="1" i="0" u="none" strike="noStrike" dirty="0" err="1">
                          <a:solidFill>
                            <a:srgbClr val="808080"/>
                          </a:solidFill>
                          <a:latin typeface="Arial"/>
                        </a:rPr>
                        <a:t>Autosteam</a:t>
                      </a:r>
                      <a:r>
                        <a:rPr lang="pl-PL" sz="1200" b="1" i="0" u="none" strike="noStrike" dirty="0">
                          <a:solidFill>
                            <a:srgbClr val="80808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200" b="1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808080"/>
                          </a:solidFill>
                          <a:latin typeface="+mn-lt"/>
                        </a:rPr>
                        <a:t>Tak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 smtClean="0">
                          <a:solidFill>
                            <a:srgbClr val="808080"/>
                          </a:solidFill>
                          <a:latin typeface="Arial"/>
                        </a:rPr>
                        <a:t>tak</a:t>
                      </a:r>
                      <a:endParaRPr lang="pl-PL" sz="1200" b="0" i="0" u="none" strike="noStrike" dirty="0">
                        <a:solidFill>
                          <a:srgbClr val="80808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200" b="1" i="0" u="none" strike="noStrike" dirty="0" smtClean="0">
                          <a:solidFill>
                            <a:srgbClr val="808080"/>
                          </a:solidFill>
                          <a:latin typeface="Arial"/>
                        </a:rPr>
                        <a:t>Precyzyjny</a:t>
                      </a:r>
                      <a:r>
                        <a:rPr lang="pl-PL" sz="1200" b="1" i="0" u="none" strike="noStrike" baseline="0" dirty="0" smtClean="0">
                          <a:solidFill>
                            <a:srgbClr val="808080"/>
                          </a:solidFill>
                          <a:latin typeface="Arial"/>
                        </a:rPr>
                        <a:t> stożek</a:t>
                      </a:r>
                      <a:endParaRPr lang="pl-PL" sz="1200" b="1" i="0" u="none" strike="noStrike" dirty="0">
                        <a:solidFill>
                          <a:srgbClr val="80808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200" b="1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>
                          <a:solidFill>
                            <a:srgbClr val="808080"/>
                          </a:solidFill>
                          <a:latin typeface="Arial"/>
                        </a:rPr>
                        <a:t> </a:t>
                      </a:r>
                      <a:r>
                        <a:rPr lang="pl-PL" sz="1200" b="0" i="0" u="none" strike="noStrike" dirty="0" smtClean="0">
                          <a:solidFill>
                            <a:srgbClr val="808080"/>
                          </a:solidFill>
                          <a:latin typeface="+mn-lt"/>
                        </a:rPr>
                        <a:t>Tak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 smtClean="0">
                          <a:solidFill>
                            <a:srgbClr val="808080"/>
                          </a:solidFill>
                          <a:latin typeface="Arial"/>
                        </a:rPr>
                        <a:t>nowy!</a:t>
                      </a:r>
                      <a:endParaRPr lang="pl-PL" sz="1200" b="0" i="0" u="none" strike="noStrike" dirty="0">
                        <a:solidFill>
                          <a:srgbClr val="80808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200" b="1" i="0" u="none" strike="noStrike" dirty="0" err="1">
                          <a:solidFill>
                            <a:srgbClr val="808080"/>
                          </a:solidFill>
                          <a:latin typeface="Arial"/>
                        </a:rPr>
                        <a:t>Anti-Scale</a:t>
                      </a:r>
                      <a:endParaRPr lang="pl-PL" sz="1200" b="1" i="0" u="none" strike="noStrike" dirty="0">
                        <a:solidFill>
                          <a:srgbClr val="80808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200" b="1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 smtClean="0">
                          <a:solidFill>
                            <a:srgbClr val="808080"/>
                          </a:solidFill>
                          <a:latin typeface="Arial"/>
                        </a:rPr>
                        <a:t>Tak</a:t>
                      </a:r>
                      <a:endParaRPr lang="pl-PL" sz="1200" b="0" i="0" u="none" strike="noStrike" dirty="0">
                        <a:solidFill>
                          <a:srgbClr val="80808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 smtClean="0">
                          <a:solidFill>
                            <a:srgbClr val="808080"/>
                          </a:solidFill>
                          <a:latin typeface="Arial"/>
                        </a:rPr>
                        <a:t>Tak</a:t>
                      </a:r>
                      <a:endParaRPr lang="pl-PL" sz="1200" b="0" i="0" u="none" strike="noStrike" dirty="0">
                        <a:solidFill>
                          <a:srgbClr val="80808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200" b="1" i="0" u="none" strike="noStrike" dirty="0" err="1">
                          <a:solidFill>
                            <a:srgbClr val="808080"/>
                          </a:solidFill>
                          <a:latin typeface="Arial"/>
                        </a:rPr>
                        <a:t>Anti-Drip</a:t>
                      </a:r>
                      <a:endParaRPr lang="pl-PL" sz="1200" b="1" i="0" u="none" strike="noStrike" dirty="0">
                        <a:solidFill>
                          <a:srgbClr val="80808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200" b="1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 smtClean="0">
                          <a:solidFill>
                            <a:srgbClr val="808080"/>
                          </a:solidFill>
                          <a:latin typeface="Arial"/>
                        </a:rPr>
                        <a:t>Tak</a:t>
                      </a:r>
                      <a:endParaRPr lang="pl-PL" sz="1200" b="0" i="0" u="none" strike="noStrike" dirty="0">
                        <a:solidFill>
                          <a:srgbClr val="80808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 smtClean="0">
                          <a:solidFill>
                            <a:srgbClr val="808080"/>
                          </a:solidFill>
                          <a:latin typeface="Arial"/>
                        </a:rPr>
                        <a:t>Tak</a:t>
                      </a:r>
                      <a:endParaRPr lang="pl-PL" sz="1200" b="0" i="0" u="none" strike="noStrike" dirty="0">
                        <a:solidFill>
                          <a:srgbClr val="80808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200" b="1" i="0" u="none" strike="noStrike" dirty="0" smtClean="0">
                          <a:solidFill>
                            <a:srgbClr val="808080"/>
                          </a:solidFill>
                          <a:latin typeface="Arial"/>
                        </a:rPr>
                        <a:t>Cena rekomendowana   </a:t>
                      </a:r>
                      <a:endParaRPr lang="pl-PL" sz="1200" b="1" i="0" u="none" strike="noStrike" dirty="0">
                        <a:solidFill>
                          <a:srgbClr val="80808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200" b="1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 smtClean="0">
                          <a:solidFill>
                            <a:srgbClr val="808080"/>
                          </a:solidFill>
                          <a:latin typeface="Arial"/>
                        </a:rPr>
                        <a:t>209,99PLN</a:t>
                      </a:r>
                      <a:endParaRPr lang="pl-PL" sz="1200" b="0" i="0" u="none" strike="noStrike" dirty="0">
                        <a:solidFill>
                          <a:srgbClr val="80808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 smtClean="0">
                          <a:solidFill>
                            <a:srgbClr val="808080"/>
                          </a:solidFill>
                          <a:latin typeface="Arial"/>
                        </a:rPr>
                        <a:t>219,99PLN</a:t>
                      </a:r>
                      <a:endParaRPr lang="pl-PL" sz="1200" b="0" i="0" u="none" strike="noStrike" dirty="0">
                        <a:solidFill>
                          <a:srgbClr val="80808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3" name="Rectangle à coins arrondis 19"/>
          <p:cNvSpPr/>
          <p:nvPr/>
        </p:nvSpPr>
        <p:spPr>
          <a:xfrm>
            <a:off x="3779912" y="1196752"/>
            <a:ext cx="1845988" cy="1080120"/>
          </a:xfrm>
          <a:prstGeom prst="roundRect">
            <a:avLst>
              <a:gd name="adj" fmla="val 12785"/>
            </a:avLst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à coins arrondis 19"/>
          <p:cNvSpPr/>
          <p:nvPr/>
        </p:nvSpPr>
        <p:spPr>
          <a:xfrm>
            <a:off x="5894364" y="1196752"/>
            <a:ext cx="1845988" cy="1080120"/>
          </a:xfrm>
          <a:prstGeom prst="roundRect">
            <a:avLst>
              <a:gd name="adj" fmla="val 12785"/>
            </a:avLst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lèche droite 18"/>
          <p:cNvSpPr/>
          <p:nvPr/>
        </p:nvSpPr>
        <p:spPr>
          <a:xfrm>
            <a:off x="5652120" y="4725144"/>
            <a:ext cx="360040" cy="4571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pl-PL" sz="11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8" name="Flèche droite 18"/>
          <p:cNvSpPr/>
          <p:nvPr/>
        </p:nvSpPr>
        <p:spPr>
          <a:xfrm>
            <a:off x="5652120" y="3573016"/>
            <a:ext cx="360040" cy="4571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pl-PL" sz="11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7" name="Flèche droite 18"/>
          <p:cNvSpPr/>
          <p:nvPr/>
        </p:nvSpPr>
        <p:spPr>
          <a:xfrm>
            <a:off x="5652120" y="3284984"/>
            <a:ext cx="360040" cy="4571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pl-PL" sz="1100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1217105"/>
            <a:ext cx="1296144" cy="987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 txBox="1">
            <a:spLocks noChangeArrowheads="1"/>
          </p:cNvSpPr>
          <p:nvPr/>
        </p:nvSpPr>
        <p:spPr bwMode="auto">
          <a:xfrm>
            <a:off x="2123728" y="1196752"/>
            <a:ext cx="6768752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44500" marR="0" lvl="0" indent="-355600" algn="l" defTabSz="957263" rtl="0" eaLnBrk="1" fontAlgn="base" latinLnBrk="0" hangingPunct="1"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  <a:tab pos="990600" algn="l"/>
                <a:tab pos="1346200" algn="l"/>
                <a:tab pos="1524000" algn="l"/>
              </a:tabLst>
              <a:defRPr/>
            </a:pP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444500" marR="0" lvl="0" indent="-355600" algn="l" defTabSz="957263" rtl="0" eaLnBrk="1" fontAlgn="base" latinLnBrk="0" hangingPunct="1">
              <a:spcBef>
                <a:spcPct val="3000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>
                <a:tab pos="355600" algn="l"/>
                <a:tab pos="990600" algn="l"/>
                <a:tab pos="1346200" algn="l"/>
                <a:tab pos="1524000" algn="l"/>
              </a:tabLst>
              <a:defRPr/>
            </a:pPr>
            <a:r>
              <a:rPr lang="pl-PL" sz="1500" b="1" kern="0" dirty="0" smtClean="0">
                <a:solidFill>
                  <a:srgbClr val="808080"/>
                </a:solidFill>
                <a:latin typeface="+mn-lt"/>
              </a:rPr>
              <a:t>Oczekiwania Klientów</a:t>
            </a:r>
            <a:r>
              <a:rPr lang="en-US" sz="1500" b="1" kern="0" dirty="0" smtClean="0">
                <a:solidFill>
                  <a:srgbClr val="808080"/>
                </a:solidFill>
                <a:latin typeface="+mn-lt"/>
              </a:rPr>
              <a:t>:</a:t>
            </a:r>
          </a:p>
          <a:p>
            <a:pPr lvl="1" algn="l">
              <a:lnSpc>
                <a:spcPct val="150000"/>
              </a:lnSpc>
            </a:pPr>
            <a:r>
              <a:rPr lang="pl-PL" sz="1500" dirty="0" smtClean="0">
                <a:solidFill>
                  <a:srgbClr val="808080"/>
                </a:solidFill>
                <a:latin typeface="+mn-lt"/>
                <a:cs typeface="Arial" pitchFamily="34" charset="0"/>
              </a:rPr>
              <a:t>Zależy mi na produkcie, który zaoferuje doskonałe efekty prasowania: precyzję w najdrobniejszych szczegółach, doskonałe wykończenie i uporanie się z trudnymi do rozprasowania miejscami.  </a:t>
            </a:r>
            <a:endParaRPr lang="en-US" sz="1500" dirty="0" smtClean="0">
              <a:solidFill>
                <a:srgbClr val="808080"/>
              </a:solidFill>
              <a:latin typeface="+mn-lt"/>
            </a:endParaRPr>
          </a:p>
          <a:p>
            <a:pPr marL="444500" marR="0" lvl="0" indent="-355600" algn="l" defTabSz="957263" rtl="0" eaLnBrk="1" fontAlgn="base" latinLnBrk="0" hangingPunct="1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tabLst>
                <a:tab pos="355600" algn="l"/>
                <a:tab pos="990600" algn="l"/>
                <a:tab pos="1346200" algn="l"/>
                <a:tab pos="1524000" algn="l"/>
              </a:tabLst>
              <a:defRPr/>
            </a:pPr>
            <a:endParaRPr lang="en-US" sz="1500" dirty="0" smtClean="0">
              <a:solidFill>
                <a:srgbClr val="808080"/>
              </a:solidFill>
              <a:latin typeface="+mn-lt"/>
            </a:endParaRPr>
          </a:p>
          <a:p>
            <a:pPr marL="444500" indent="-355600" algn="l" defTabSz="957263">
              <a:spcBef>
                <a:spcPct val="30000"/>
              </a:spcBef>
              <a:buBlip>
                <a:blip r:embed="rId3"/>
              </a:buBlip>
              <a:tabLst>
                <a:tab pos="355600" algn="l"/>
                <a:tab pos="990600" algn="l"/>
                <a:tab pos="1346200" algn="l"/>
                <a:tab pos="1524000" algn="l"/>
              </a:tabLst>
            </a:pPr>
            <a:r>
              <a:rPr lang="pl-PL" sz="1500" b="1" kern="0" dirty="0" smtClean="0">
                <a:solidFill>
                  <a:srgbClr val="808080"/>
                </a:solidFill>
                <a:latin typeface="+mn-lt"/>
              </a:rPr>
              <a:t>Oferta</a:t>
            </a:r>
            <a:r>
              <a:rPr lang="en-US" sz="1500" b="1" kern="0" dirty="0" smtClean="0">
                <a:solidFill>
                  <a:srgbClr val="808080"/>
                </a:solidFill>
                <a:latin typeface="+mn-lt"/>
              </a:rPr>
              <a:t>: </a:t>
            </a:r>
          </a:p>
          <a:p>
            <a:pPr marL="444500" lvl="0" indent="-355600" algn="l" defTabSz="957263">
              <a:spcBef>
                <a:spcPct val="30000"/>
              </a:spcBef>
              <a:tabLst>
                <a:tab pos="355600" algn="l"/>
                <a:tab pos="990600" algn="l"/>
                <a:tab pos="1346200" algn="l"/>
                <a:tab pos="1524000" algn="l"/>
              </a:tabLst>
              <a:defRPr/>
            </a:pPr>
            <a:r>
              <a:rPr kumimoji="0" lang="en-US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lang="pl-PL" sz="1500" kern="0" dirty="0" smtClean="0">
                <a:solidFill>
                  <a:srgbClr val="808080"/>
                </a:solidFill>
                <a:latin typeface="+mn-lt"/>
              </a:rPr>
              <a:t>Najbardziej precyzyjne prasowanie mające wpływ na doskonałe rezultaty przy dbałości o najdrobniejszy szczegół.</a:t>
            </a:r>
            <a:r>
              <a:rPr lang="pl-PL" sz="1500" b="1" kern="0" dirty="0" smtClean="0">
                <a:solidFill>
                  <a:srgbClr val="808080"/>
                </a:solidFill>
                <a:latin typeface="+mn-lt"/>
              </a:rPr>
              <a:t> </a:t>
            </a:r>
            <a:br>
              <a:rPr lang="pl-PL" sz="1500" b="1" kern="0" dirty="0" smtClean="0">
                <a:solidFill>
                  <a:srgbClr val="808080"/>
                </a:solidFill>
                <a:latin typeface="+mn-lt"/>
              </a:rPr>
            </a:br>
            <a:r>
              <a:rPr lang="pl-PL" sz="1500" b="1" kern="0" dirty="0" smtClean="0">
                <a:solidFill>
                  <a:srgbClr val="808080"/>
                </a:solidFill>
                <a:latin typeface="+mn-lt"/>
              </a:rPr>
              <a:t>„Absolutna precyzja”</a:t>
            </a:r>
            <a:endParaRPr lang="en-US" sz="1500" b="1" dirty="0" smtClean="0">
              <a:solidFill>
                <a:srgbClr val="808080"/>
              </a:solidFill>
              <a:latin typeface="+mn-lt"/>
            </a:endParaRPr>
          </a:p>
          <a:p>
            <a:pPr marL="444500" marR="0" lvl="0" indent="-355600" algn="l" defTabSz="957263" rtl="0" eaLnBrk="1" fontAlgn="base" latinLnBrk="0" hangingPunct="1"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  <a:tab pos="990600" algn="l"/>
                <a:tab pos="1346200" algn="l"/>
                <a:tab pos="1524000" algn="l"/>
              </a:tabLst>
              <a:defRPr/>
            </a:pPr>
            <a:endParaRPr lang="en-US" sz="1500" dirty="0" smtClean="0">
              <a:solidFill>
                <a:srgbClr val="808080"/>
              </a:solidFill>
              <a:latin typeface="+mn-lt"/>
            </a:endParaRPr>
          </a:p>
          <a:p>
            <a:pPr marL="444500" lvl="0" indent="-355600" algn="l" defTabSz="957263">
              <a:spcBef>
                <a:spcPct val="30000"/>
              </a:spcBef>
              <a:buBlip>
                <a:blip r:embed="rId3"/>
              </a:buBlip>
              <a:tabLst>
                <a:tab pos="355600" algn="l"/>
                <a:tab pos="990600" algn="l"/>
                <a:tab pos="1346200" algn="l"/>
                <a:tab pos="1524000" algn="l"/>
              </a:tabLst>
              <a:defRPr/>
            </a:pPr>
            <a:r>
              <a:rPr lang="pl-PL" sz="1500" b="1" kern="0" dirty="0" smtClean="0">
                <a:solidFill>
                  <a:srgbClr val="808080"/>
                </a:solidFill>
                <a:latin typeface="+mn-lt"/>
              </a:rPr>
              <a:t>Korzyści: </a:t>
            </a:r>
            <a:endParaRPr lang="en-US" sz="1500" b="1" kern="0" dirty="0" smtClean="0">
              <a:solidFill>
                <a:srgbClr val="808080"/>
              </a:solidFill>
              <a:latin typeface="+mn-lt"/>
            </a:endParaRPr>
          </a:p>
          <a:p>
            <a:pPr marL="444500" indent="-355600" algn="l" defTabSz="957263" eaLnBrk="0" hangingPunct="0">
              <a:lnSpc>
                <a:spcPct val="150000"/>
              </a:lnSpc>
              <a:spcBef>
                <a:spcPct val="30000"/>
              </a:spcBef>
              <a:tabLst>
                <a:tab pos="355600" algn="l"/>
                <a:tab pos="990600" algn="l"/>
                <a:tab pos="1346200" algn="l"/>
                <a:tab pos="1524000" algn="l"/>
              </a:tabLst>
            </a:pPr>
            <a:r>
              <a:rPr lang="en-US" sz="1500" dirty="0" smtClean="0">
                <a:solidFill>
                  <a:srgbClr val="808080"/>
                </a:solidFill>
                <a:latin typeface="+mn-lt"/>
              </a:rPr>
              <a:t>		</a:t>
            </a:r>
            <a:r>
              <a:rPr lang="pl-PL" sz="1500" dirty="0" smtClean="0">
                <a:solidFill>
                  <a:srgbClr val="808080"/>
                </a:solidFill>
                <a:latin typeface="+mn-lt"/>
              </a:rPr>
              <a:t>Perfekcyjne rezultaty w każdym szczególe. </a:t>
            </a:r>
            <a:r>
              <a:rPr lang="en-US" sz="1500" dirty="0" smtClean="0">
                <a:solidFill>
                  <a:srgbClr val="808080"/>
                </a:solidFill>
                <a:latin typeface="+mn-lt"/>
              </a:rPr>
              <a:t/>
            </a:r>
            <a:br>
              <a:rPr lang="en-US" sz="1500" dirty="0" smtClean="0">
                <a:solidFill>
                  <a:srgbClr val="808080"/>
                </a:solidFill>
                <a:latin typeface="+mn-lt"/>
              </a:rPr>
            </a:br>
            <a:r>
              <a:rPr lang="pl-PL" sz="1500" dirty="0" smtClean="0">
                <a:solidFill>
                  <a:srgbClr val="808080"/>
                </a:solidFill>
                <a:latin typeface="+mn-lt"/>
              </a:rPr>
              <a:t>Wysoka wydajność prasowania niezwykle łatwym w manewrowaniu  żelazkiem </a:t>
            </a: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Line 3"/>
          <p:cNvSpPr>
            <a:spLocks noChangeShapeType="1"/>
          </p:cNvSpPr>
          <p:nvPr/>
        </p:nvSpPr>
        <p:spPr bwMode="auto">
          <a:xfrm>
            <a:off x="1785918" y="1485106"/>
            <a:ext cx="0" cy="424815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1182566" y="476672"/>
            <a:ext cx="76800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l-PL" sz="2800" b="1" baseline="0" dirty="0" smtClean="0">
                <a:solidFill>
                  <a:srgbClr val="8D7D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 II</a:t>
            </a:r>
            <a:endParaRPr lang="en-US" sz="2800" b="1" baseline="0" dirty="0">
              <a:solidFill>
                <a:srgbClr val="B41315"/>
              </a:solidFill>
            </a:endParaRPr>
          </a:p>
        </p:txBody>
      </p:sp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39446"/>
            <a:ext cx="3035725" cy="265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 descr="C:\Documents and Settings\CCOCHET\Bureau\ROWENTA by carole\livre des marques &amp; moonboard\rowenta\82981316.jpg"/>
          <p:cNvPicPr>
            <a:picLocks noChangeAspect="1" noChangeArrowheads="1"/>
          </p:cNvPicPr>
          <p:nvPr/>
        </p:nvPicPr>
        <p:blipFill>
          <a:blip r:embed="rId5" cstate="print"/>
          <a:srcRect l="4652" r="9558" b="17035"/>
          <a:stretch>
            <a:fillRect/>
          </a:stretch>
        </p:blipFill>
        <p:spPr bwMode="auto">
          <a:xfrm>
            <a:off x="230917" y="1772816"/>
            <a:ext cx="1388755" cy="892724"/>
          </a:xfrm>
          <a:prstGeom prst="round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</p:pic>
      <p:pic>
        <p:nvPicPr>
          <p:cNvPr id="20" name="Picture 4" descr="C:\Documents and Settings\CCOCHET\Bureau\ROWENTA by carole\livre des marques &amp; moonboard\rowenta\bénéfice client\performance\400_F_5933888_h2578CHnZr9p43LLKyrZQJ0TyeefkREI.jpg"/>
          <p:cNvPicPr>
            <a:picLocks noChangeAspect="1" noChangeArrowheads="1"/>
          </p:cNvPicPr>
          <p:nvPr/>
        </p:nvPicPr>
        <p:blipFill>
          <a:blip r:embed="rId6" cstate="print"/>
          <a:srcRect l="12031" t="14185" r="10625" b="12079"/>
          <a:stretch>
            <a:fillRect/>
          </a:stretch>
        </p:blipFill>
        <p:spPr bwMode="auto">
          <a:xfrm>
            <a:off x="263327" y="4573718"/>
            <a:ext cx="1369511" cy="871506"/>
          </a:xfrm>
          <a:prstGeom prst="roundRect">
            <a:avLst/>
          </a:prstGeom>
          <a:noFill/>
          <a:ln w="19050">
            <a:solidFill>
              <a:schemeClr val="bg2">
                <a:lumMod val="75000"/>
              </a:schemeClr>
            </a:solidFill>
          </a:ln>
        </p:spPr>
      </p:pic>
      <p:pic>
        <p:nvPicPr>
          <p:cNvPr id="22" name="Picture 7" descr="C:\Documents and Settings\CCOCHET\Bureau\ROWENTA by carole\livre des marques &amp; moonboard\rowenta\chemise finition parfaite\88437564.jpg"/>
          <p:cNvPicPr>
            <a:picLocks noChangeAspect="1" noChangeArrowheads="1"/>
          </p:cNvPicPr>
          <p:nvPr/>
        </p:nvPicPr>
        <p:blipFill>
          <a:blip r:embed="rId7" cstate="print"/>
          <a:srcRect l="10294" t="13495" r="8088"/>
          <a:stretch>
            <a:fillRect/>
          </a:stretch>
        </p:blipFill>
        <p:spPr bwMode="auto">
          <a:xfrm>
            <a:off x="285720" y="3140968"/>
            <a:ext cx="1357322" cy="956236"/>
          </a:xfrm>
          <a:prstGeom prst="roundRect">
            <a:avLst/>
          </a:prstGeom>
          <a:noFill/>
          <a:ln w="19050">
            <a:solidFill>
              <a:schemeClr val="bg2"/>
            </a:solidFill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6182" y="6093296"/>
            <a:ext cx="8006258" cy="63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635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2308784" y="1357298"/>
            <a:ext cx="514353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0" indent="-444500" algn="l" defTabSz="1257300">
              <a:lnSpc>
                <a:spcPct val="150000"/>
              </a:lnSpc>
              <a:spcBef>
                <a:spcPct val="50000"/>
              </a:spcBef>
              <a:buBlip>
                <a:blip r:embed="rId3"/>
              </a:buBlip>
              <a:tabLst>
                <a:tab pos="266700" algn="l"/>
                <a:tab pos="990600" algn="l"/>
              </a:tabLst>
            </a:pPr>
            <a:r>
              <a:rPr lang="pl-PL" b="1" dirty="0" smtClean="0">
                <a:solidFill>
                  <a:srgbClr val="808080"/>
                </a:solidFill>
                <a:latin typeface="Arial" pitchFamily="34" charset="0"/>
                <a:cs typeface="Arial" pitchFamily="34" charset="0"/>
              </a:rPr>
              <a:t>Precyzyjny stożek </a:t>
            </a:r>
            <a:endParaRPr lang="en-US" b="1" dirty="0" smtClean="0">
              <a:solidFill>
                <a:srgbClr val="808080"/>
              </a:solidFill>
              <a:latin typeface="Arial" pitchFamily="34" charset="0"/>
              <a:cs typeface="Arial" pitchFamily="34" charset="0"/>
            </a:endParaRPr>
          </a:p>
          <a:p>
            <a:pPr marL="901700" lvl="1" indent="-444500" algn="l" defTabSz="1257300">
              <a:spcBef>
                <a:spcPct val="50000"/>
              </a:spcBef>
              <a:buBlip>
                <a:blip r:embed="rId3"/>
              </a:buBlip>
              <a:tabLst>
                <a:tab pos="266700" algn="l"/>
                <a:tab pos="990600" algn="l"/>
              </a:tabLst>
            </a:pPr>
            <a:r>
              <a:rPr lang="pl-PL" sz="1600" dirty="0" smtClean="0">
                <a:solidFill>
                  <a:srgbClr val="808080"/>
                </a:solidFill>
                <a:latin typeface="Arial" pitchFamily="34" charset="0"/>
                <a:cs typeface="Arial" pitchFamily="34" charset="0"/>
              </a:rPr>
              <a:t>Perfekcyjne rezultaty w każdym detalu</a:t>
            </a:r>
            <a:endParaRPr lang="en-US" sz="1600" dirty="0" smtClean="0">
              <a:solidFill>
                <a:srgbClr val="808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Line 3"/>
          <p:cNvSpPr>
            <a:spLocks noChangeShapeType="1"/>
          </p:cNvSpPr>
          <p:nvPr/>
        </p:nvSpPr>
        <p:spPr bwMode="auto">
          <a:xfrm>
            <a:off x="2000232" y="1395428"/>
            <a:ext cx="0" cy="424815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>
              <a:defRPr/>
            </a:pPr>
            <a:endParaRPr lang="en-US">
              <a:latin typeface="Arial" charset="0"/>
              <a:ea typeface="+mn-ea"/>
              <a:cs typeface="+mn-cs"/>
            </a:endParaRPr>
          </a:p>
        </p:txBody>
      </p:sp>
      <p:pic>
        <p:nvPicPr>
          <p:cNvPr id="18" name="Picture 15" descr="\\lyo22nt\LYO-SBALinenCare\NOUVEAU SERVEUR FERS VAPEUR\ROWENTA\SDL ROWENTA - infos internes équipe MKT\projets à terme\DW5\photos précision\83735023.jpg"/>
          <p:cNvPicPr>
            <a:picLocks noChangeAspect="1" noChangeArrowheads="1"/>
          </p:cNvPicPr>
          <p:nvPr/>
        </p:nvPicPr>
        <p:blipFill>
          <a:blip r:embed="rId4" cstate="print"/>
          <a:srcRect l="2569" t="7715" r="18873"/>
          <a:stretch>
            <a:fillRect/>
          </a:stretch>
        </p:blipFill>
        <p:spPr bwMode="auto">
          <a:xfrm>
            <a:off x="357158" y="1484784"/>
            <a:ext cx="1369616" cy="1071570"/>
          </a:xfrm>
          <a:prstGeom prst="roundRect">
            <a:avLst/>
          </a:prstGeom>
          <a:noFill/>
          <a:ln w="19050">
            <a:solidFill>
              <a:schemeClr val="bg2"/>
            </a:solidFill>
          </a:ln>
        </p:spPr>
      </p:pic>
      <p:pic>
        <p:nvPicPr>
          <p:cNvPr id="733185" name="Picture 1" descr="C:\Documents and Settings\CCOCHET\Bureau\ROWENTA by carole\IPC2010\document utilisé\visuel DW5\HIGH PRECISION DW50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1484784"/>
            <a:ext cx="1368152" cy="1115450"/>
          </a:xfrm>
          <a:prstGeom prst="rect">
            <a:avLst/>
          </a:prstGeom>
          <a:noFill/>
        </p:spPr>
      </p:pic>
      <p:pic>
        <p:nvPicPr>
          <p:cNvPr id="21" name="Picture 4" descr="C:\Documents and Settings\CCOCHET\Bureau\ROWENTA by carole\livre des marques &amp; moonboard\rowenta\82981316.jpg"/>
          <p:cNvPicPr>
            <a:picLocks noChangeAspect="1" noChangeArrowheads="1"/>
          </p:cNvPicPr>
          <p:nvPr/>
        </p:nvPicPr>
        <p:blipFill>
          <a:blip r:embed="rId6" cstate="print"/>
          <a:srcRect l="4652" r="9558" b="17035"/>
          <a:stretch>
            <a:fillRect/>
          </a:stretch>
        </p:blipFill>
        <p:spPr bwMode="auto">
          <a:xfrm>
            <a:off x="323528" y="3789040"/>
            <a:ext cx="1404131" cy="1008112"/>
          </a:xfrm>
          <a:prstGeom prst="round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</p:pic>
      <p:sp>
        <p:nvSpPr>
          <p:cNvPr id="22" name="ZoneTexte 4"/>
          <p:cNvSpPr txBox="1"/>
          <p:nvPr/>
        </p:nvSpPr>
        <p:spPr>
          <a:xfrm>
            <a:off x="2303084" y="3827363"/>
            <a:ext cx="4861204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0" indent="-444500" algn="l" defTabSz="1257300">
              <a:lnSpc>
                <a:spcPct val="150000"/>
              </a:lnSpc>
              <a:spcBef>
                <a:spcPct val="50000"/>
              </a:spcBef>
              <a:buBlip>
                <a:blip r:embed="rId3"/>
              </a:buBlip>
              <a:tabLst>
                <a:tab pos="266700" algn="l"/>
                <a:tab pos="990600" algn="l"/>
              </a:tabLst>
            </a:pPr>
            <a:r>
              <a:rPr lang="pl-PL" b="1" dirty="0" smtClean="0">
                <a:solidFill>
                  <a:srgbClr val="808080"/>
                </a:solidFill>
                <a:latin typeface="Arial" pitchFamily="34" charset="0"/>
                <a:cs typeface="Arial" pitchFamily="34" charset="0"/>
              </a:rPr>
              <a:t>Absolutna precyzja </a:t>
            </a:r>
          </a:p>
          <a:p>
            <a:pPr marL="901700" lvl="1" indent="-444500" algn="l" defTabSz="1257300">
              <a:lnSpc>
                <a:spcPct val="150000"/>
              </a:lnSpc>
              <a:spcBef>
                <a:spcPct val="50000"/>
              </a:spcBef>
              <a:buBlip>
                <a:blip r:embed="rId3"/>
              </a:buBlip>
              <a:tabLst>
                <a:tab pos="266700" algn="l"/>
                <a:tab pos="990600" algn="l"/>
              </a:tabLst>
            </a:pPr>
            <a:r>
              <a:rPr lang="pl-PL" sz="1600" dirty="0" smtClean="0">
                <a:solidFill>
                  <a:srgbClr val="808080"/>
                </a:solidFill>
                <a:latin typeface="Arial" pitchFamily="34" charset="0"/>
                <a:cs typeface="Arial" pitchFamily="34" charset="0"/>
              </a:rPr>
              <a:t>Nowe pokrętło termostatu</a:t>
            </a:r>
          </a:p>
          <a:p>
            <a:pPr marL="901700" lvl="1" indent="-444500" algn="l" defTabSz="1257300">
              <a:lnSpc>
                <a:spcPct val="150000"/>
              </a:lnSpc>
              <a:spcBef>
                <a:spcPct val="50000"/>
              </a:spcBef>
              <a:buBlip>
                <a:blip r:embed="rId3"/>
              </a:buBlip>
              <a:tabLst>
                <a:tab pos="266700" algn="l"/>
                <a:tab pos="990600" algn="l"/>
              </a:tabLst>
            </a:pPr>
            <a:r>
              <a:rPr lang="pl-PL" sz="1600" dirty="0" smtClean="0">
                <a:solidFill>
                  <a:srgbClr val="808080"/>
                </a:solidFill>
                <a:latin typeface="Arial" pitchFamily="34" charset="0"/>
                <a:cs typeface="Arial" pitchFamily="34" charset="0"/>
              </a:rPr>
              <a:t>Rozszerzone wskaźniki poziomu wody</a:t>
            </a:r>
          </a:p>
        </p:txBody>
      </p:sp>
      <p:pic>
        <p:nvPicPr>
          <p:cNvPr id="23" name="Picture 2" descr="C:\Documents and Settings\CCOCHET\Bureau\ROWENTA by carole\IPC2010\document utilisé\visuel DW5\Thermostat DW502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70501" y="3789040"/>
            <a:ext cx="1325835" cy="1128623"/>
          </a:xfrm>
          <a:prstGeom prst="rect">
            <a:avLst/>
          </a:prstGeom>
          <a:noFill/>
        </p:spPr>
      </p:pic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8" cstate="print"/>
          <a:srcRect l="13889" t="28151" r="13889" b="14057"/>
          <a:stretch>
            <a:fillRect/>
          </a:stretch>
        </p:blipFill>
        <p:spPr bwMode="auto">
          <a:xfrm>
            <a:off x="7668344" y="3501008"/>
            <a:ext cx="1080120" cy="1537093"/>
          </a:xfrm>
          <a:prstGeom prst="roundRect">
            <a:avLst/>
          </a:prstGeom>
          <a:noFill/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5" name="Rectangle 28"/>
          <p:cNvSpPr txBox="1">
            <a:spLocks noChangeArrowheads="1"/>
          </p:cNvSpPr>
          <p:nvPr/>
        </p:nvSpPr>
        <p:spPr bwMode="auto">
          <a:xfrm>
            <a:off x="1182566" y="476672"/>
            <a:ext cx="76800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0" cap="none" spc="0" normalizeH="0" baseline="0" noProof="0" smtClean="0">
                <a:ln>
                  <a:noFill/>
                </a:ln>
                <a:solidFill>
                  <a:srgbClr val="8D7D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FOCUS II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B4131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8144" y="139446"/>
            <a:ext cx="3035725" cy="265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6182" y="6093296"/>
            <a:ext cx="8006258" cy="63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635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7" name="Line 3"/>
          <p:cNvSpPr>
            <a:spLocks noChangeShapeType="1"/>
          </p:cNvSpPr>
          <p:nvPr/>
        </p:nvSpPr>
        <p:spPr bwMode="auto">
          <a:xfrm flipH="1">
            <a:off x="1979712" y="1395428"/>
            <a:ext cx="20520" cy="4697868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>
              <a:defRPr/>
            </a:pPr>
            <a:endParaRPr lang="en-US">
              <a:latin typeface="Arial" charset="0"/>
              <a:ea typeface="+mn-ea"/>
              <a:cs typeface="+mn-cs"/>
            </a:endParaRPr>
          </a:p>
        </p:txBody>
      </p:sp>
      <p:pic>
        <p:nvPicPr>
          <p:cNvPr id="13" name="Picture 1" descr="C:\Documents and Settings\CCOCHET\Bureau\ROWENTA by carole\livre des marques &amp; moonboard\rowenta\chemise finition parfaite\84406346.jpg"/>
          <p:cNvPicPr>
            <a:picLocks noChangeAspect="1" noChangeArrowheads="1"/>
          </p:cNvPicPr>
          <p:nvPr/>
        </p:nvPicPr>
        <p:blipFill>
          <a:blip r:embed="rId3" cstate="print"/>
          <a:srcRect l="4411" t="12799" r="7353" b="8553"/>
          <a:stretch>
            <a:fillRect/>
          </a:stretch>
        </p:blipFill>
        <p:spPr bwMode="auto">
          <a:xfrm>
            <a:off x="357158" y="1628800"/>
            <a:ext cx="1488057" cy="1143008"/>
          </a:xfrm>
          <a:prstGeom prst="round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</p:pic>
      <p:pic>
        <p:nvPicPr>
          <p:cNvPr id="14" name="Picture 2" descr="C:\Documents and Settings\CCOCHET\Bureau\ROWENTA by carole\livre des marques &amp; moonboard\rowenta\91705827.jpg"/>
          <p:cNvPicPr>
            <a:picLocks noChangeAspect="1" noChangeArrowheads="1"/>
          </p:cNvPicPr>
          <p:nvPr/>
        </p:nvPicPr>
        <p:blipFill>
          <a:blip r:embed="rId4" cstate="print"/>
          <a:srcRect l="18931" t="12151" r="10754" b="6840"/>
          <a:stretch>
            <a:fillRect/>
          </a:stretch>
        </p:blipFill>
        <p:spPr bwMode="auto">
          <a:xfrm>
            <a:off x="357158" y="3140968"/>
            <a:ext cx="1521629" cy="1170484"/>
          </a:xfrm>
          <a:prstGeom prst="round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</p:pic>
      <p:sp>
        <p:nvSpPr>
          <p:cNvPr id="15" name="ZoneTexte 2"/>
          <p:cNvSpPr txBox="1"/>
          <p:nvPr/>
        </p:nvSpPr>
        <p:spPr>
          <a:xfrm>
            <a:off x="2233926" y="1428736"/>
            <a:ext cx="4786346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0" indent="-444500" algn="l" defTabSz="1257300">
              <a:lnSpc>
                <a:spcPct val="150000"/>
              </a:lnSpc>
              <a:spcBef>
                <a:spcPct val="50000"/>
              </a:spcBef>
              <a:buBlip>
                <a:blip r:embed="rId5"/>
              </a:buBlip>
              <a:tabLst>
                <a:tab pos="266700" algn="l"/>
                <a:tab pos="990600" algn="l"/>
              </a:tabLst>
            </a:pPr>
            <a:r>
              <a:rPr lang="pl-PL" b="1" dirty="0" smtClean="0">
                <a:solidFill>
                  <a:srgbClr val="808080"/>
                </a:solidFill>
                <a:latin typeface="Arial" pitchFamily="34" charset="0"/>
                <a:cs typeface="Arial" pitchFamily="34" charset="0"/>
              </a:rPr>
              <a:t>Stopa </a:t>
            </a:r>
            <a:r>
              <a:rPr lang="en-US" b="1" dirty="0" smtClean="0">
                <a:solidFill>
                  <a:srgbClr val="808080"/>
                </a:solidFill>
                <a:latin typeface="Arial" pitchFamily="34" charset="0"/>
                <a:cs typeface="Arial" pitchFamily="34" charset="0"/>
              </a:rPr>
              <a:t>Microsteam400 Laser </a:t>
            </a:r>
            <a:endParaRPr lang="en-US" sz="1600" b="1" dirty="0" smtClean="0">
              <a:solidFill>
                <a:srgbClr val="808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ZoneTexte 11"/>
          <p:cNvSpPr txBox="1"/>
          <p:nvPr/>
        </p:nvSpPr>
        <p:spPr>
          <a:xfrm>
            <a:off x="2651154" y="1857364"/>
            <a:ext cx="364903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n-US" sz="1400" b="1" kern="1200" dirty="0">
              <a:solidFill>
                <a:srgbClr val="4D4D4D"/>
              </a:solidFill>
              <a:ea typeface="+mn-ea"/>
              <a:cs typeface="+mn-cs"/>
            </a:endParaRPr>
          </a:p>
          <a:p>
            <a:pPr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</a:pPr>
            <a:r>
              <a:rPr lang="pl-PL" sz="1600" kern="1200" dirty="0" smtClean="0">
                <a:solidFill>
                  <a:srgbClr val="808080"/>
                </a:solidFill>
                <a:latin typeface="Arial" pitchFamily="34" charset="0"/>
                <a:cs typeface="Arial" pitchFamily="34" charset="0"/>
              </a:rPr>
              <a:t>   Optymalna dystrybucja pary</a:t>
            </a:r>
          </a:p>
          <a:p>
            <a:pPr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</a:pPr>
            <a:endParaRPr lang="pl-PL" sz="1600" dirty="0" smtClean="0">
              <a:solidFill>
                <a:srgbClr val="808080"/>
              </a:solidFill>
              <a:latin typeface="Arial" pitchFamily="34" charset="0"/>
              <a:cs typeface="Arial" pitchFamily="34" charset="0"/>
            </a:endParaRPr>
          </a:p>
          <a:p>
            <a:pPr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pl-PL" sz="1600" dirty="0" smtClean="0">
              <a:solidFill>
                <a:srgbClr val="80808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50000"/>
              </a:lnSpc>
              <a:buBlip>
                <a:blip r:embed="rId5"/>
              </a:buBlip>
            </a:pPr>
            <a:r>
              <a:rPr lang="pl-PL" sz="1600" dirty="0" smtClean="0">
                <a:solidFill>
                  <a:srgbClr val="808080"/>
                </a:solidFill>
                <a:latin typeface="Arial" pitchFamily="34" charset="0"/>
                <a:ea typeface="+mn-ea"/>
                <a:cs typeface="Arial" pitchFamily="34" charset="0"/>
              </a:rPr>
              <a:t>   </a:t>
            </a:r>
            <a:r>
              <a:rPr lang="pl-PL" sz="1600" dirty="0" smtClean="0">
                <a:solidFill>
                  <a:srgbClr val="808080"/>
                </a:solidFill>
              </a:rPr>
              <a:t>Łatwość  manewrowania  żelazkiem w czasie prasowania (</a:t>
            </a:r>
            <a:r>
              <a:rPr lang="fr-FR" sz="1600" dirty="0" smtClean="0">
                <a:solidFill>
                  <a:srgbClr val="808080"/>
                </a:solidFill>
              </a:rPr>
              <a:t>360°</a:t>
            </a:r>
            <a:r>
              <a:rPr lang="pl-PL" sz="1600" dirty="0" smtClean="0">
                <a:solidFill>
                  <a:srgbClr val="808080"/>
                </a:solidFill>
              </a:rPr>
              <a:t>) </a:t>
            </a:r>
            <a:endParaRPr lang="pl-PL" sz="1600" dirty="0" smtClean="0">
              <a:solidFill>
                <a:srgbClr val="808080"/>
              </a:solidFill>
              <a:cs typeface="Arial" pitchFamily="34" charset="0"/>
            </a:endParaRPr>
          </a:p>
          <a:p>
            <a:pPr algn="l">
              <a:lnSpc>
                <a:spcPct val="150000"/>
              </a:lnSpc>
              <a:buBlip>
                <a:blip r:embed="rId5"/>
              </a:buBlip>
            </a:pPr>
            <a:endParaRPr lang="pl-PL" sz="1600" dirty="0" smtClean="0">
              <a:solidFill>
                <a:srgbClr val="808080"/>
              </a:solidFill>
              <a:cs typeface="Arial" pitchFamily="34" charset="0"/>
            </a:endParaRPr>
          </a:p>
          <a:p>
            <a:pPr algn="l">
              <a:lnSpc>
                <a:spcPct val="150000"/>
              </a:lnSpc>
              <a:buBlip>
                <a:blip r:embed="rId5"/>
              </a:buBlip>
            </a:pPr>
            <a:endParaRPr lang="pl-PL" sz="1600" dirty="0" smtClean="0">
              <a:solidFill>
                <a:srgbClr val="808080"/>
              </a:solidFill>
              <a:cs typeface="Arial" pitchFamily="34" charset="0"/>
            </a:endParaRPr>
          </a:p>
          <a:p>
            <a:pPr algn="l">
              <a:lnSpc>
                <a:spcPct val="150000"/>
              </a:lnSpc>
              <a:buBlip>
                <a:blip r:embed="rId5"/>
              </a:buBlip>
            </a:pPr>
            <a:r>
              <a:rPr lang="pl-PL" sz="1600" dirty="0" smtClean="0">
                <a:solidFill>
                  <a:srgbClr val="808080"/>
                </a:solidFill>
                <a:latin typeface="Arial" pitchFamily="34" charset="0"/>
                <a:cs typeface="Arial" pitchFamily="34" charset="0"/>
              </a:rPr>
              <a:t>   Stopa laserowo pokryta specjalną powłoką odporną na zarysowania </a:t>
            </a:r>
            <a:endParaRPr lang="en-US" sz="1600" dirty="0">
              <a:solidFill>
                <a:srgbClr val="80808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2" descr="\\lyo22nt\LYO-Product Images\Low resolution\1_LINEN CARE\3_ROWENTA\FERS\DW8000-PRO MASTER\1103904646 DW8010 D1\RVB jpeg\05-MicroSteamLaserOmbre.jpg"/>
          <p:cNvPicPr>
            <a:picLocks noChangeAspect="1" noChangeArrowheads="1"/>
          </p:cNvPicPr>
          <p:nvPr/>
        </p:nvPicPr>
        <p:blipFill>
          <a:blip r:embed="rId6" cstate="print"/>
          <a:srcRect l="5287" t="1351" b="17561"/>
          <a:stretch>
            <a:fillRect/>
          </a:stretch>
        </p:blipFill>
        <p:spPr bwMode="auto">
          <a:xfrm>
            <a:off x="6334392" y="1515519"/>
            <a:ext cx="2774112" cy="4649785"/>
          </a:xfrm>
          <a:prstGeom prst="rect">
            <a:avLst/>
          </a:prstGeom>
          <a:noFill/>
        </p:spPr>
      </p:pic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7" cstate="print"/>
          <a:srcRect t="4284"/>
          <a:stretch>
            <a:fillRect/>
          </a:stretch>
        </p:blipFill>
        <p:spPr bwMode="auto">
          <a:xfrm>
            <a:off x="251520" y="4653136"/>
            <a:ext cx="1693401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8"/>
          <p:cNvSpPr txBox="1">
            <a:spLocks noChangeArrowheads="1"/>
          </p:cNvSpPr>
          <p:nvPr/>
        </p:nvSpPr>
        <p:spPr bwMode="auto">
          <a:xfrm>
            <a:off x="1182566" y="476672"/>
            <a:ext cx="76800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0" cap="none" spc="0" normalizeH="0" baseline="0" noProof="0" smtClean="0">
                <a:ln>
                  <a:noFill/>
                </a:ln>
                <a:solidFill>
                  <a:srgbClr val="8D7D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FOCUS II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B4131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8144" y="139446"/>
            <a:ext cx="3035725" cy="265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6182" y="6093296"/>
            <a:ext cx="8006258" cy="63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187624" y="950814"/>
            <a:ext cx="7670656" cy="40011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CA" sz="2000" b="1" dirty="0" smtClean="0">
                <a:solidFill>
                  <a:srgbClr val="C00000"/>
                </a:solidFill>
              </a:rPr>
              <a:t>DESIGN</a:t>
            </a:r>
            <a:r>
              <a:rPr lang="pl-PL" sz="2000" b="1" dirty="0" smtClean="0">
                <a:solidFill>
                  <a:srgbClr val="C00000"/>
                </a:solidFill>
              </a:rPr>
              <a:t> – źródła inspiracji </a:t>
            </a:r>
            <a:endParaRPr lang="en-CA" sz="2000" b="1" dirty="0">
              <a:solidFill>
                <a:srgbClr val="C00000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714480" y="1322403"/>
            <a:ext cx="0" cy="424815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AutoShape 12" descr="RET_003"/>
          <p:cNvSpPr>
            <a:spLocks noChangeArrowheads="1"/>
          </p:cNvSpPr>
          <p:nvPr/>
        </p:nvSpPr>
        <p:spPr bwMode="auto">
          <a:xfrm>
            <a:off x="285720" y="2857496"/>
            <a:ext cx="1285884" cy="928694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Univers (W1)" pitchFamily="34" charset="0"/>
            </a:endParaRPr>
          </a:p>
        </p:txBody>
      </p:sp>
      <p:sp>
        <p:nvSpPr>
          <p:cNvPr id="6" name="AutoShape 12" descr="RET_003"/>
          <p:cNvSpPr>
            <a:spLocks noChangeArrowheads="1"/>
          </p:cNvSpPr>
          <p:nvPr/>
        </p:nvSpPr>
        <p:spPr bwMode="auto">
          <a:xfrm>
            <a:off x="285720" y="1492194"/>
            <a:ext cx="1285884" cy="928694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Univers (W1)" pitchFamily="34" charset="0"/>
            </a:endParaRPr>
          </a:p>
        </p:txBody>
      </p:sp>
      <p:sp>
        <p:nvSpPr>
          <p:cNvPr id="11" name="AutoShape 12" descr="RET_003"/>
          <p:cNvSpPr>
            <a:spLocks noChangeArrowheads="1"/>
          </p:cNvSpPr>
          <p:nvPr/>
        </p:nvSpPr>
        <p:spPr bwMode="auto">
          <a:xfrm>
            <a:off x="285720" y="4221088"/>
            <a:ext cx="1285884" cy="928694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Univers (W1)" pitchFamily="34" charset="0"/>
            </a:endParaRPr>
          </a:p>
        </p:txBody>
      </p:sp>
      <p:pic>
        <p:nvPicPr>
          <p:cNvPr id="133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904983" y="4881571"/>
            <a:ext cx="1000125" cy="666750"/>
          </a:xfrm>
          <a:prstGeom prst="roundRect">
            <a:avLst/>
          </a:prstGeom>
          <a:noFill/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33124" name="Picture 4"/>
          <p:cNvPicPr>
            <a:picLocks noChangeAspect="1" noChangeArrowheads="1"/>
          </p:cNvPicPr>
          <p:nvPr/>
        </p:nvPicPr>
        <p:blipFill>
          <a:blip r:embed="rId4" cstate="print"/>
          <a:srcRect l="5555" b="8834"/>
          <a:stretch>
            <a:fillRect/>
          </a:stretch>
        </p:blipFill>
        <p:spPr bwMode="auto">
          <a:xfrm rot="16200000">
            <a:off x="7643834" y="1928802"/>
            <a:ext cx="1214447" cy="785818"/>
          </a:xfrm>
          <a:prstGeom prst="roundRect">
            <a:avLst/>
          </a:prstGeom>
          <a:noFill/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33125" name="Picture 5"/>
          <p:cNvPicPr>
            <a:picLocks noChangeAspect="1" noChangeArrowheads="1"/>
          </p:cNvPicPr>
          <p:nvPr/>
        </p:nvPicPr>
        <p:blipFill>
          <a:blip r:embed="rId5" cstate="print"/>
          <a:srcRect r="7500" b="5760"/>
          <a:stretch>
            <a:fillRect/>
          </a:stretch>
        </p:blipFill>
        <p:spPr bwMode="auto">
          <a:xfrm rot="16200000">
            <a:off x="2166924" y="2119299"/>
            <a:ext cx="881063" cy="1214448"/>
          </a:xfrm>
          <a:prstGeom prst="roundRect">
            <a:avLst/>
          </a:prstGeom>
          <a:noFill/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33126" name="Picture 6" descr="\\Lyo22nt\lyo-product images\Low resolution\1_LINEN CARE\8_VISUELS DIVERS\DW5000 bruts\detoures\DW5010-3-4 AvtPte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1556792"/>
            <a:ext cx="3922714" cy="3661585"/>
          </a:xfrm>
          <a:prstGeom prst="rect">
            <a:avLst/>
          </a:prstGeom>
          <a:noFill/>
        </p:spPr>
      </p:pic>
      <p:pic>
        <p:nvPicPr>
          <p:cNvPr id="20" name="Picture 2" descr="\\Lyo22nt\lyo-product images\Low resolution\1_LINEN CARE\3_ROWENTA\FERS\DW5000-FOCUS\1103906819 DW5010 D1\RVB\RO_STEAM_IRON_FOCUS_DW5010_FACING_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2884792"/>
            <a:ext cx="1047524" cy="857256"/>
          </a:xfrm>
          <a:prstGeom prst="rect">
            <a:avLst/>
          </a:prstGeom>
          <a:noFill/>
        </p:spPr>
      </p:pic>
      <p:cxnSp>
        <p:nvCxnSpPr>
          <p:cNvPr id="22" name="Connecteur en angle 21"/>
          <p:cNvCxnSpPr/>
          <p:nvPr/>
        </p:nvCxnSpPr>
        <p:spPr bwMode="auto">
          <a:xfrm rot="5400000">
            <a:off x="7394979" y="2463409"/>
            <a:ext cx="357191" cy="1431115"/>
          </a:xfrm>
          <a:prstGeom prst="bentConnector2">
            <a:avLst/>
          </a:prstGeom>
          <a:solidFill>
            <a:srgbClr val="C4BCC3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Connecteur en angle 23"/>
          <p:cNvCxnSpPr/>
          <p:nvPr/>
        </p:nvCxnSpPr>
        <p:spPr bwMode="auto">
          <a:xfrm rot="10800000">
            <a:off x="5786446" y="4286256"/>
            <a:ext cx="1785950" cy="1285884"/>
          </a:xfrm>
          <a:prstGeom prst="bentConnector3">
            <a:avLst>
              <a:gd name="adj1" fmla="val 100435"/>
            </a:avLst>
          </a:prstGeom>
          <a:solidFill>
            <a:srgbClr val="C4BCC3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Connecteur en angle 25"/>
          <p:cNvCxnSpPr/>
          <p:nvPr/>
        </p:nvCxnSpPr>
        <p:spPr bwMode="auto">
          <a:xfrm flipV="1">
            <a:off x="2786050" y="4214818"/>
            <a:ext cx="2500330" cy="1428760"/>
          </a:xfrm>
          <a:prstGeom prst="bentConnector3">
            <a:avLst>
              <a:gd name="adj1" fmla="val 99125"/>
            </a:avLst>
          </a:prstGeom>
          <a:solidFill>
            <a:srgbClr val="C4BCC3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Connecteur en angle 32"/>
          <p:cNvCxnSpPr/>
          <p:nvPr/>
        </p:nvCxnSpPr>
        <p:spPr bwMode="auto">
          <a:xfrm rot="16200000" flipH="1">
            <a:off x="2441463" y="3370163"/>
            <a:ext cx="1476390" cy="1070174"/>
          </a:xfrm>
          <a:prstGeom prst="bentConnector3">
            <a:avLst>
              <a:gd name="adj1" fmla="val 50000"/>
            </a:avLst>
          </a:prstGeom>
          <a:solidFill>
            <a:srgbClr val="C4BCC3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ZoneTexte 37"/>
          <p:cNvSpPr txBox="1"/>
          <p:nvPr/>
        </p:nvSpPr>
        <p:spPr>
          <a:xfrm>
            <a:off x="6143636" y="5357826"/>
            <a:ext cx="157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i="1" dirty="0" smtClean="0">
                <a:solidFill>
                  <a:schemeClr val="bg1">
                    <a:lumMod val="65000"/>
                  </a:schemeClr>
                </a:solidFill>
              </a:rPr>
              <a:t>Wysmukłość </a:t>
            </a:r>
            <a:endParaRPr lang="fr-FR" sz="11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6948264" y="3140968"/>
            <a:ext cx="157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i="1" dirty="0" smtClean="0">
                <a:solidFill>
                  <a:schemeClr val="bg1">
                    <a:lumMod val="65000"/>
                  </a:schemeClr>
                </a:solidFill>
              </a:rPr>
              <a:t>Kobiece kształty </a:t>
            </a:r>
            <a:endParaRPr lang="fr-FR" sz="1100" i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2857488" y="5429264"/>
            <a:ext cx="20025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i="1" dirty="0" err="1" smtClean="0">
                <a:solidFill>
                  <a:schemeClr val="bg1">
                    <a:lumMod val="65000"/>
                  </a:schemeClr>
                </a:solidFill>
              </a:rPr>
              <a:t>Delikatnośc</a:t>
            </a:r>
            <a:r>
              <a:rPr lang="pl-PL" sz="1100" i="1" dirty="0" smtClean="0">
                <a:solidFill>
                  <a:schemeClr val="bg1">
                    <a:lumMod val="65000"/>
                  </a:schemeClr>
                </a:solidFill>
              </a:rPr>
              <a:t> i </a:t>
            </a:r>
            <a:r>
              <a:rPr lang="pl-PL" sz="1100" i="1" dirty="0" err="1" smtClean="0">
                <a:solidFill>
                  <a:schemeClr val="bg1">
                    <a:lumMod val="65000"/>
                  </a:schemeClr>
                </a:solidFill>
              </a:rPr>
              <a:t>subtelnośc</a:t>
            </a:r>
            <a:r>
              <a:rPr lang="pl-PL" sz="1100" i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l-PL" sz="1100" i="1" dirty="0" err="1" smtClean="0">
                <a:solidFill>
                  <a:schemeClr val="bg1">
                    <a:lumMod val="65000"/>
                  </a:schemeClr>
                </a:solidFill>
              </a:rPr>
              <a:t>liinii</a:t>
            </a:r>
            <a:endParaRPr lang="fr-FR" sz="1100" i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2799698" y="3684258"/>
            <a:ext cx="9286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i="1" dirty="0" smtClean="0">
                <a:solidFill>
                  <a:schemeClr val="bg1">
                    <a:lumMod val="65000"/>
                  </a:schemeClr>
                </a:solidFill>
              </a:rPr>
              <a:t>Elegancja </a:t>
            </a:r>
            <a:endParaRPr lang="fr-FR" sz="1100" i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7" name="Picture 1" descr="C:\Documents and Settings\CCOCHET\Bureau\ROWENTA by carole\IPC2010\document utilisé\visuel DW5\DW5010-Face RV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6107" y="1563632"/>
            <a:ext cx="589141" cy="857256"/>
          </a:xfrm>
          <a:prstGeom prst="rect">
            <a:avLst/>
          </a:prstGeom>
          <a:noFill/>
        </p:spPr>
      </p:pic>
      <p:pic>
        <p:nvPicPr>
          <p:cNvPr id="28" name="Picture 6" descr="\\Lyo22nt\lyo-product images\Low resolution\1_LINEN CARE\8_VISUELS DIVERS\DW5000 bruts\detoures\DW5010-3-4 AvtPteG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033" y="4293096"/>
            <a:ext cx="857257" cy="800191"/>
          </a:xfrm>
          <a:prstGeom prst="rect">
            <a:avLst/>
          </a:prstGeom>
          <a:noFill/>
        </p:spPr>
      </p:pic>
      <p:pic>
        <p:nvPicPr>
          <p:cNvPr id="735235" name="Picture 3" descr="C:\Documents and Settings\CCOCHET\Mes documents\Mes images\Image3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72396" y="4857760"/>
            <a:ext cx="1057275" cy="857250"/>
          </a:xfrm>
          <a:prstGeom prst="round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</p:pic>
      <p:sp>
        <p:nvSpPr>
          <p:cNvPr id="35" name="Rectangle 28"/>
          <p:cNvSpPr txBox="1">
            <a:spLocks noChangeArrowheads="1"/>
          </p:cNvSpPr>
          <p:nvPr/>
        </p:nvSpPr>
        <p:spPr bwMode="auto">
          <a:xfrm>
            <a:off x="1182566" y="476672"/>
            <a:ext cx="76800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E1111"/>
              </a:buClr>
              <a:buSzTx/>
              <a:tabLst/>
              <a:defRPr/>
            </a:pPr>
            <a:r>
              <a:rPr kumimoji="0" lang="pl-PL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8D7D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FOCUS II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B4131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68144" y="139446"/>
            <a:ext cx="3035725" cy="265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6182" y="6093296"/>
            <a:ext cx="8006258" cy="63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8"/>
          <p:cNvSpPr txBox="1">
            <a:spLocks noChangeArrowheads="1"/>
          </p:cNvSpPr>
          <p:nvPr/>
        </p:nvSpPr>
        <p:spPr bwMode="auto">
          <a:xfrm>
            <a:off x="1182566" y="476672"/>
            <a:ext cx="76800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E1111"/>
              </a:buClr>
              <a:buSzTx/>
              <a:tabLst/>
              <a:defRPr/>
            </a:pPr>
            <a:r>
              <a:rPr kumimoji="0" lang="pl-PL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8D7D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FOCUS II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B4131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Rectangle 28"/>
          <p:cNvSpPr txBox="1">
            <a:spLocks noChangeArrowheads="1"/>
          </p:cNvSpPr>
          <p:nvPr/>
        </p:nvSpPr>
        <p:spPr bwMode="auto">
          <a:xfrm>
            <a:off x="1212400" y="1023119"/>
            <a:ext cx="76800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0" hangingPunct="0">
              <a:defRPr/>
            </a:pPr>
            <a:r>
              <a:rPr lang="pl-PL" sz="2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GAMA PRODUKTOWA</a:t>
            </a:r>
            <a:endParaRPr lang="en-US" sz="2000" b="1" kern="0" dirty="0" smtClean="0">
              <a:solidFill>
                <a:srgbClr val="C00000"/>
              </a:solidFill>
            </a:endParaRPr>
          </a:p>
        </p:txBody>
      </p:sp>
      <p:pic>
        <p:nvPicPr>
          <p:cNvPr id="942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42" y="1556792"/>
            <a:ext cx="9114546" cy="3981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ZoneTexte 13"/>
          <p:cNvSpPr txBox="1"/>
          <p:nvPr/>
        </p:nvSpPr>
        <p:spPr>
          <a:xfrm>
            <a:off x="683568" y="5589241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7F6D7F"/>
                </a:solidFill>
                <a:latin typeface="Arial" pitchFamily="34" charset="0"/>
                <a:cs typeface="Arial" pitchFamily="34" charset="0"/>
              </a:rPr>
              <a:t>DW5010: Topaz</a:t>
            </a:r>
          </a:p>
        </p:txBody>
      </p:sp>
      <p:sp>
        <p:nvSpPr>
          <p:cNvPr id="37" name="ZoneTexte 11"/>
          <p:cNvSpPr txBox="1"/>
          <p:nvPr/>
        </p:nvSpPr>
        <p:spPr>
          <a:xfrm>
            <a:off x="5242872" y="5579948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7F6D7F"/>
                </a:solidFill>
                <a:latin typeface="Arial" pitchFamily="34" charset="0"/>
                <a:cs typeface="Arial" pitchFamily="34" charset="0"/>
              </a:rPr>
              <a:t>DW5030: Jas</a:t>
            </a:r>
            <a:r>
              <a:rPr lang="pl-PL" dirty="0" err="1" smtClean="0">
                <a:solidFill>
                  <a:srgbClr val="7F6D7F"/>
                </a:solidFill>
                <a:latin typeface="Arial" pitchFamily="34" charset="0"/>
                <a:cs typeface="Arial" pitchFamily="34" charset="0"/>
              </a:rPr>
              <a:t>pis</a:t>
            </a:r>
            <a:r>
              <a:rPr lang="pl-PL" dirty="0" smtClean="0">
                <a:solidFill>
                  <a:srgbClr val="7F6D7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 smtClean="0">
              <a:solidFill>
                <a:srgbClr val="7F6D7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39446"/>
            <a:ext cx="3035725" cy="265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6182" y="6093296"/>
            <a:ext cx="8006258" cy="63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686800" y="6391284"/>
            <a:ext cx="139212" cy="150813"/>
          </a:xfrm>
          <a:prstGeom prst="rect">
            <a:avLst/>
          </a:prstGeom>
          <a:solidFill>
            <a:srgbClr val="83062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2051" name="Rectangle 38"/>
          <p:cNvSpPr>
            <a:spLocks noChangeArrowheads="1"/>
          </p:cNvSpPr>
          <p:nvPr/>
        </p:nvSpPr>
        <p:spPr bwMode="auto">
          <a:xfrm>
            <a:off x="0" y="3143248"/>
            <a:ext cx="1701312" cy="685800"/>
          </a:xfrm>
          <a:prstGeom prst="rect">
            <a:avLst/>
          </a:prstGeom>
          <a:gradFill flip="none" rotWithShape="1">
            <a:gsLst>
              <a:gs pos="0">
                <a:srgbClr val="BCB1AB">
                  <a:shade val="30000"/>
                  <a:satMod val="115000"/>
                </a:srgbClr>
              </a:gs>
              <a:gs pos="50000">
                <a:srgbClr val="BCB1AB">
                  <a:shade val="67500"/>
                  <a:satMod val="115000"/>
                </a:srgbClr>
              </a:gs>
              <a:gs pos="100000">
                <a:srgbClr val="BCB1AB">
                  <a:shade val="100000"/>
                  <a:satMod val="115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2054" name="Text Box 46"/>
          <p:cNvSpPr txBox="1">
            <a:spLocks noChangeArrowheads="1"/>
          </p:cNvSpPr>
          <p:nvPr/>
        </p:nvSpPr>
        <p:spPr bwMode="auto">
          <a:xfrm>
            <a:off x="1727689" y="2474913"/>
            <a:ext cx="52578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fr-FR" altLang="ja-JP" sz="1300" baseline="0" dirty="0">
                <a:solidFill>
                  <a:srgbClr val="8D7D74"/>
                </a:solidFill>
                <a:latin typeface="Verdana" pitchFamily="34" charset="0"/>
              </a:rPr>
              <a:t>ALL-CLAD ARNO CALOR KRUPS LAGOSTINA</a:t>
            </a:r>
          </a:p>
          <a:p>
            <a:pPr algn="l">
              <a:lnSpc>
                <a:spcPct val="90000"/>
              </a:lnSpc>
            </a:pPr>
            <a:r>
              <a:rPr lang="fr-FR" altLang="ja-JP" sz="1300" baseline="0" dirty="0">
                <a:solidFill>
                  <a:srgbClr val="8D7D74"/>
                </a:solidFill>
                <a:latin typeface="Verdana" pitchFamily="34" charset="0"/>
              </a:rPr>
              <a:t>MOULINEX ROWENTA SEB TEFAL</a:t>
            </a:r>
          </a:p>
        </p:txBody>
      </p:sp>
      <p:pic>
        <p:nvPicPr>
          <p:cNvPr id="2055" name="Picture 49" descr="Frise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" y="9"/>
            <a:ext cx="1679331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50" descr="Frise_imagesvs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0796" y="928670"/>
            <a:ext cx="7463204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Rectangle 47"/>
          <p:cNvSpPr>
            <a:spLocks noChangeArrowheads="1"/>
          </p:cNvSpPr>
          <p:nvPr/>
        </p:nvSpPr>
        <p:spPr bwMode="auto">
          <a:xfrm>
            <a:off x="1714500" y="2928938"/>
            <a:ext cx="7045569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eaLnBrk="1" hangingPunct="1"/>
            <a:r>
              <a:rPr lang="pl-PL" altLang="ja-JP" sz="2800" b="1" dirty="0" smtClean="0">
                <a:solidFill>
                  <a:srgbClr val="8D7D74"/>
                </a:solidFill>
                <a:latin typeface="+mj-lt"/>
              </a:rPr>
              <a:t>LINEN CARE</a:t>
            </a:r>
            <a:endParaRPr lang="fr-FR" altLang="ja-JP" sz="2800" b="1" baseline="0" dirty="0">
              <a:solidFill>
                <a:srgbClr val="8E8581"/>
              </a:solidFill>
              <a:latin typeface="+mj-lt"/>
            </a:endParaRPr>
          </a:p>
        </p:txBody>
      </p:sp>
      <p:sp>
        <p:nvSpPr>
          <p:cNvPr id="8" name="Rectangle 43"/>
          <p:cNvSpPr>
            <a:spLocks noChangeArrowheads="1"/>
          </p:cNvSpPr>
          <p:nvPr/>
        </p:nvSpPr>
        <p:spPr bwMode="auto">
          <a:xfrm>
            <a:off x="0" y="4584700"/>
            <a:ext cx="1701312" cy="152400"/>
          </a:xfrm>
          <a:prstGeom prst="rect">
            <a:avLst/>
          </a:prstGeom>
          <a:gradFill flip="none" rotWithShape="1">
            <a:gsLst>
              <a:gs pos="0">
                <a:srgbClr val="8D7D74">
                  <a:tint val="66000"/>
                  <a:satMod val="160000"/>
                </a:srgbClr>
              </a:gs>
              <a:gs pos="50000">
                <a:srgbClr val="8D7D74">
                  <a:tint val="44500"/>
                  <a:satMod val="160000"/>
                </a:srgbClr>
              </a:gs>
              <a:gs pos="100000">
                <a:srgbClr val="8D7D74">
                  <a:tint val="23500"/>
                  <a:satMod val="160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9" name="Text Box 42"/>
          <p:cNvSpPr txBox="1">
            <a:spLocks noChangeArrowheads="1"/>
          </p:cNvSpPr>
          <p:nvPr/>
        </p:nvSpPr>
        <p:spPr bwMode="auto">
          <a:xfrm>
            <a:off x="1693985" y="4525976"/>
            <a:ext cx="52578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pl-PL" altLang="ja-JP" sz="1800" baseline="0" dirty="0" smtClean="0">
                <a:solidFill>
                  <a:srgbClr val="8D7D74"/>
                </a:solidFill>
                <a:latin typeface="Tahoma" pitchFamily="34" charset="0"/>
              </a:rPr>
              <a:t>TEFAL </a:t>
            </a:r>
            <a:r>
              <a:rPr lang="pl-PL" altLang="ja-JP" dirty="0" smtClean="0">
                <a:solidFill>
                  <a:srgbClr val="8D7D74"/>
                </a:solidFill>
                <a:latin typeface="Tahoma" pitchFamily="34" charset="0"/>
              </a:rPr>
              <a:t>żelazka </a:t>
            </a:r>
            <a:endParaRPr lang="pl-PL" altLang="ja-JP" sz="1800" baseline="0" dirty="0" smtClean="0">
              <a:solidFill>
                <a:srgbClr val="8D7D74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8"/>
          <p:cNvSpPr txBox="1">
            <a:spLocks noChangeArrowheads="1"/>
          </p:cNvSpPr>
          <p:nvPr/>
        </p:nvSpPr>
        <p:spPr bwMode="auto">
          <a:xfrm>
            <a:off x="1182566" y="476672"/>
            <a:ext cx="76800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E1111"/>
              </a:buClr>
              <a:buSzTx/>
              <a:tabLst/>
              <a:defRPr/>
            </a:pPr>
            <a:r>
              <a:rPr kumimoji="0" lang="pl-PL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8D7D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FOCUS II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B4131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à coins arrondis 19"/>
          <p:cNvSpPr/>
          <p:nvPr/>
        </p:nvSpPr>
        <p:spPr>
          <a:xfrm>
            <a:off x="3662116" y="1412776"/>
            <a:ext cx="3790204" cy="1080120"/>
          </a:xfrm>
          <a:prstGeom prst="roundRect">
            <a:avLst>
              <a:gd name="adj" fmla="val 12785"/>
            </a:avLst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Picture 2" descr="\\lyo22nt\LYO-Product Images\Low resolution\1_LINEN CARE\3_ROWENTA\FERS\DW5000-FOCUS\1103906819 DW5010 D1\RVB\RO_STEAM_IRON_FOCUS_DW5010_FACING_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1238" y="1492194"/>
            <a:ext cx="1134818" cy="928694"/>
          </a:xfrm>
          <a:prstGeom prst="roundRect">
            <a:avLst/>
          </a:prstGeom>
          <a:noFill/>
          <a:ln w="3175">
            <a:noFill/>
          </a:ln>
        </p:spPr>
      </p:pic>
      <p:pic>
        <p:nvPicPr>
          <p:cNvPr id="10" name="Picture 1" descr="\\lyo22nt\LYO-Product Images\Low resolution\1_LINEN CARE\3_ROWENTA\FERS\DW5000-FOCUS\1103906857 DW5030 D1\RVB\RO_STEAM_IRON_FOCUS_DW5030_FACING_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9470" y="1492194"/>
            <a:ext cx="1134818" cy="928694"/>
          </a:xfrm>
          <a:prstGeom prst="roundRect">
            <a:avLst/>
          </a:prstGeom>
          <a:noFill/>
          <a:ln w="3175">
            <a:noFill/>
          </a:ln>
        </p:spPr>
      </p:pic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1356343" y="2598713"/>
          <a:ext cx="6384009" cy="3710607"/>
        </p:xfrm>
        <a:graphic>
          <a:graphicData uri="http://schemas.openxmlformats.org/drawingml/2006/table">
            <a:tbl>
              <a:tblPr/>
              <a:tblGrid>
                <a:gridCol w="1946818"/>
                <a:gridCol w="64893"/>
                <a:gridCol w="2157722"/>
                <a:gridCol w="54336"/>
                <a:gridCol w="2160240"/>
              </a:tblGrid>
              <a:tr h="34274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 dirty="0">
                          <a:solidFill>
                            <a:srgbClr val="80808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DW5010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DW5030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162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200" b="1" i="0" u="none" strike="noStrike" dirty="0" smtClean="0">
                          <a:solidFill>
                            <a:srgbClr val="808080"/>
                          </a:solidFill>
                          <a:latin typeface="Arial"/>
                        </a:rPr>
                        <a:t>Stopa</a:t>
                      </a:r>
                      <a:endParaRPr lang="pl-PL" sz="1200" b="1" i="0" u="none" strike="noStrike" dirty="0">
                        <a:solidFill>
                          <a:srgbClr val="80808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200" b="1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808080"/>
                          </a:solidFill>
                          <a:latin typeface="Arial"/>
                        </a:rPr>
                        <a:t>Microsteam400 LASER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Microsteam400 LASER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162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200" b="1" i="0" u="none" strike="noStrike" dirty="0" smtClean="0">
                          <a:solidFill>
                            <a:srgbClr val="808080"/>
                          </a:solidFill>
                          <a:latin typeface="Arial"/>
                        </a:rPr>
                        <a:t>Moc</a:t>
                      </a:r>
                      <a:endParaRPr lang="pl-PL" sz="1200" b="1" i="0" u="none" strike="noStrike" dirty="0">
                        <a:solidFill>
                          <a:srgbClr val="80808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200" b="1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808080"/>
                          </a:solidFill>
                          <a:latin typeface="Arial"/>
                        </a:rPr>
                        <a:t>2400 W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808080"/>
                          </a:solidFill>
                          <a:latin typeface="Arial"/>
                        </a:rPr>
                        <a:t>2400 W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162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200" b="1" i="0" u="none" strike="noStrike" dirty="0" smtClean="0">
                          <a:solidFill>
                            <a:srgbClr val="808080"/>
                          </a:solidFill>
                          <a:latin typeface="Arial"/>
                        </a:rPr>
                        <a:t>Uderzenie pary</a:t>
                      </a:r>
                      <a:endParaRPr lang="pl-PL" sz="1200" b="1" i="0" u="none" strike="noStrike" dirty="0">
                        <a:solidFill>
                          <a:srgbClr val="80808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200" b="1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808080"/>
                          </a:solidFill>
                          <a:latin typeface="Arial"/>
                        </a:rPr>
                        <a:t>150 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808080"/>
                          </a:solidFill>
                          <a:latin typeface="Arial"/>
                        </a:rPr>
                        <a:t>180 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27162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200" b="1" i="0" u="none" strike="noStrike" dirty="0" smtClean="0">
                          <a:solidFill>
                            <a:srgbClr val="808080"/>
                          </a:solidFill>
                          <a:latin typeface="Arial"/>
                        </a:rPr>
                        <a:t>Wytwarzanie pary</a:t>
                      </a:r>
                      <a:endParaRPr lang="pl-PL" sz="1200" b="1" i="0" u="none" strike="noStrike" dirty="0">
                        <a:solidFill>
                          <a:srgbClr val="80808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200" b="1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0-40g/min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808080"/>
                          </a:solidFill>
                          <a:latin typeface="Arial"/>
                        </a:rPr>
                        <a:t>0-40g/min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162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200" b="1" i="0" u="none" strike="noStrike" dirty="0" smtClean="0">
                          <a:solidFill>
                            <a:srgbClr val="808080"/>
                          </a:solidFill>
                          <a:latin typeface="Arial"/>
                        </a:rPr>
                        <a:t>Pojemność pojemnika na wodę </a:t>
                      </a:r>
                      <a:endParaRPr lang="pl-PL" sz="1200" b="1" i="0" u="none" strike="noStrike" dirty="0">
                        <a:solidFill>
                          <a:srgbClr val="80808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200" b="1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300cc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808080"/>
                          </a:solidFill>
                          <a:latin typeface="Arial"/>
                        </a:rPr>
                        <a:t>300cc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162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200" b="1" i="0" u="none" strike="noStrike" dirty="0" err="1">
                          <a:solidFill>
                            <a:srgbClr val="808080"/>
                          </a:solidFill>
                          <a:latin typeface="Arial"/>
                        </a:rPr>
                        <a:t>Anti-scale</a:t>
                      </a:r>
                      <a:endParaRPr lang="pl-PL" sz="1200" b="1" i="0" u="none" strike="noStrike" dirty="0">
                        <a:solidFill>
                          <a:srgbClr val="80808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200" b="1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 smtClean="0">
                          <a:solidFill>
                            <a:srgbClr val="808080"/>
                          </a:solidFill>
                          <a:latin typeface="Arial"/>
                        </a:rPr>
                        <a:t>Tak </a:t>
                      </a:r>
                      <a:endParaRPr lang="pl-PL" sz="1200" b="0" i="0" u="none" strike="noStrike" dirty="0">
                        <a:solidFill>
                          <a:srgbClr val="80808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 smtClean="0">
                          <a:solidFill>
                            <a:srgbClr val="808080"/>
                          </a:solidFill>
                          <a:latin typeface="Arial"/>
                        </a:rPr>
                        <a:t>Tak</a:t>
                      </a:r>
                      <a:endParaRPr lang="pl-PL" sz="1200" b="0" i="0" u="none" strike="noStrike" dirty="0">
                        <a:solidFill>
                          <a:srgbClr val="80808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162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200" b="1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Anti-drip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200" b="1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 smtClean="0">
                          <a:solidFill>
                            <a:srgbClr val="808080"/>
                          </a:solidFill>
                          <a:latin typeface="Arial"/>
                        </a:rPr>
                        <a:t>Tak</a:t>
                      </a:r>
                      <a:endParaRPr lang="pl-PL" sz="1200" b="0" i="0" u="none" strike="noStrike" dirty="0">
                        <a:solidFill>
                          <a:srgbClr val="80808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27162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200" b="1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Autosteam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200" b="1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80808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 smtClean="0">
                          <a:solidFill>
                            <a:srgbClr val="808080"/>
                          </a:solidFill>
                          <a:latin typeface="Arial"/>
                        </a:rPr>
                        <a:t>Tak</a:t>
                      </a:r>
                      <a:endParaRPr lang="pl-PL" sz="1200" b="0" i="0" u="none" strike="noStrike" dirty="0">
                        <a:solidFill>
                          <a:srgbClr val="80808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27162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200" b="1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Auto Off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200" b="1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80808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741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200" b="1" i="0" u="none" strike="noStrike" dirty="0" smtClean="0">
                          <a:solidFill>
                            <a:srgbClr val="808080"/>
                          </a:solidFill>
                          <a:latin typeface="Arial"/>
                        </a:rPr>
                        <a:t>Rekomendowana</a:t>
                      </a:r>
                      <a:r>
                        <a:rPr lang="pl-PL" sz="1200" b="1" i="0" u="none" strike="noStrike" baseline="0" dirty="0" smtClean="0">
                          <a:solidFill>
                            <a:srgbClr val="808080"/>
                          </a:solidFill>
                          <a:latin typeface="Arial"/>
                        </a:rPr>
                        <a:t> cena detaliczna </a:t>
                      </a:r>
                      <a:endParaRPr lang="pl-PL" sz="1200" b="1" i="0" u="none" strike="noStrike" dirty="0">
                        <a:solidFill>
                          <a:srgbClr val="80808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200" b="1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 smtClean="0">
                          <a:solidFill>
                            <a:srgbClr val="808080"/>
                          </a:solidFill>
                          <a:latin typeface="Arial"/>
                        </a:rPr>
                        <a:t>259,99PLN</a:t>
                      </a:r>
                      <a:endParaRPr lang="pl-PL" sz="1200" b="0" i="0" u="none" strike="noStrike" dirty="0">
                        <a:solidFill>
                          <a:srgbClr val="80808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 smtClean="0">
                          <a:solidFill>
                            <a:srgbClr val="808080"/>
                          </a:solidFill>
                          <a:latin typeface="Arial"/>
                        </a:rPr>
                        <a:t>299,99PLN</a:t>
                      </a:r>
                      <a:endParaRPr lang="pl-PL" sz="1200" b="0" i="0" u="none" strike="noStrike" dirty="0">
                        <a:solidFill>
                          <a:srgbClr val="80808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28"/>
          <p:cNvSpPr txBox="1">
            <a:spLocks noChangeArrowheads="1"/>
          </p:cNvSpPr>
          <p:nvPr/>
        </p:nvSpPr>
        <p:spPr bwMode="auto">
          <a:xfrm>
            <a:off x="1187624" y="1052736"/>
            <a:ext cx="76800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0" hangingPunct="0">
              <a:defRPr/>
            </a:pPr>
            <a:r>
              <a:rPr lang="pl-PL" sz="2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GAMA PRODUKTOWA</a:t>
            </a:r>
            <a:endParaRPr lang="en-US" sz="2000" b="1" kern="0" dirty="0" smtClean="0">
              <a:solidFill>
                <a:srgbClr val="C00000"/>
              </a:solidFill>
            </a:endParaRPr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188640"/>
            <a:ext cx="3035725" cy="265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636838" y="20624"/>
            <a:ext cx="6408737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Żelazka</a:t>
            </a:r>
            <a:endParaRPr kumimoji="0" lang="pl-PL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1" descr="\\lyo22nt\LYO-Product Images\Low resolution\1_LINEN CARE\3_ROWENTA\FERS\DW5000-FOCUS\1103906819 DW5010 D1\RVB\RO_STEAM_IRON_FOCUS_DW5010_FACING_A.jpg"/>
          <p:cNvPicPr>
            <a:picLocks noChangeAspect="1" noChangeArrowheads="1"/>
          </p:cNvPicPr>
          <p:nvPr/>
        </p:nvPicPr>
        <p:blipFill>
          <a:blip r:embed="rId2" cstate="print"/>
          <a:srcRect l="6849" r="5605" b="10043"/>
          <a:stretch>
            <a:fillRect/>
          </a:stretch>
        </p:blipFill>
        <p:spPr bwMode="auto">
          <a:xfrm>
            <a:off x="4283968" y="1268760"/>
            <a:ext cx="1296144" cy="1089925"/>
          </a:xfrm>
          <a:prstGeom prst="rect">
            <a:avLst/>
          </a:prstGeom>
          <a:noFill/>
        </p:spPr>
      </p:pic>
      <p:pic>
        <p:nvPicPr>
          <p:cNvPr id="8" name="Picture 1" descr="\\lyo22nt\LYO-Product Images\Low resolution\1_LINEN CARE\3_ROWENTA\FERS\DW5000-FOCUS\1103906840 DW5020 D1\RVB\RO_STEAM_IRON_FOCUS_DW5020_FACING_A.jpg"/>
          <p:cNvPicPr>
            <a:picLocks noChangeAspect="1" noChangeArrowheads="1"/>
          </p:cNvPicPr>
          <p:nvPr/>
        </p:nvPicPr>
        <p:blipFill>
          <a:blip r:embed="rId3" cstate="print"/>
          <a:srcRect l="7337" b="9677"/>
          <a:stretch>
            <a:fillRect/>
          </a:stretch>
        </p:blipFill>
        <p:spPr bwMode="auto">
          <a:xfrm>
            <a:off x="5796136" y="1268760"/>
            <a:ext cx="1368152" cy="1091367"/>
          </a:xfrm>
          <a:prstGeom prst="rect">
            <a:avLst/>
          </a:prstGeom>
          <a:noFill/>
        </p:spPr>
      </p:pic>
      <p:pic>
        <p:nvPicPr>
          <p:cNvPr id="9" name="Picture 1" descr="\\lyo22nt\LYO-Product Images\Low resolution\1_LINEN CARE\3_ROWENTA\FERS\DW5000-FOCUS\1103906857 DW5030 D1\RVB\RO_STEAM_IRON_FOCUS_DW5030_FACING_A.jpg"/>
          <p:cNvPicPr>
            <a:picLocks noChangeAspect="1" noChangeArrowheads="1"/>
          </p:cNvPicPr>
          <p:nvPr/>
        </p:nvPicPr>
        <p:blipFill>
          <a:blip r:embed="rId4" cstate="print"/>
          <a:srcRect l="6667" b="10062"/>
          <a:stretch>
            <a:fillRect/>
          </a:stretch>
        </p:blipFill>
        <p:spPr bwMode="auto">
          <a:xfrm>
            <a:off x="7308310" y="1268760"/>
            <a:ext cx="1369677" cy="1080120"/>
          </a:xfrm>
          <a:prstGeom prst="rect">
            <a:avLst/>
          </a:prstGeom>
          <a:noFill/>
        </p:spPr>
      </p:pic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1763688" y="2348880"/>
          <a:ext cx="6696744" cy="4104456"/>
        </p:xfrm>
        <a:graphic>
          <a:graphicData uri="http://schemas.openxmlformats.org/drawingml/2006/table">
            <a:tbl>
              <a:tblPr/>
              <a:tblGrid>
                <a:gridCol w="2471936"/>
                <a:gridCol w="1440160"/>
                <a:gridCol w="1440160"/>
                <a:gridCol w="1344488"/>
              </a:tblGrid>
              <a:tr h="347339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1" i="0" u="none" strike="noStrike" dirty="0">
                          <a:solidFill>
                            <a:srgbClr val="5F5F5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331" marR="9331" marT="9331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1" i="0" u="none" strike="noStrike">
                          <a:solidFill>
                            <a:srgbClr val="5F5F5F"/>
                          </a:solidFill>
                          <a:latin typeface="Arial"/>
                        </a:rPr>
                        <a:t>DW5010</a:t>
                      </a:r>
                    </a:p>
                  </a:txBody>
                  <a:tcPr marL="9331" marR="9331" marT="9331" marB="0" anchor="ctr">
                    <a:lnL w="190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1" i="0" u="none" strike="noStrike" dirty="0" smtClean="0">
                          <a:solidFill>
                            <a:srgbClr val="5F5F5F"/>
                          </a:solidFill>
                          <a:latin typeface="Arial"/>
                        </a:rPr>
                        <a:t>DW5020 </a:t>
                      </a:r>
                      <a:r>
                        <a:rPr lang="pl-PL" sz="1100" b="1" i="0" u="none" strike="noStrike" dirty="0" smtClean="0">
                          <a:solidFill>
                            <a:srgbClr val="990000"/>
                          </a:solidFill>
                          <a:latin typeface="Arial"/>
                        </a:rPr>
                        <a:t>*</a:t>
                      </a:r>
                      <a:endParaRPr lang="pl-PL" sz="1100" b="1" i="0" u="none" strike="noStrike" dirty="0">
                        <a:solidFill>
                          <a:srgbClr val="990000"/>
                        </a:solidFill>
                        <a:latin typeface="Arial"/>
                      </a:endParaRP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1" i="0" u="none" strike="noStrike">
                          <a:solidFill>
                            <a:srgbClr val="5F5F5F"/>
                          </a:solidFill>
                          <a:latin typeface="Arial"/>
                        </a:rPr>
                        <a:t>DW5030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877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1" i="0" u="none" strike="noStrike" dirty="0">
                          <a:solidFill>
                            <a:srgbClr val="808080"/>
                          </a:solidFill>
                          <a:latin typeface="Arial"/>
                        </a:rPr>
                        <a:t>Stopa </a:t>
                      </a:r>
                    </a:p>
                  </a:txBody>
                  <a:tcPr marL="9331" marR="9331" marT="9331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 dirty="0">
                          <a:solidFill>
                            <a:srgbClr val="808080"/>
                          </a:solidFill>
                          <a:latin typeface="Arial"/>
                        </a:rPr>
                        <a:t>Microsteam400 LASER</a:t>
                      </a:r>
                    </a:p>
                  </a:txBody>
                  <a:tcPr marL="9331" marR="9331" marT="9331" marB="0" anchor="ctr">
                    <a:lnL w="190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Microsteam400 LASER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Microsteam400 LASER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724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1" i="0" u="none" strike="noStrike" dirty="0">
                          <a:solidFill>
                            <a:srgbClr val="808080"/>
                          </a:solidFill>
                          <a:latin typeface="Arial"/>
                        </a:rPr>
                        <a:t>Moc </a:t>
                      </a:r>
                    </a:p>
                  </a:txBody>
                  <a:tcPr marL="9331" marR="9331" marT="9331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 dirty="0">
                          <a:solidFill>
                            <a:srgbClr val="808080"/>
                          </a:solidFill>
                          <a:latin typeface="Arial"/>
                        </a:rPr>
                        <a:t>2400 W</a:t>
                      </a:r>
                    </a:p>
                  </a:txBody>
                  <a:tcPr marL="9331" marR="9331" marT="9331" marB="0" anchor="ctr">
                    <a:lnL w="190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 dirty="0">
                          <a:solidFill>
                            <a:srgbClr val="808080"/>
                          </a:solidFill>
                          <a:latin typeface="Arial"/>
                        </a:rPr>
                        <a:t>2400 W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2400 W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724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1" i="0" u="none" strike="noStrike" dirty="0">
                          <a:solidFill>
                            <a:srgbClr val="808080"/>
                          </a:solidFill>
                          <a:latin typeface="Arial"/>
                        </a:rPr>
                        <a:t>Uderzenie pary </a:t>
                      </a:r>
                    </a:p>
                  </a:txBody>
                  <a:tcPr marL="9331" marR="9331" marT="9331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 dirty="0">
                          <a:solidFill>
                            <a:srgbClr val="808080"/>
                          </a:solidFill>
                          <a:latin typeface="Arial"/>
                        </a:rPr>
                        <a:t>150 g</a:t>
                      </a:r>
                    </a:p>
                  </a:txBody>
                  <a:tcPr marL="9331" marR="9331" marT="9331" marB="0" anchor="ctr">
                    <a:lnL w="190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 dirty="0">
                          <a:solidFill>
                            <a:srgbClr val="808080"/>
                          </a:solidFill>
                          <a:latin typeface="Arial"/>
                        </a:rPr>
                        <a:t>150 g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 dirty="0">
                          <a:solidFill>
                            <a:srgbClr val="808080"/>
                          </a:solidFill>
                          <a:latin typeface="Arial"/>
                        </a:rPr>
                        <a:t>180 g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EEF"/>
                    </a:solidFill>
                  </a:tcPr>
                </a:tc>
              </a:tr>
              <a:tr h="315724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1" i="0" u="none" strike="noStrike" dirty="0">
                          <a:solidFill>
                            <a:srgbClr val="808080"/>
                          </a:solidFill>
                          <a:latin typeface="Arial"/>
                        </a:rPr>
                        <a:t>Wytwarzanie pary </a:t>
                      </a:r>
                    </a:p>
                  </a:txBody>
                  <a:tcPr marL="9331" marR="9331" marT="9331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0-40g/min</a:t>
                      </a:r>
                    </a:p>
                  </a:txBody>
                  <a:tcPr marL="9331" marR="9331" marT="9331" marB="0" anchor="ctr">
                    <a:lnL w="190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0-40g/min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 dirty="0">
                          <a:solidFill>
                            <a:srgbClr val="808080"/>
                          </a:solidFill>
                          <a:latin typeface="Arial"/>
                        </a:rPr>
                        <a:t>0-40g/min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724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1" i="0" u="none" strike="noStrike" dirty="0">
                          <a:solidFill>
                            <a:srgbClr val="808080"/>
                          </a:solidFill>
                          <a:latin typeface="Arial"/>
                        </a:rPr>
                        <a:t>Precyzyjny stożek - NOWY  </a:t>
                      </a:r>
                    </a:p>
                  </a:txBody>
                  <a:tcPr marL="9331" marR="9331" marT="9331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Tak </a:t>
                      </a:r>
                    </a:p>
                  </a:txBody>
                  <a:tcPr marL="9331" marR="9331" marT="9331" marB="0" anchor="ctr">
                    <a:lnL w="190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Tak 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 dirty="0">
                          <a:solidFill>
                            <a:srgbClr val="808080"/>
                          </a:solidFill>
                          <a:latin typeface="Arial"/>
                        </a:rPr>
                        <a:t>Tak 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724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1" i="0" u="none" strike="noStrike" dirty="0">
                          <a:solidFill>
                            <a:srgbClr val="808080"/>
                          </a:solidFill>
                          <a:latin typeface="Arial"/>
                        </a:rPr>
                        <a:t>Prasowanie w pionie </a:t>
                      </a:r>
                    </a:p>
                  </a:txBody>
                  <a:tcPr marL="9331" marR="9331" marT="9331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Tak </a:t>
                      </a:r>
                    </a:p>
                  </a:txBody>
                  <a:tcPr marL="9331" marR="9331" marT="9331" marB="0" anchor="ctr">
                    <a:lnL w="190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Tak 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 dirty="0">
                          <a:solidFill>
                            <a:srgbClr val="808080"/>
                          </a:solidFill>
                          <a:latin typeface="Arial"/>
                        </a:rPr>
                        <a:t>Tak 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724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1" i="0" u="none" strike="noStrike" dirty="0">
                          <a:solidFill>
                            <a:srgbClr val="808080"/>
                          </a:solidFill>
                          <a:latin typeface="Arial"/>
                        </a:rPr>
                        <a:t>Pojemność zbiornika  na wodę  </a:t>
                      </a:r>
                    </a:p>
                  </a:txBody>
                  <a:tcPr marL="9331" marR="9331" marT="9331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300ml </a:t>
                      </a:r>
                    </a:p>
                  </a:txBody>
                  <a:tcPr marL="9331" marR="9331" marT="9331" marB="0" anchor="ctr">
                    <a:lnL w="190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300ml 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 dirty="0">
                          <a:solidFill>
                            <a:srgbClr val="808080"/>
                          </a:solidFill>
                          <a:latin typeface="Arial"/>
                        </a:rPr>
                        <a:t>300ml 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724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1" i="0" u="none" strike="noStrike" dirty="0" err="1">
                          <a:solidFill>
                            <a:srgbClr val="808080"/>
                          </a:solidFill>
                          <a:latin typeface="Arial"/>
                        </a:rPr>
                        <a:t>Anti-scale</a:t>
                      </a:r>
                      <a:r>
                        <a:rPr lang="pl-PL" sz="1100" b="1" i="0" u="none" strike="noStrike" dirty="0">
                          <a:solidFill>
                            <a:srgbClr val="80808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331" marR="9331" marT="9331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Tak </a:t>
                      </a:r>
                    </a:p>
                  </a:txBody>
                  <a:tcPr marL="9331" marR="9331" marT="9331" marB="0" anchor="ctr">
                    <a:lnL w="190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Tak 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 dirty="0">
                          <a:solidFill>
                            <a:srgbClr val="808080"/>
                          </a:solidFill>
                          <a:latin typeface="Arial"/>
                        </a:rPr>
                        <a:t>Tak 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724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1" i="0" u="none" strike="noStrike" dirty="0">
                          <a:solidFill>
                            <a:srgbClr val="808080"/>
                          </a:solidFill>
                          <a:latin typeface="Arial"/>
                        </a:rPr>
                        <a:t>Funkcja </a:t>
                      </a:r>
                      <a:r>
                        <a:rPr lang="pl-PL" sz="1100" b="1" i="0" u="none" strike="noStrike" dirty="0" err="1">
                          <a:solidFill>
                            <a:srgbClr val="808080"/>
                          </a:solidFill>
                          <a:latin typeface="Arial"/>
                        </a:rPr>
                        <a:t>Anti-drip</a:t>
                      </a:r>
                      <a:r>
                        <a:rPr lang="pl-PL" sz="1100" b="1" i="0" u="none" strike="noStrike" dirty="0">
                          <a:solidFill>
                            <a:srgbClr val="80808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331" marR="9331" marT="9331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9331" marR="9331" marT="9331" marB="0" anchor="ctr">
                    <a:lnL w="190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Tak 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 dirty="0">
                          <a:solidFill>
                            <a:srgbClr val="808080"/>
                          </a:solidFill>
                          <a:latin typeface="Arial"/>
                        </a:rPr>
                        <a:t>Tak 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EEF"/>
                    </a:solidFill>
                  </a:tcPr>
                </a:tc>
              </a:tr>
              <a:tr h="315724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1" i="0" u="none" strike="noStrike" dirty="0" err="1">
                          <a:solidFill>
                            <a:srgbClr val="808080"/>
                          </a:solidFill>
                          <a:latin typeface="Arial"/>
                        </a:rPr>
                        <a:t>Autosteam</a:t>
                      </a:r>
                      <a:r>
                        <a:rPr lang="pl-PL" sz="1100" b="1" i="0" u="none" strike="noStrike" dirty="0">
                          <a:solidFill>
                            <a:srgbClr val="80808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331" marR="9331" marT="9331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9331" marR="9331" marT="9331" marB="0" anchor="ctr">
                    <a:lnL w="190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 dirty="0">
                          <a:solidFill>
                            <a:srgbClr val="808080"/>
                          </a:solidFill>
                          <a:latin typeface="Arial"/>
                        </a:rPr>
                        <a:t>Tak 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EEF"/>
                    </a:solidFill>
                  </a:tcPr>
                </a:tc>
              </a:tr>
              <a:tr h="315724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1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Długość przewodu </a:t>
                      </a:r>
                    </a:p>
                  </a:txBody>
                  <a:tcPr marL="9331" marR="9331" marT="9331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2m</a:t>
                      </a:r>
                    </a:p>
                  </a:txBody>
                  <a:tcPr marL="9331" marR="9331" marT="9331" marB="0" anchor="ctr">
                    <a:lnL w="190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 dirty="0">
                          <a:solidFill>
                            <a:srgbClr val="808080"/>
                          </a:solidFill>
                          <a:latin typeface="Arial"/>
                        </a:rPr>
                        <a:t>2m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 dirty="0">
                          <a:solidFill>
                            <a:srgbClr val="808080"/>
                          </a:solidFill>
                          <a:latin typeface="Arial"/>
                        </a:rPr>
                        <a:t>2m</a:t>
                      </a:r>
                    </a:p>
                  </a:txBody>
                  <a:tcPr marL="9331" marR="9331" marT="9331" marB="0" anchor="ctr">
                    <a:lnL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6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" name="Picture 1" descr="C:\Documents and Settings\CCOCHET\Bureau\ROWENTA by carole\IPC2010\document utilisé\visuel DW5\Thermostat DW5010.jpg"/>
          <p:cNvPicPr>
            <a:picLocks noChangeAspect="1" noChangeArrowheads="1"/>
          </p:cNvPicPr>
          <p:nvPr/>
        </p:nvPicPr>
        <p:blipFill>
          <a:blip r:embed="rId5" cstate="print"/>
          <a:srcRect l="17850" t="2970" r="18937" b="22772"/>
          <a:stretch>
            <a:fillRect/>
          </a:stretch>
        </p:blipFill>
        <p:spPr bwMode="auto">
          <a:xfrm>
            <a:off x="4788027" y="1268760"/>
            <a:ext cx="300702" cy="300702"/>
          </a:xfrm>
          <a:prstGeom prst="rect">
            <a:avLst/>
          </a:prstGeom>
          <a:noFill/>
        </p:spPr>
      </p:pic>
      <p:pic>
        <p:nvPicPr>
          <p:cNvPr id="13" name="Picture 1" descr="C:\Documents and Settings\CCOCHET\Bureau\ROWENTA by carole\IPC2010\document utilisé\visuel DW5\Thermostat DW5020.jpg"/>
          <p:cNvPicPr>
            <a:picLocks noChangeAspect="1" noChangeArrowheads="1"/>
          </p:cNvPicPr>
          <p:nvPr/>
        </p:nvPicPr>
        <p:blipFill>
          <a:blip r:embed="rId6" cstate="print"/>
          <a:srcRect l="19108" t="3158" r="19064" b="24210"/>
          <a:stretch>
            <a:fillRect/>
          </a:stretch>
        </p:blipFill>
        <p:spPr bwMode="auto">
          <a:xfrm>
            <a:off x="6372200" y="1268760"/>
            <a:ext cx="293862" cy="293862"/>
          </a:xfrm>
          <a:prstGeom prst="rect">
            <a:avLst/>
          </a:prstGeom>
          <a:noFill/>
        </p:spPr>
      </p:pic>
      <p:pic>
        <p:nvPicPr>
          <p:cNvPr id="14" name="Picture 1" descr="C:\Documents and Settings\CCOCHET\Bureau\ROWENTA by carole\IPC2010\document utilisé\visuel DW5\Thermostat DW5030.jpg"/>
          <p:cNvPicPr>
            <a:picLocks noChangeAspect="1" noChangeArrowheads="1"/>
          </p:cNvPicPr>
          <p:nvPr/>
        </p:nvPicPr>
        <p:blipFill>
          <a:blip r:embed="rId7" cstate="print"/>
          <a:srcRect l="15831" t="3158" r="15471" b="24210"/>
          <a:stretch>
            <a:fillRect/>
          </a:stretch>
        </p:blipFill>
        <p:spPr bwMode="auto">
          <a:xfrm>
            <a:off x="7812364" y="1268760"/>
            <a:ext cx="296033" cy="266430"/>
          </a:xfrm>
          <a:prstGeom prst="rect">
            <a:avLst/>
          </a:prstGeom>
          <a:noFill/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8144" y="139446"/>
            <a:ext cx="3035725" cy="265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28"/>
          <p:cNvSpPr txBox="1">
            <a:spLocks noChangeArrowheads="1"/>
          </p:cNvSpPr>
          <p:nvPr/>
        </p:nvSpPr>
        <p:spPr bwMode="auto">
          <a:xfrm>
            <a:off x="1182566" y="476672"/>
            <a:ext cx="76800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E1111"/>
              </a:buClr>
              <a:buSzTx/>
              <a:tabLst/>
              <a:defRPr/>
            </a:pPr>
            <a:r>
              <a:rPr kumimoji="0" lang="pl-PL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8D7D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FOCUS II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B4131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tangle 28"/>
          <p:cNvSpPr txBox="1">
            <a:spLocks noChangeArrowheads="1"/>
          </p:cNvSpPr>
          <p:nvPr/>
        </p:nvSpPr>
        <p:spPr bwMode="auto">
          <a:xfrm>
            <a:off x="1187624" y="1052736"/>
            <a:ext cx="76800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0" hangingPunct="0">
              <a:defRPr/>
            </a:pPr>
            <a:r>
              <a:rPr lang="pl-PL" sz="2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GAMA PRODUKTOWA</a:t>
            </a:r>
            <a:endParaRPr lang="en-US" sz="2000" b="1" kern="0" dirty="0" smtClean="0">
              <a:solidFill>
                <a:srgbClr val="C00000"/>
              </a:solidFill>
            </a:endParaRPr>
          </a:p>
        </p:txBody>
      </p:sp>
      <p:sp>
        <p:nvSpPr>
          <p:cNvPr id="20" name="Rectangle 28"/>
          <p:cNvSpPr txBox="1">
            <a:spLocks noChangeArrowheads="1"/>
          </p:cNvSpPr>
          <p:nvPr/>
        </p:nvSpPr>
        <p:spPr bwMode="auto">
          <a:xfrm>
            <a:off x="539558" y="6451164"/>
            <a:ext cx="302433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kern="0" noProof="0" dirty="0" smtClean="0">
                <a:solidFill>
                  <a:srgbClr val="990000"/>
                </a:solidFill>
                <a:latin typeface="+mn-lt"/>
                <a:ea typeface="+mj-ea"/>
                <a:cs typeface="+mj-cs"/>
              </a:rPr>
              <a:t>* model dedykowany pod akcje </a:t>
            </a:r>
            <a:r>
              <a:rPr lang="pl-PL" sz="1200" b="1" kern="0" noProof="0" dirty="0" err="1" smtClean="0">
                <a:solidFill>
                  <a:srgbClr val="990000"/>
                </a:solidFill>
                <a:latin typeface="+mn-lt"/>
                <a:ea typeface="+mj-ea"/>
                <a:cs typeface="+mj-cs"/>
              </a:rPr>
              <a:t>promo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636838" y="20624"/>
            <a:ext cx="6408737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Żelazka</a:t>
            </a:r>
            <a:endParaRPr kumimoji="0" lang="pl-PL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39446"/>
            <a:ext cx="3035725" cy="265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28"/>
          <p:cNvSpPr txBox="1">
            <a:spLocks noChangeArrowheads="1"/>
          </p:cNvSpPr>
          <p:nvPr/>
        </p:nvSpPr>
        <p:spPr bwMode="auto">
          <a:xfrm>
            <a:off x="1182566" y="476672"/>
            <a:ext cx="76800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E1111"/>
              </a:buClr>
              <a:buSzTx/>
              <a:tabLst/>
              <a:defRPr/>
            </a:pPr>
            <a:r>
              <a:rPr kumimoji="0" lang="pl-PL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8D7D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FOCUS II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B4131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tangle 28"/>
          <p:cNvSpPr txBox="1">
            <a:spLocks noChangeArrowheads="1"/>
          </p:cNvSpPr>
          <p:nvPr/>
        </p:nvSpPr>
        <p:spPr bwMode="auto">
          <a:xfrm>
            <a:off x="1187624" y="1052736"/>
            <a:ext cx="76800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0" hangingPunct="0">
              <a:defRPr/>
            </a:pPr>
            <a:r>
              <a:rPr lang="pl-PL" sz="2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GAMA PRODUKTOWA</a:t>
            </a:r>
            <a:endParaRPr lang="en-US" sz="2000" b="1" kern="0" dirty="0" smtClean="0">
              <a:solidFill>
                <a:srgbClr val="C00000"/>
              </a:solidFill>
            </a:endParaRPr>
          </a:p>
        </p:txBody>
      </p:sp>
      <p:sp>
        <p:nvSpPr>
          <p:cNvPr id="20" name="Rectangle 28"/>
          <p:cNvSpPr txBox="1">
            <a:spLocks noChangeArrowheads="1"/>
          </p:cNvSpPr>
          <p:nvPr/>
        </p:nvSpPr>
        <p:spPr bwMode="auto">
          <a:xfrm>
            <a:off x="539558" y="6451164"/>
            <a:ext cx="302433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kern="0" noProof="0" dirty="0" smtClean="0">
                <a:solidFill>
                  <a:srgbClr val="990000"/>
                </a:solidFill>
                <a:latin typeface="+mn-lt"/>
                <a:ea typeface="+mj-ea"/>
                <a:cs typeface="+mj-cs"/>
              </a:rPr>
              <a:t>* model dedykowany pod akcje </a:t>
            </a:r>
            <a:r>
              <a:rPr lang="pl-PL" sz="1200" b="1" kern="0" noProof="0" dirty="0" err="1" smtClean="0">
                <a:solidFill>
                  <a:srgbClr val="990000"/>
                </a:solidFill>
                <a:latin typeface="+mn-lt"/>
                <a:ea typeface="+mj-ea"/>
                <a:cs typeface="+mj-cs"/>
              </a:rPr>
              <a:t>promo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2" y="1600200"/>
            <a:ext cx="7704856" cy="47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8"/>
          <p:cNvSpPr txBox="1">
            <a:spLocks noChangeArrowheads="1"/>
          </p:cNvSpPr>
          <p:nvPr/>
        </p:nvSpPr>
        <p:spPr bwMode="auto">
          <a:xfrm>
            <a:off x="4211960" y="5517233"/>
            <a:ext cx="115212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kern="0" noProof="0" dirty="0" smtClean="0">
                <a:solidFill>
                  <a:srgbClr val="990000"/>
                </a:solidFill>
                <a:latin typeface="+mn-lt"/>
                <a:ea typeface="+mj-ea"/>
                <a:cs typeface="+mj-cs"/>
              </a:rPr>
              <a:t>PROMO * 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2"/>
          <p:cNvSpPr txBox="1">
            <a:spLocks/>
          </p:cNvSpPr>
          <p:nvPr/>
        </p:nvSpPr>
        <p:spPr>
          <a:xfrm>
            <a:off x="1274862" y="1071546"/>
            <a:ext cx="6105450" cy="5500726"/>
          </a:xfrm>
          <a:prstGeom prst="rect">
            <a:avLst/>
          </a:prstGeom>
        </p:spPr>
        <p:txBody>
          <a:bodyPr/>
          <a:lstStyle/>
          <a:p>
            <a:pPr marL="800100" lvl="1" indent="-342900" algn="l">
              <a:spcBef>
                <a:spcPct val="20000"/>
              </a:spcBef>
              <a:buClr>
                <a:srgbClr val="E42518"/>
              </a:buClr>
            </a:pPr>
            <a:endParaRPr lang="pl-PL" sz="1600" kern="0" baseline="0" dirty="0" smtClean="0">
              <a:solidFill>
                <a:srgbClr val="8E8581"/>
              </a:solidFill>
            </a:endParaRPr>
          </a:p>
          <a:p>
            <a:pPr marL="342900" lvl="1" indent="-342900" algn="l">
              <a:spcBef>
                <a:spcPct val="20000"/>
              </a:spcBef>
              <a:buClr>
                <a:srgbClr val="E42518"/>
              </a:buClr>
              <a:buFont typeface="Wingdings" pitchFamily="2" charset="2"/>
              <a:buChar char="q"/>
              <a:defRPr/>
            </a:pPr>
            <a:r>
              <a:rPr lang="pl-PL" b="1" kern="0" baseline="0" dirty="0" smtClean="0">
                <a:solidFill>
                  <a:srgbClr val="8E8581"/>
                </a:solidFill>
                <a:latin typeface="+mn-lt"/>
              </a:rPr>
              <a:t>Money Back  - </a:t>
            </a:r>
            <a:r>
              <a:rPr lang="pl-PL" kern="0" baseline="0" dirty="0" smtClean="0">
                <a:solidFill>
                  <a:srgbClr val="8E8581"/>
                </a:solidFill>
                <a:latin typeface="+mn-lt"/>
              </a:rPr>
              <a:t>promocja konsumencka </a:t>
            </a:r>
          </a:p>
          <a:p>
            <a:pPr marL="342900" lvl="1" indent="-342900" algn="l">
              <a:spcBef>
                <a:spcPct val="20000"/>
              </a:spcBef>
              <a:buClr>
                <a:srgbClr val="E42518"/>
              </a:buClr>
              <a:buFont typeface="Wingdings" pitchFamily="2" charset="2"/>
              <a:buChar char="q"/>
              <a:defRPr/>
            </a:pPr>
            <a:endParaRPr lang="pl-PL" b="1" kern="0" baseline="0" dirty="0" smtClean="0">
              <a:solidFill>
                <a:srgbClr val="8E8581"/>
              </a:solidFill>
              <a:latin typeface="+mn-lt"/>
            </a:endParaRPr>
          </a:p>
          <a:p>
            <a:pPr marL="342900" lvl="1" indent="-342900" algn="l">
              <a:spcBef>
                <a:spcPct val="20000"/>
              </a:spcBef>
              <a:buClr>
                <a:srgbClr val="E42518"/>
              </a:buClr>
              <a:buFont typeface="Wingdings" pitchFamily="2" charset="2"/>
              <a:buChar char="q"/>
              <a:defRPr/>
            </a:pPr>
            <a:endParaRPr lang="pl-PL" b="1" kern="0" dirty="0" smtClean="0">
              <a:solidFill>
                <a:srgbClr val="8E8581"/>
              </a:solidFill>
              <a:latin typeface="+mn-lt"/>
            </a:endParaRPr>
          </a:p>
          <a:p>
            <a:pPr marL="342900" lvl="1" indent="-342900" algn="l">
              <a:spcBef>
                <a:spcPct val="20000"/>
              </a:spcBef>
              <a:buClr>
                <a:srgbClr val="E42518"/>
              </a:buClr>
              <a:buFont typeface="Wingdings" pitchFamily="2" charset="2"/>
              <a:buChar char="q"/>
              <a:defRPr/>
            </a:pPr>
            <a:endParaRPr lang="pl-PL" b="1" kern="0" baseline="0" dirty="0" smtClean="0">
              <a:solidFill>
                <a:srgbClr val="8E8581"/>
              </a:solidFill>
              <a:latin typeface="+mn-lt"/>
            </a:endParaRPr>
          </a:p>
          <a:p>
            <a:pPr marL="800100" lvl="1" indent="-342900" algn="l">
              <a:spcBef>
                <a:spcPct val="20000"/>
              </a:spcBef>
              <a:buClr>
                <a:srgbClr val="E42518"/>
              </a:buClr>
              <a:buFont typeface="Wingdings" pitchFamily="2" charset="2"/>
              <a:buChar char="q"/>
              <a:defRPr/>
            </a:pPr>
            <a:r>
              <a:rPr lang="pl-PL" sz="1600" kern="0" baseline="0" dirty="0" smtClean="0">
                <a:solidFill>
                  <a:srgbClr val="8E8581"/>
                </a:solidFill>
                <a:latin typeface="+mn-lt"/>
              </a:rPr>
              <a:t>Na </a:t>
            </a:r>
            <a:r>
              <a:rPr lang="pl-PL" sz="1600" kern="0" dirty="0" smtClean="0">
                <a:solidFill>
                  <a:srgbClr val="8E8581"/>
                </a:solidFill>
                <a:latin typeface="+mn-lt"/>
              </a:rPr>
              <a:t> żelazka serii Ultimate Autoclean, Aquaspeed</a:t>
            </a:r>
          </a:p>
          <a:p>
            <a:pPr marL="1257300" lvl="2" indent="-342900" algn="l">
              <a:spcBef>
                <a:spcPct val="20000"/>
              </a:spcBef>
              <a:buClr>
                <a:srgbClr val="E42518"/>
              </a:buClr>
              <a:buFont typeface="Wingdings" pitchFamily="2" charset="2"/>
              <a:buChar char="§"/>
              <a:defRPr/>
            </a:pPr>
            <a:r>
              <a:rPr lang="pl-PL" sz="1600" kern="0" dirty="0" smtClean="0">
                <a:solidFill>
                  <a:srgbClr val="8E8581"/>
                </a:solidFill>
                <a:latin typeface="+mn-lt"/>
              </a:rPr>
              <a:t>termin</a:t>
            </a:r>
            <a:r>
              <a:rPr lang="en-US" sz="1600" kern="0" dirty="0" smtClean="0">
                <a:solidFill>
                  <a:srgbClr val="8E8581"/>
                </a:solidFill>
                <a:latin typeface="+mn-lt"/>
              </a:rPr>
              <a:t>:  </a:t>
            </a:r>
            <a:r>
              <a:rPr lang="pl-PL" sz="1600" kern="0" dirty="0" smtClean="0">
                <a:solidFill>
                  <a:srgbClr val="8E8581"/>
                </a:solidFill>
                <a:latin typeface="+mn-lt"/>
              </a:rPr>
              <a:t>15 maj – 31 lipiec </a:t>
            </a:r>
            <a:r>
              <a:rPr lang="en-US" sz="1600" kern="0" dirty="0" smtClean="0">
                <a:solidFill>
                  <a:srgbClr val="8E8581"/>
                </a:solidFill>
                <a:latin typeface="+mn-lt"/>
              </a:rPr>
              <a:t> </a:t>
            </a:r>
            <a:endParaRPr lang="pl-PL" sz="1600" kern="0" dirty="0" smtClean="0">
              <a:solidFill>
                <a:srgbClr val="8E8581"/>
              </a:solidFill>
              <a:latin typeface="+mn-lt"/>
            </a:endParaRPr>
          </a:p>
          <a:p>
            <a:pPr marL="1257300" lvl="2" indent="-342900" algn="l">
              <a:spcBef>
                <a:spcPct val="20000"/>
              </a:spcBef>
              <a:buClr>
                <a:srgbClr val="E42518"/>
              </a:buClr>
              <a:buFont typeface="Wingdings" pitchFamily="2" charset="2"/>
              <a:buChar char="§"/>
              <a:defRPr/>
            </a:pPr>
            <a:r>
              <a:rPr lang="pl-PL" sz="1600" kern="0" dirty="0" smtClean="0">
                <a:solidFill>
                  <a:srgbClr val="8E8581"/>
                </a:solidFill>
                <a:latin typeface="+mn-lt"/>
              </a:rPr>
              <a:t>wysokość zwrotu uzależniona była od </a:t>
            </a:r>
            <a:br>
              <a:rPr lang="pl-PL" sz="1600" kern="0" dirty="0" smtClean="0">
                <a:solidFill>
                  <a:srgbClr val="8E8581"/>
                </a:solidFill>
                <a:latin typeface="+mn-lt"/>
              </a:rPr>
            </a:br>
            <a:r>
              <a:rPr lang="pl-PL" sz="1600" kern="0" dirty="0" smtClean="0">
                <a:solidFill>
                  <a:srgbClr val="8E8581"/>
                </a:solidFill>
                <a:latin typeface="+mn-lt"/>
              </a:rPr>
              <a:t>modelu</a:t>
            </a:r>
          </a:p>
          <a:p>
            <a:pPr marL="1714500" lvl="3" indent="-342900" algn="l">
              <a:spcBef>
                <a:spcPct val="20000"/>
              </a:spcBef>
              <a:buClr>
                <a:srgbClr val="E42518"/>
              </a:buClr>
              <a:buFont typeface="Wingdings" pitchFamily="2" charset="2"/>
              <a:buChar char="§"/>
              <a:defRPr/>
            </a:pPr>
            <a:r>
              <a:rPr lang="pl-PL" sz="1600" kern="0" dirty="0" smtClean="0">
                <a:solidFill>
                  <a:srgbClr val="8E8581"/>
                </a:solidFill>
                <a:latin typeface="+mn-lt"/>
              </a:rPr>
              <a:t>Ultimate Autoclean – 50PLN</a:t>
            </a:r>
          </a:p>
          <a:p>
            <a:pPr marL="1714500" lvl="3" indent="-342900" algn="l">
              <a:spcBef>
                <a:spcPct val="20000"/>
              </a:spcBef>
              <a:buClr>
                <a:srgbClr val="E42518"/>
              </a:buClr>
              <a:buFont typeface="Wingdings" pitchFamily="2" charset="2"/>
              <a:buChar char="§"/>
              <a:defRPr/>
            </a:pPr>
            <a:r>
              <a:rPr lang="pl-PL" sz="1600" kern="0" dirty="0" smtClean="0">
                <a:solidFill>
                  <a:srgbClr val="8E8581"/>
                </a:solidFill>
                <a:latin typeface="+mn-lt"/>
              </a:rPr>
              <a:t>Aquaspeed Autoclean – 50PLN</a:t>
            </a:r>
          </a:p>
          <a:p>
            <a:pPr marL="1714500" lvl="3" indent="-342900" algn="l">
              <a:spcBef>
                <a:spcPct val="20000"/>
              </a:spcBef>
              <a:buClr>
                <a:srgbClr val="E42518"/>
              </a:buClr>
              <a:buFont typeface="Wingdings" pitchFamily="2" charset="2"/>
              <a:buChar char="§"/>
              <a:defRPr/>
            </a:pPr>
            <a:r>
              <a:rPr lang="pl-PL" sz="1600" kern="0" dirty="0" smtClean="0">
                <a:solidFill>
                  <a:srgbClr val="8E8581"/>
                </a:solidFill>
                <a:latin typeface="+mn-lt"/>
              </a:rPr>
              <a:t>Aquaspeed – </a:t>
            </a:r>
            <a:r>
              <a:rPr lang="pl-PL" sz="1600" kern="0" dirty="0" smtClean="0">
                <a:solidFill>
                  <a:srgbClr val="8E8581"/>
                </a:solidFill>
                <a:latin typeface="+mn-lt"/>
              </a:rPr>
              <a:t>30PLN</a:t>
            </a:r>
          </a:p>
          <a:p>
            <a:pPr marL="1714500" lvl="3" indent="-342900" algn="l">
              <a:spcBef>
                <a:spcPct val="20000"/>
              </a:spcBef>
              <a:buClr>
                <a:srgbClr val="E42518"/>
              </a:buClr>
              <a:buFont typeface="Wingdings" pitchFamily="2" charset="2"/>
              <a:buChar char="§"/>
              <a:defRPr/>
            </a:pPr>
            <a:endParaRPr lang="pl-PL" sz="1600" kern="0" dirty="0" smtClean="0">
              <a:solidFill>
                <a:srgbClr val="8E8581"/>
              </a:solidFill>
              <a:latin typeface="+mn-lt"/>
            </a:endParaRPr>
          </a:p>
          <a:p>
            <a:pPr marL="1257300" lvl="2" indent="-342900" algn="l">
              <a:spcBef>
                <a:spcPct val="20000"/>
              </a:spcBef>
              <a:buClr>
                <a:srgbClr val="E42518"/>
              </a:buClr>
              <a:buFont typeface="Wingdings" pitchFamily="2" charset="2"/>
              <a:buChar char="§"/>
              <a:defRPr/>
            </a:pPr>
            <a:r>
              <a:rPr lang="pl-PL" sz="1600" kern="0" dirty="0" smtClean="0">
                <a:solidFill>
                  <a:srgbClr val="8E8581"/>
                </a:solidFill>
                <a:latin typeface="+mn-lt"/>
              </a:rPr>
              <a:t>Reakcja:</a:t>
            </a:r>
          </a:p>
          <a:p>
            <a:pPr marL="1714500" lvl="3" indent="-342900" algn="l">
              <a:spcBef>
                <a:spcPct val="20000"/>
              </a:spcBef>
              <a:buClr>
                <a:srgbClr val="E42518"/>
              </a:buClr>
              <a:buFont typeface="Wingdings" pitchFamily="2" charset="2"/>
              <a:buChar char="§"/>
              <a:defRPr/>
            </a:pPr>
            <a:r>
              <a:rPr lang="pl-PL" sz="1600" kern="0" dirty="0" smtClean="0">
                <a:solidFill>
                  <a:srgbClr val="8E8581"/>
                </a:solidFill>
              </a:rPr>
              <a:t>Ultimate Autoclean – 1 546</a:t>
            </a:r>
            <a:endParaRPr lang="pl-PL" sz="1600" kern="0" dirty="0" smtClean="0">
              <a:solidFill>
                <a:srgbClr val="8E8581"/>
              </a:solidFill>
            </a:endParaRPr>
          </a:p>
          <a:p>
            <a:pPr marL="1714500" lvl="3" indent="-342900" algn="l">
              <a:spcBef>
                <a:spcPct val="20000"/>
              </a:spcBef>
              <a:buClr>
                <a:srgbClr val="E42518"/>
              </a:buClr>
              <a:buFont typeface="Wingdings" pitchFamily="2" charset="2"/>
              <a:buChar char="§"/>
              <a:defRPr/>
            </a:pPr>
            <a:r>
              <a:rPr lang="pl-PL" sz="1600" kern="0" dirty="0" smtClean="0">
                <a:solidFill>
                  <a:srgbClr val="8E8581"/>
                </a:solidFill>
              </a:rPr>
              <a:t>Aquaspeed </a:t>
            </a:r>
            <a:r>
              <a:rPr lang="pl-PL" sz="1600" kern="0" dirty="0" smtClean="0">
                <a:solidFill>
                  <a:srgbClr val="8E8581"/>
                </a:solidFill>
              </a:rPr>
              <a:t>– </a:t>
            </a:r>
            <a:r>
              <a:rPr lang="pl-PL" sz="1600" kern="0" dirty="0" smtClean="0">
                <a:solidFill>
                  <a:srgbClr val="8E8581"/>
                </a:solidFill>
              </a:rPr>
              <a:t>159 </a:t>
            </a:r>
            <a:endParaRPr lang="pl-PL" sz="1600" kern="0" dirty="0" smtClean="0">
              <a:solidFill>
                <a:srgbClr val="8E8581"/>
              </a:solidFill>
            </a:endParaRPr>
          </a:p>
          <a:p>
            <a:pPr marL="1257300" lvl="2" indent="-342900" algn="l">
              <a:spcBef>
                <a:spcPct val="20000"/>
              </a:spcBef>
              <a:buClr>
                <a:srgbClr val="E42518"/>
              </a:buClr>
              <a:buFont typeface="Wingdings" pitchFamily="2" charset="2"/>
              <a:buChar char="§"/>
              <a:defRPr/>
            </a:pPr>
            <a:endParaRPr lang="pl-PL" sz="1600" kern="0" dirty="0" smtClean="0">
              <a:solidFill>
                <a:srgbClr val="8E8581"/>
              </a:solidFill>
              <a:latin typeface="+mn-lt"/>
            </a:endParaRPr>
          </a:p>
          <a:p>
            <a:pPr marL="1257300" lvl="2" indent="-342900" algn="l">
              <a:spcBef>
                <a:spcPct val="20000"/>
              </a:spcBef>
              <a:buClr>
                <a:srgbClr val="E42518"/>
              </a:buClr>
              <a:buFont typeface="Wingdings" pitchFamily="2" charset="2"/>
              <a:buChar char="§"/>
              <a:defRPr/>
            </a:pPr>
            <a:endParaRPr lang="en-US" sz="1600" kern="0" dirty="0" smtClean="0">
              <a:solidFill>
                <a:srgbClr val="8E8581"/>
              </a:solidFill>
              <a:latin typeface="+mn-lt"/>
            </a:endParaRPr>
          </a:p>
          <a:p>
            <a:pPr marL="1257300" lvl="2" indent="-342900" algn="l">
              <a:spcBef>
                <a:spcPct val="20000"/>
              </a:spcBef>
              <a:buClr>
                <a:srgbClr val="E42518"/>
              </a:buClr>
              <a:defRPr/>
            </a:pPr>
            <a:endParaRPr lang="pl-PL" sz="1600" kern="0" dirty="0" smtClean="0">
              <a:solidFill>
                <a:srgbClr val="8E8581"/>
              </a:solidFill>
              <a:latin typeface="+mn-lt"/>
            </a:endParaRPr>
          </a:p>
          <a:p>
            <a:pPr marL="1257300" lvl="2" indent="-342900" algn="l">
              <a:spcBef>
                <a:spcPct val="20000"/>
              </a:spcBef>
              <a:buClr>
                <a:srgbClr val="E42518"/>
              </a:buClr>
              <a:buFont typeface="Wingdings" pitchFamily="2" charset="2"/>
              <a:buChar char="§"/>
              <a:defRPr/>
            </a:pPr>
            <a:endParaRPr lang="pl-PL" kern="0" baseline="0" dirty="0" smtClean="0">
              <a:solidFill>
                <a:srgbClr val="8E8581"/>
              </a:solidFill>
              <a:latin typeface="+mn-lt"/>
            </a:endParaRPr>
          </a:p>
          <a:p>
            <a:pPr marL="800100" lvl="1" indent="-342900" algn="l">
              <a:spcBef>
                <a:spcPct val="20000"/>
              </a:spcBef>
              <a:buClr>
                <a:srgbClr val="E42518"/>
              </a:buClr>
            </a:pPr>
            <a:endParaRPr lang="pl-PL" sz="1600" b="1" kern="0" baseline="0" dirty="0" smtClean="0">
              <a:solidFill>
                <a:srgbClr val="8E8581"/>
              </a:solidFill>
              <a:latin typeface="+mn-lt"/>
            </a:endParaRPr>
          </a:p>
          <a:p>
            <a:pPr marL="1714500" lvl="3" indent="-342900" algn="l">
              <a:spcBef>
                <a:spcPct val="20000"/>
              </a:spcBef>
              <a:buClr>
                <a:srgbClr val="E42518"/>
              </a:buClr>
            </a:pPr>
            <a:endParaRPr lang="pl-PL" sz="1600" kern="0" baseline="0" dirty="0" smtClean="0">
              <a:solidFill>
                <a:srgbClr val="8E8581"/>
              </a:solidFill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42518"/>
              </a:buClr>
              <a:buSzTx/>
              <a:tabLst/>
              <a:defRPr/>
            </a:pPr>
            <a:endParaRPr kumimoji="0" lang="pl-PL" sz="1600" b="1" i="0" u="none" strike="noStrike" kern="0" cap="none" spc="0" normalizeH="0" baseline="0" noProof="0" dirty="0" smtClean="0">
              <a:ln>
                <a:noFill/>
              </a:ln>
              <a:solidFill>
                <a:srgbClr val="8E858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01" y="4143380"/>
            <a:ext cx="1886487" cy="2700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7543" y="633411"/>
            <a:ext cx="1327638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0290" y="2428868"/>
            <a:ext cx="1292469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27091" y="4357694"/>
            <a:ext cx="1292469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8"/>
          <p:cNvSpPr txBox="1">
            <a:spLocks noChangeArrowheads="1"/>
          </p:cNvSpPr>
          <p:nvPr/>
        </p:nvSpPr>
        <p:spPr bwMode="auto">
          <a:xfrm>
            <a:off x="1182566" y="314136"/>
            <a:ext cx="76800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2800" b="1" kern="0" dirty="0" smtClean="0">
                <a:solidFill>
                  <a:srgbClr val="8D7D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WSPARCIE MARKETINGOWE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B4131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Rectangle 28"/>
          <p:cNvSpPr txBox="1">
            <a:spLocks noChangeArrowheads="1"/>
          </p:cNvSpPr>
          <p:nvPr/>
        </p:nvSpPr>
        <p:spPr bwMode="auto">
          <a:xfrm>
            <a:off x="1187630" y="745544"/>
            <a:ext cx="76800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2400" kern="0" dirty="0" smtClean="0">
                <a:solidFill>
                  <a:srgbClr val="8D7D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ŻELAZKA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rgbClr val="B4131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2"/>
          <p:cNvSpPr txBox="1">
            <a:spLocks/>
          </p:cNvSpPr>
          <p:nvPr/>
        </p:nvSpPr>
        <p:spPr>
          <a:xfrm>
            <a:off x="1274862" y="1503594"/>
            <a:ext cx="7036772" cy="845286"/>
          </a:xfrm>
          <a:prstGeom prst="rect">
            <a:avLst/>
          </a:prstGeom>
        </p:spPr>
        <p:txBody>
          <a:bodyPr/>
          <a:lstStyle/>
          <a:p>
            <a:pPr marL="800100" lvl="1" indent="-342900" algn="l">
              <a:spcBef>
                <a:spcPct val="20000"/>
              </a:spcBef>
              <a:buClr>
                <a:srgbClr val="E42518"/>
              </a:buClr>
            </a:pPr>
            <a:endParaRPr lang="pl-PL" sz="1600" kern="0" baseline="0" dirty="0" smtClean="0">
              <a:solidFill>
                <a:srgbClr val="8E8581"/>
              </a:solidFill>
            </a:endParaRPr>
          </a:p>
          <a:p>
            <a:pPr marL="342900" lvl="1" indent="-342900" algn="l">
              <a:spcBef>
                <a:spcPct val="20000"/>
              </a:spcBef>
              <a:buClr>
                <a:srgbClr val="E42518"/>
              </a:buClr>
              <a:buFont typeface="Wingdings" pitchFamily="2" charset="2"/>
              <a:buChar char="q"/>
              <a:defRPr/>
            </a:pPr>
            <a:r>
              <a:rPr lang="pl-PL" sz="2000" b="1" kern="0" baseline="0" dirty="0" smtClean="0">
                <a:solidFill>
                  <a:srgbClr val="8E8581"/>
                </a:solidFill>
                <a:latin typeface="+mn-lt"/>
              </a:rPr>
              <a:t>Kampania telewizyjna </a:t>
            </a:r>
            <a:endParaRPr kumimoji="0" lang="pl-PL" sz="2000" b="1" i="0" u="none" strike="noStrike" kern="0" cap="none" spc="0" normalizeH="0" baseline="0" noProof="0" dirty="0" smtClean="0">
              <a:ln>
                <a:noFill/>
              </a:ln>
              <a:solidFill>
                <a:srgbClr val="8E858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28"/>
          <p:cNvSpPr txBox="1">
            <a:spLocks noChangeArrowheads="1"/>
          </p:cNvSpPr>
          <p:nvPr/>
        </p:nvSpPr>
        <p:spPr bwMode="auto">
          <a:xfrm>
            <a:off x="1182566" y="314136"/>
            <a:ext cx="76800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2800" b="1" kern="0" dirty="0" smtClean="0">
                <a:solidFill>
                  <a:srgbClr val="8D7D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WSPARCIE MARKETINGOWE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B4131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2173" y="13"/>
            <a:ext cx="2461831" cy="2101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ymbol zastępczy zawartości 2"/>
          <p:cNvSpPr txBox="1">
            <a:spLocks/>
          </p:cNvSpPr>
          <p:nvPr/>
        </p:nvSpPr>
        <p:spPr>
          <a:xfrm>
            <a:off x="1763688" y="2433428"/>
            <a:ext cx="7272808" cy="4163924"/>
          </a:xfrm>
          <a:prstGeom prst="rect">
            <a:avLst/>
          </a:prstGeom>
        </p:spPr>
        <p:txBody>
          <a:bodyPr/>
          <a:lstStyle/>
          <a:p>
            <a:pPr marL="1257300" lvl="2" indent="-342900" algn="l">
              <a:spcBef>
                <a:spcPct val="20000"/>
              </a:spcBef>
              <a:buClr>
                <a:srgbClr val="E42518"/>
              </a:buClr>
              <a:buFont typeface="Wingdings" pitchFamily="2" charset="2"/>
              <a:buChar char="§"/>
              <a:defRPr/>
            </a:pPr>
            <a:r>
              <a:rPr lang="pl-PL" kern="0" dirty="0" smtClean="0">
                <a:solidFill>
                  <a:srgbClr val="8E8581"/>
                </a:solidFill>
                <a:latin typeface="+mn-lt"/>
              </a:rPr>
              <a:t>ULTIMATE AUTOCLEAN </a:t>
            </a:r>
            <a:r>
              <a:rPr lang="pl-PL" b="1" kern="0" dirty="0" smtClean="0">
                <a:solidFill>
                  <a:srgbClr val="8E8581"/>
                </a:solidFill>
                <a:latin typeface="+mn-lt"/>
              </a:rPr>
              <a:t>FV9450</a:t>
            </a:r>
          </a:p>
          <a:p>
            <a:pPr marL="1257300" lvl="2" indent="-342900" algn="l">
              <a:spcBef>
                <a:spcPct val="20000"/>
              </a:spcBef>
              <a:buClr>
                <a:srgbClr val="E42518"/>
              </a:buClr>
              <a:buFont typeface="Wingdings" pitchFamily="2" charset="2"/>
              <a:buChar char="§"/>
              <a:defRPr/>
            </a:pPr>
            <a:r>
              <a:rPr lang="pl-PL" kern="0" baseline="0" dirty="0" smtClean="0">
                <a:solidFill>
                  <a:srgbClr val="8E8581"/>
                </a:solidFill>
                <a:latin typeface="+mn-lt"/>
              </a:rPr>
              <a:t>8-21</a:t>
            </a:r>
            <a:r>
              <a:rPr lang="pl-PL" kern="0" dirty="0" smtClean="0">
                <a:solidFill>
                  <a:srgbClr val="8E8581"/>
                </a:solidFill>
                <a:latin typeface="+mn-lt"/>
              </a:rPr>
              <a:t> </a:t>
            </a:r>
            <a:r>
              <a:rPr lang="pl-PL" kern="0" baseline="0" dirty="0" smtClean="0">
                <a:solidFill>
                  <a:srgbClr val="8E8581"/>
                </a:solidFill>
                <a:latin typeface="+mn-lt"/>
              </a:rPr>
              <a:t>listopad, 29listopad -19 </a:t>
            </a:r>
            <a:r>
              <a:rPr lang="pl-PL" kern="0" baseline="0" dirty="0" smtClean="0">
                <a:solidFill>
                  <a:srgbClr val="8E8581"/>
                </a:solidFill>
                <a:latin typeface="+mn-lt"/>
              </a:rPr>
              <a:t>grudzień  </a:t>
            </a:r>
            <a:r>
              <a:rPr lang="pl-PL" kern="0" dirty="0" smtClean="0">
                <a:solidFill>
                  <a:srgbClr val="8E8581"/>
                </a:solidFill>
                <a:latin typeface="+mn-lt"/>
              </a:rPr>
              <a:t> </a:t>
            </a:r>
            <a:r>
              <a:rPr lang="en-US" kern="0" baseline="0" dirty="0" smtClean="0">
                <a:solidFill>
                  <a:srgbClr val="8E8581"/>
                </a:solidFill>
                <a:latin typeface="+mn-lt"/>
              </a:rPr>
              <a:t> </a:t>
            </a:r>
            <a:endParaRPr lang="pl-PL" kern="0" baseline="0" dirty="0" smtClean="0">
              <a:solidFill>
                <a:srgbClr val="8E8581"/>
              </a:solidFill>
              <a:latin typeface="+mn-lt"/>
            </a:endParaRPr>
          </a:p>
          <a:p>
            <a:pPr marL="1257300" lvl="2" indent="-342900" algn="l">
              <a:spcBef>
                <a:spcPct val="20000"/>
              </a:spcBef>
              <a:buClr>
                <a:srgbClr val="E42518"/>
              </a:buClr>
              <a:buFont typeface="Wingdings" pitchFamily="2" charset="2"/>
              <a:buChar char="§"/>
              <a:defRPr/>
            </a:pPr>
            <a:r>
              <a:rPr lang="pl-PL" kern="0" dirty="0" smtClean="0">
                <a:solidFill>
                  <a:srgbClr val="8E8581"/>
                </a:solidFill>
                <a:latin typeface="+mn-lt"/>
              </a:rPr>
              <a:t>Największe stacje ogólnopolskie</a:t>
            </a:r>
            <a:endParaRPr kumimoji="0" lang="pl-PL" b="1" i="0" u="none" strike="noStrike" kern="0" cap="none" spc="0" normalizeH="0" baseline="0" noProof="0" dirty="0" smtClean="0">
              <a:ln>
                <a:noFill/>
              </a:ln>
              <a:solidFill>
                <a:srgbClr val="8E858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" y="2356291"/>
            <a:ext cx="2011455" cy="2080821"/>
          </a:xfrm>
          <a:prstGeom prst="rect">
            <a:avLst/>
          </a:prstGeom>
          <a:noFill/>
        </p:spPr>
      </p:pic>
      <p:sp>
        <p:nvSpPr>
          <p:cNvPr id="7" name="Rectangle 28"/>
          <p:cNvSpPr txBox="1">
            <a:spLocks noChangeArrowheads="1"/>
          </p:cNvSpPr>
          <p:nvPr/>
        </p:nvSpPr>
        <p:spPr bwMode="auto">
          <a:xfrm>
            <a:off x="1187630" y="745544"/>
            <a:ext cx="76800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2400" kern="0" dirty="0" smtClean="0">
                <a:solidFill>
                  <a:srgbClr val="8D7D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ŻELAZKA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rgbClr val="B4131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279644" y="4167890"/>
            <a:ext cx="7036772" cy="845286"/>
          </a:xfrm>
          <a:prstGeom prst="rect">
            <a:avLst/>
          </a:prstGeom>
        </p:spPr>
        <p:txBody>
          <a:bodyPr/>
          <a:lstStyle/>
          <a:p>
            <a:pPr marL="800100" lvl="1" indent="-342900" algn="l">
              <a:spcBef>
                <a:spcPct val="20000"/>
              </a:spcBef>
              <a:buClr>
                <a:srgbClr val="E42518"/>
              </a:buClr>
            </a:pPr>
            <a:endParaRPr lang="pl-PL" sz="1600" kern="0" baseline="0" dirty="0" smtClean="0">
              <a:solidFill>
                <a:srgbClr val="8E8581"/>
              </a:solidFill>
            </a:endParaRPr>
          </a:p>
          <a:p>
            <a:pPr marL="342900" lvl="1" indent="-342900" algn="l">
              <a:spcBef>
                <a:spcPct val="20000"/>
              </a:spcBef>
              <a:buClr>
                <a:srgbClr val="E42518"/>
              </a:buClr>
              <a:buFont typeface="Wingdings" pitchFamily="2" charset="2"/>
              <a:buChar char="q"/>
              <a:defRPr/>
            </a:pPr>
            <a:r>
              <a:rPr lang="pl-PL" sz="2000" b="1" kern="0" baseline="0" dirty="0" smtClean="0">
                <a:solidFill>
                  <a:srgbClr val="8E8581"/>
                </a:solidFill>
                <a:latin typeface="+mn-lt"/>
              </a:rPr>
              <a:t>Kampania w wyszukiwarkach internetowych</a:t>
            </a:r>
          </a:p>
          <a:p>
            <a:pPr marL="342900" lvl="1" indent="-342900" algn="l">
              <a:spcBef>
                <a:spcPct val="20000"/>
              </a:spcBef>
              <a:buClr>
                <a:srgbClr val="E42518"/>
              </a:buClr>
              <a:buFont typeface="Wingdings" pitchFamily="2" charset="2"/>
              <a:buChar char="q"/>
              <a:defRPr/>
            </a:pPr>
            <a:endParaRPr kumimoji="0" lang="pl-PL" sz="2000" b="1" i="0" u="none" strike="noStrike" kern="0" cap="none" spc="0" normalizeH="0" noProof="0" dirty="0" smtClean="0">
              <a:ln>
                <a:noFill/>
              </a:ln>
              <a:solidFill>
                <a:srgbClr val="8E858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1" indent="-342900" algn="l">
              <a:spcBef>
                <a:spcPct val="20000"/>
              </a:spcBef>
              <a:buClr>
                <a:srgbClr val="E42518"/>
              </a:buClr>
              <a:buFont typeface="Wingdings" pitchFamily="2" charset="2"/>
              <a:buChar char="q"/>
              <a:defRPr/>
            </a:pPr>
            <a:r>
              <a:rPr lang="pl-PL" sz="2000" b="1" kern="0" baseline="0" dirty="0" smtClean="0">
                <a:solidFill>
                  <a:srgbClr val="8E8581"/>
                </a:solidFill>
                <a:latin typeface="+mn-lt"/>
              </a:rPr>
              <a:t>Wsparcie PR w magazynach kobiecych</a:t>
            </a:r>
            <a:endParaRPr kumimoji="0" lang="pl-PL" sz="2000" b="1" i="0" u="none" strike="noStrike" kern="0" cap="none" spc="0" normalizeH="0" baseline="0" noProof="0" dirty="0" smtClean="0">
              <a:ln>
                <a:noFill/>
              </a:ln>
              <a:solidFill>
                <a:srgbClr val="8E858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8"/>
          <p:cNvSpPr txBox="1">
            <a:spLocks noChangeArrowheads="1"/>
          </p:cNvSpPr>
          <p:nvPr/>
        </p:nvSpPr>
        <p:spPr bwMode="auto">
          <a:xfrm>
            <a:off x="1182566" y="314136"/>
            <a:ext cx="76800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2800" b="1" kern="0" dirty="0" smtClean="0">
                <a:solidFill>
                  <a:srgbClr val="8D7D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WSPARCIE SPRZEDAŻY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B4131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28"/>
          <p:cNvSpPr txBox="1">
            <a:spLocks noChangeArrowheads="1"/>
          </p:cNvSpPr>
          <p:nvPr/>
        </p:nvSpPr>
        <p:spPr bwMode="auto">
          <a:xfrm>
            <a:off x="1187630" y="745544"/>
            <a:ext cx="76800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2400" kern="0" dirty="0" smtClean="0">
                <a:solidFill>
                  <a:srgbClr val="8D7D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ŻELAZKA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rgbClr val="B4131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Symbol zastępczy zawartości 2"/>
          <p:cNvSpPr txBox="1">
            <a:spLocks/>
          </p:cNvSpPr>
          <p:nvPr/>
        </p:nvSpPr>
        <p:spPr>
          <a:xfrm>
            <a:off x="1331640" y="1719618"/>
            <a:ext cx="7488832" cy="4157654"/>
          </a:xfrm>
          <a:prstGeom prst="rect">
            <a:avLst/>
          </a:prstGeom>
        </p:spPr>
        <p:txBody>
          <a:bodyPr/>
          <a:lstStyle/>
          <a:p>
            <a:pPr marL="800100" lvl="1" indent="-342900" algn="l">
              <a:spcBef>
                <a:spcPct val="20000"/>
              </a:spcBef>
              <a:buClr>
                <a:srgbClr val="E42518"/>
              </a:buClr>
            </a:pPr>
            <a:endParaRPr lang="pl-PL" sz="1600" kern="0" baseline="0" dirty="0" smtClean="0">
              <a:solidFill>
                <a:srgbClr val="8E8581"/>
              </a:solidFill>
            </a:endParaRPr>
          </a:p>
          <a:p>
            <a:pPr marL="342900" lvl="1" indent="-342900" algn="l">
              <a:spcBef>
                <a:spcPct val="20000"/>
              </a:spcBef>
              <a:buClr>
                <a:srgbClr val="E42518"/>
              </a:buClr>
              <a:buFont typeface="Wingdings" pitchFamily="2" charset="2"/>
              <a:buChar char="q"/>
              <a:defRPr/>
            </a:pPr>
            <a:r>
              <a:rPr lang="pl-PL" kern="0" dirty="0" smtClean="0">
                <a:solidFill>
                  <a:srgbClr val="8E8581"/>
                </a:solidFill>
              </a:rPr>
              <a:t>Modele na wyłączność</a:t>
            </a:r>
          </a:p>
          <a:p>
            <a:pPr marL="800100" lvl="2" indent="-342900" algn="l">
              <a:spcBef>
                <a:spcPct val="20000"/>
              </a:spcBef>
              <a:buClr>
                <a:srgbClr val="E42518"/>
              </a:buClr>
              <a:buFont typeface="Wingdings" pitchFamily="2" charset="2"/>
              <a:buChar char="§"/>
              <a:defRPr/>
            </a:pPr>
            <a:r>
              <a:rPr lang="pl-PL" b="1" kern="0" dirty="0" smtClean="0">
                <a:solidFill>
                  <a:srgbClr val="8E8581"/>
                </a:solidFill>
              </a:rPr>
              <a:t>FV4370</a:t>
            </a:r>
            <a:r>
              <a:rPr lang="pl-PL" kern="0" dirty="0" smtClean="0">
                <a:solidFill>
                  <a:srgbClr val="8E8581"/>
                </a:solidFill>
              </a:rPr>
              <a:t> – Tesco, akcja „Stare za nowe”: sierpień – 2.000szt</a:t>
            </a:r>
          </a:p>
          <a:p>
            <a:pPr marL="800100" lvl="2" indent="-342900" algn="l">
              <a:spcBef>
                <a:spcPct val="20000"/>
              </a:spcBef>
              <a:buClr>
                <a:srgbClr val="E42518"/>
              </a:buClr>
              <a:buFont typeface="Wingdings" pitchFamily="2" charset="2"/>
              <a:buChar char="§"/>
              <a:defRPr/>
            </a:pPr>
            <a:r>
              <a:rPr lang="pl-PL" b="1" kern="0" dirty="0" smtClean="0">
                <a:solidFill>
                  <a:srgbClr val="8E8581"/>
                </a:solidFill>
              </a:rPr>
              <a:t>IM1130</a:t>
            </a:r>
            <a:r>
              <a:rPr lang="pl-PL" kern="0" dirty="0" smtClean="0">
                <a:solidFill>
                  <a:srgbClr val="8E8581"/>
                </a:solidFill>
              </a:rPr>
              <a:t>  – BP, sierpień 2010-lipiec 2011 – 4.500szt</a:t>
            </a:r>
          </a:p>
          <a:p>
            <a:pPr marL="800100" lvl="2" indent="-342900" algn="l">
              <a:spcBef>
                <a:spcPct val="20000"/>
              </a:spcBef>
              <a:buClr>
                <a:srgbClr val="E42518"/>
              </a:buClr>
              <a:buFont typeface="Wingdings" pitchFamily="2" charset="2"/>
              <a:buChar char="§"/>
              <a:defRPr/>
            </a:pPr>
            <a:r>
              <a:rPr lang="pl-PL" b="1" kern="0" dirty="0" smtClean="0">
                <a:solidFill>
                  <a:srgbClr val="8E8581"/>
                </a:solidFill>
              </a:rPr>
              <a:t>IM1115</a:t>
            </a:r>
            <a:r>
              <a:rPr lang="pl-PL" kern="0" dirty="0" smtClean="0">
                <a:solidFill>
                  <a:srgbClr val="8E8581"/>
                </a:solidFill>
              </a:rPr>
              <a:t>  – TT, październik-grudzień – 2.340szt</a:t>
            </a:r>
          </a:p>
          <a:p>
            <a:pPr marL="800100" lvl="2" indent="-342900" algn="l">
              <a:spcBef>
                <a:spcPct val="20000"/>
              </a:spcBef>
              <a:buClr>
                <a:srgbClr val="E42518"/>
              </a:buClr>
              <a:buFont typeface="Wingdings" pitchFamily="2" charset="2"/>
              <a:buChar char="§"/>
              <a:defRPr/>
            </a:pPr>
            <a:r>
              <a:rPr lang="pl-PL" b="1" kern="0" dirty="0" smtClean="0">
                <a:solidFill>
                  <a:srgbClr val="8E8581"/>
                </a:solidFill>
              </a:rPr>
              <a:t>FV4368</a:t>
            </a:r>
            <a:r>
              <a:rPr lang="pl-PL" kern="0" dirty="0" smtClean="0">
                <a:solidFill>
                  <a:srgbClr val="8E8581"/>
                </a:solidFill>
              </a:rPr>
              <a:t> – TT, wrzesień-listopad – 1.000szt</a:t>
            </a:r>
          </a:p>
          <a:p>
            <a:pPr marL="342900" lvl="1" indent="-342900" algn="l">
              <a:spcBef>
                <a:spcPct val="20000"/>
              </a:spcBef>
              <a:buClr>
                <a:srgbClr val="E42518"/>
              </a:buClr>
              <a:defRPr/>
            </a:pPr>
            <a:r>
              <a:rPr lang="pl-PL" kern="0" dirty="0" smtClean="0">
                <a:solidFill>
                  <a:srgbClr val="8E8581"/>
                </a:solidFill>
              </a:rPr>
              <a:t> </a:t>
            </a:r>
          </a:p>
          <a:p>
            <a:pPr marL="342900" lvl="1" indent="-342900" algn="l">
              <a:spcBef>
                <a:spcPct val="20000"/>
              </a:spcBef>
              <a:buClr>
                <a:srgbClr val="E42518"/>
              </a:buClr>
              <a:buFont typeface="Wingdings" pitchFamily="2" charset="2"/>
              <a:buChar char="q"/>
              <a:defRPr/>
            </a:pPr>
            <a:r>
              <a:rPr lang="pl-PL" kern="0" dirty="0" smtClean="0">
                <a:solidFill>
                  <a:srgbClr val="8E8581"/>
                </a:solidFill>
              </a:rPr>
              <a:t>Wyprzedaż starych modeli:</a:t>
            </a:r>
          </a:p>
          <a:p>
            <a:pPr marL="800100" lvl="2" indent="-342900" algn="l">
              <a:spcBef>
                <a:spcPct val="20000"/>
              </a:spcBef>
              <a:buClr>
                <a:srgbClr val="E42518"/>
              </a:buClr>
              <a:buFont typeface="Wingdings" pitchFamily="2" charset="2"/>
              <a:buChar char="§"/>
              <a:defRPr/>
            </a:pPr>
            <a:r>
              <a:rPr lang="pl-PL" b="1" kern="0" dirty="0" smtClean="0">
                <a:solidFill>
                  <a:srgbClr val="8E8581"/>
                </a:solidFill>
              </a:rPr>
              <a:t>DZ5130</a:t>
            </a:r>
            <a:r>
              <a:rPr lang="pl-PL" kern="0" dirty="0" smtClean="0">
                <a:solidFill>
                  <a:srgbClr val="8E8581"/>
                </a:solidFill>
              </a:rPr>
              <a:t> – MSHP, sierpie/wrzesień – 1.500szt</a:t>
            </a:r>
          </a:p>
          <a:p>
            <a:pPr marL="800100" lvl="2" indent="-342900" algn="l">
              <a:spcBef>
                <a:spcPct val="20000"/>
              </a:spcBef>
              <a:buClr>
                <a:srgbClr val="E42518"/>
              </a:buClr>
              <a:buFont typeface="Wingdings" pitchFamily="2" charset="2"/>
              <a:buChar char="§"/>
              <a:defRPr/>
            </a:pPr>
            <a:r>
              <a:rPr lang="pl-PL" b="1" kern="0" dirty="0" smtClean="0">
                <a:solidFill>
                  <a:srgbClr val="8E8581"/>
                </a:solidFill>
              </a:rPr>
              <a:t>FV4550</a:t>
            </a:r>
            <a:r>
              <a:rPr lang="pl-PL" kern="0" dirty="0" smtClean="0">
                <a:solidFill>
                  <a:srgbClr val="8E8581"/>
                </a:solidFill>
              </a:rPr>
              <a:t> – EURO, czerwiec/sierpień – 1.500szt</a:t>
            </a:r>
          </a:p>
          <a:p>
            <a:pPr marL="800100" lvl="2" indent="-342900" algn="l">
              <a:spcBef>
                <a:spcPct val="20000"/>
              </a:spcBef>
              <a:buClr>
                <a:srgbClr val="E42518"/>
              </a:buClr>
              <a:buFont typeface="Wingdings" pitchFamily="2" charset="2"/>
              <a:buChar char="§"/>
              <a:defRPr/>
            </a:pPr>
            <a:r>
              <a:rPr lang="pl-PL" b="1" kern="0" dirty="0" smtClean="0">
                <a:solidFill>
                  <a:srgbClr val="8E8581"/>
                </a:solidFill>
              </a:rPr>
              <a:t>FV4570</a:t>
            </a:r>
            <a:r>
              <a:rPr lang="pl-PL" kern="0" dirty="0" smtClean="0">
                <a:solidFill>
                  <a:srgbClr val="8E8581"/>
                </a:solidFill>
              </a:rPr>
              <a:t> – TT, sierpień – 1.000szt 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686800" y="6391284"/>
            <a:ext cx="139212" cy="150813"/>
          </a:xfrm>
          <a:prstGeom prst="rect">
            <a:avLst/>
          </a:prstGeom>
          <a:solidFill>
            <a:srgbClr val="83062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2051" name="Rectangle 38"/>
          <p:cNvSpPr>
            <a:spLocks noChangeArrowheads="1"/>
          </p:cNvSpPr>
          <p:nvPr/>
        </p:nvSpPr>
        <p:spPr bwMode="auto">
          <a:xfrm>
            <a:off x="0" y="3143248"/>
            <a:ext cx="1701312" cy="685800"/>
          </a:xfrm>
          <a:prstGeom prst="rect">
            <a:avLst/>
          </a:prstGeom>
          <a:gradFill flip="none" rotWithShape="1">
            <a:gsLst>
              <a:gs pos="0">
                <a:srgbClr val="BCB1AB">
                  <a:shade val="30000"/>
                  <a:satMod val="115000"/>
                </a:srgbClr>
              </a:gs>
              <a:gs pos="50000">
                <a:srgbClr val="BCB1AB">
                  <a:shade val="67500"/>
                  <a:satMod val="115000"/>
                </a:srgbClr>
              </a:gs>
              <a:gs pos="100000">
                <a:srgbClr val="BCB1AB">
                  <a:shade val="100000"/>
                  <a:satMod val="115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2054" name="Text Box 46"/>
          <p:cNvSpPr txBox="1">
            <a:spLocks noChangeArrowheads="1"/>
          </p:cNvSpPr>
          <p:nvPr/>
        </p:nvSpPr>
        <p:spPr bwMode="auto">
          <a:xfrm>
            <a:off x="1727689" y="2474913"/>
            <a:ext cx="52578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fr-FR" altLang="ja-JP" sz="1300" baseline="0" dirty="0">
                <a:solidFill>
                  <a:srgbClr val="8D7D74"/>
                </a:solidFill>
                <a:latin typeface="Verdana" pitchFamily="34" charset="0"/>
              </a:rPr>
              <a:t>ALL-CLAD ARNO CALOR KRUPS LAGOSTINA</a:t>
            </a:r>
          </a:p>
          <a:p>
            <a:pPr algn="l">
              <a:lnSpc>
                <a:spcPct val="90000"/>
              </a:lnSpc>
            </a:pPr>
            <a:r>
              <a:rPr lang="fr-FR" altLang="ja-JP" sz="1300" baseline="0" dirty="0">
                <a:solidFill>
                  <a:srgbClr val="8D7D74"/>
                </a:solidFill>
                <a:latin typeface="Verdana" pitchFamily="34" charset="0"/>
              </a:rPr>
              <a:t>MOULINEX ROWENTA SEB TEFAL</a:t>
            </a:r>
          </a:p>
        </p:txBody>
      </p:sp>
      <p:pic>
        <p:nvPicPr>
          <p:cNvPr id="2055" name="Picture 49" descr="Frise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" y="9"/>
            <a:ext cx="1679331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50" descr="Frise_imagesvs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0796" y="928670"/>
            <a:ext cx="7463204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Rectangle 47"/>
          <p:cNvSpPr>
            <a:spLocks noChangeArrowheads="1"/>
          </p:cNvSpPr>
          <p:nvPr/>
        </p:nvSpPr>
        <p:spPr bwMode="auto">
          <a:xfrm>
            <a:off x="1714500" y="2928938"/>
            <a:ext cx="7045569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eaLnBrk="1" hangingPunct="1"/>
            <a:r>
              <a:rPr lang="pl-PL" altLang="ja-JP" sz="2800" b="1" dirty="0" smtClean="0">
                <a:solidFill>
                  <a:srgbClr val="8D7D74"/>
                </a:solidFill>
                <a:latin typeface="+mj-lt"/>
              </a:rPr>
              <a:t>LINEN CARE</a:t>
            </a:r>
            <a:endParaRPr lang="fr-FR" altLang="ja-JP" sz="2800" b="1" baseline="0" dirty="0">
              <a:solidFill>
                <a:srgbClr val="8E8581"/>
              </a:solidFill>
              <a:latin typeface="+mj-lt"/>
            </a:endParaRPr>
          </a:p>
        </p:txBody>
      </p:sp>
      <p:sp>
        <p:nvSpPr>
          <p:cNvPr id="8" name="Rectangle 43"/>
          <p:cNvSpPr>
            <a:spLocks noChangeArrowheads="1"/>
          </p:cNvSpPr>
          <p:nvPr/>
        </p:nvSpPr>
        <p:spPr bwMode="auto">
          <a:xfrm>
            <a:off x="0" y="4584700"/>
            <a:ext cx="1701312" cy="152400"/>
          </a:xfrm>
          <a:prstGeom prst="rect">
            <a:avLst/>
          </a:prstGeom>
          <a:gradFill flip="none" rotWithShape="1">
            <a:gsLst>
              <a:gs pos="0">
                <a:srgbClr val="8D7D74">
                  <a:tint val="66000"/>
                  <a:satMod val="160000"/>
                </a:srgbClr>
              </a:gs>
              <a:gs pos="50000">
                <a:srgbClr val="8D7D74">
                  <a:tint val="44500"/>
                  <a:satMod val="160000"/>
                </a:srgbClr>
              </a:gs>
              <a:gs pos="100000">
                <a:srgbClr val="8D7D74">
                  <a:tint val="23500"/>
                  <a:satMod val="160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9" name="Text Box 42"/>
          <p:cNvSpPr txBox="1">
            <a:spLocks noChangeArrowheads="1"/>
          </p:cNvSpPr>
          <p:nvPr/>
        </p:nvSpPr>
        <p:spPr bwMode="auto">
          <a:xfrm>
            <a:off x="1693985" y="4525976"/>
            <a:ext cx="52578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pl-PL" altLang="ja-JP" sz="1800" baseline="0" dirty="0" smtClean="0">
                <a:solidFill>
                  <a:srgbClr val="8D7D74"/>
                </a:solidFill>
                <a:latin typeface="Tahoma" pitchFamily="34" charset="0"/>
              </a:rPr>
              <a:t>TEFAL </a:t>
            </a:r>
            <a:r>
              <a:rPr lang="pl-PL" altLang="ja-JP" dirty="0" smtClean="0">
                <a:solidFill>
                  <a:srgbClr val="8D7D74"/>
                </a:solidFill>
                <a:latin typeface="Tahoma" pitchFamily="34" charset="0"/>
              </a:rPr>
              <a:t>generatory pary </a:t>
            </a:r>
            <a:endParaRPr lang="pl-PL" altLang="ja-JP" sz="1800" baseline="0" dirty="0" smtClean="0">
              <a:solidFill>
                <a:srgbClr val="8D7D74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2"/>
          <p:cNvSpPr txBox="1">
            <a:spLocks/>
          </p:cNvSpPr>
          <p:nvPr/>
        </p:nvSpPr>
        <p:spPr>
          <a:xfrm>
            <a:off x="1274862" y="1071546"/>
            <a:ext cx="6105450" cy="5500726"/>
          </a:xfrm>
          <a:prstGeom prst="rect">
            <a:avLst/>
          </a:prstGeom>
        </p:spPr>
        <p:txBody>
          <a:bodyPr/>
          <a:lstStyle/>
          <a:p>
            <a:pPr marL="800100" lvl="1" indent="-342900" algn="l">
              <a:spcBef>
                <a:spcPct val="20000"/>
              </a:spcBef>
              <a:buClr>
                <a:srgbClr val="E42518"/>
              </a:buClr>
            </a:pPr>
            <a:endParaRPr lang="pl-PL" sz="1600" kern="0" baseline="0" dirty="0" smtClean="0">
              <a:solidFill>
                <a:srgbClr val="8E8581"/>
              </a:solidFill>
            </a:endParaRPr>
          </a:p>
          <a:p>
            <a:pPr marL="342900" lvl="1" indent="-342900" algn="l">
              <a:spcBef>
                <a:spcPct val="20000"/>
              </a:spcBef>
              <a:buClr>
                <a:srgbClr val="E42518"/>
              </a:buClr>
              <a:buFont typeface="Wingdings" pitchFamily="2" charset="2"/>
              <a:buChar char="q"/>
              <a:defRPr/>
            </a:pPr>
            <a:r>
              <a:rPr lang="pl-PL" b="1" kern="0" baseline="0" dirty="0" smtClean="0">
                <a:solidFill>
                  <a:srgbClr val="8E8581"/>
                </a:solidFill>
                <a:latin typeface="+mn-lt"/>
              </a:rPr>
              <a:t>Money Back  - </a:t>
            </a:r>
            <a:r>
              <a:rPr lang="pl-PL" kern="0" baseline="0" dirty="0" smtClean="0">
                <a:solidFill>
                  <a:srgbClr val="8E8581"/>
                </a:solidFill>
                <a:latin typeface="+mn-lt"/>
              </a:rPr>
              <a:t>promocja konsumencka </a:t>
            </a:r>
          </a:p>
          <a:p>
            <a:pPr marL="342900" lvl="1" indent="-342900" algn="l">
              <a:spcBef>
                <a:spcPct val="20000"/>
              </a:spcBef>
              <a:buClr>
                <a:srgbClr val="E42518"/>
              </a:buClr>
              <a:buFont typeface="Wingdings" pitchFamily="2" charset="2"/>
              <a:buChar char="q"/>
              <a:defRPr/>
            </a:pPr>
            <a:endParaRPr lang="pl-PL" b="1" kern="0" baseline="0" dirty="0" smtClean="0">
              <a:solidFill>
                <a:srgbClr val="8E8581"/>
              </a:solidFill>
              <a:latin typeface="+mn-lt"/>
            </a:endParaRPr>
          </a:p>
          <a:p>
            <a:pPr marL="342900" lvl="1" indent="-342900" algn="l">
              <a:spcBef>
                <a:spcPct val="20000"/>
              </a:spcBef>
              <a:buClr>
                <a:srgbClr val="E42518"/>
              </a:buClr>
              <a:buFont typeface="Wingdings" pitchFamily="2" charset="2"/>
              <a:buChar char="q"/>
              <a:defRPr/>
            </a:pPr>
            <a:endParaRPr lang="pl-PL" b="1" kern="0" dirty="0" smtClean="0">
              <a:solidFill>
                <a:srgbClr val="8E8581"/>
              </a:solidFill>
              <a:latin typeface="+mn-lt"/>
            </a:endParaRPr>
          </a:p>
          <a:p>
            <a:pPr marL="342900" lvl="1" indent="-342900" algn="l">
              <a:spcBef>
                <a:spcPct val="20000"/>
              </a:spcBef>
              <a:buClr>
                <a:srgbClr val="E42518"/>
              </a:buClr>
              <a:buFont typeface="Wingdings" pitchFamily="2" charset="2"/>
              <a:buChar char="q"/>
              <a:defRPr/>
            </a:pPr>
            <a:endParaRPr lang="pl-PL" b="1" kern="0" baseline="0" dirty="0" smtClean="0">
              <a:solidFill>
                <a:srgbClr val="8E8581"/>
              </a:solidFill>
              <a:latin typeface="+mn-lt"/>
            </a:endParaRPr>
          </a:p>
          <a:p>
            <a:pPr marL="800100" lvl="1" indent="-342900" algn="l">
              <a:spcBef>
                <a:spcPct val="20000"/>
              </a:spcBef>
              <a:buClr>
                <a:srgbClr val="E42518"/>
              </a:buClr>
              <a:buFont typeface="Wingdings" pitchFamily="2" charset="2"/>
              <a:buChar char="q"/>
              <a:defRPr/>
            </a:pPr>
            <a:r>
              <a:rPr lang="pl-PL" sz="1600" kern="0" baseline="0" dirty="0" smtClean="0">
                <a:solidFill>
                  <a:srgbClr val="8E8581"/>
                </a:solidFill>
                <a:latin typeface="+mn-lt"/>
              </a:rPr>
              <a:t>Na wszystkie modele </a:t>
            </a:r>
            <a:r>
              <a:rPr lang="pl-PL" sz="1600" kern="0" dirty="0" smtClean="0">
                <a:solidFill>
                  <a:srgbClr val="8E8581"/>
                </a:solidFill>
                <a:latin typeface="+mn-lt"/>
              </a:rPr>
              <a:t>generatorów pary marki </a:t>
            </a:r>
            <a:br>
              <a:rPr lang="pl-PL" sz="1600" kern="0" dirty="0" smtClean="0">
                <a:solidFill>
                  <a:srgbClr val="8E8581"/>
                </a:solidFill>
                <a:latin typeface="+mn-lt"/>
              </a:rPr>
            </a:br>
            <a:r>
              <a:rPr lang="pl-PL" sz="1600" kern="0" dirty="0" smtClean="0">
                <a:solidFill>
                  <a:srgbClr val="8E8581"/>
                </a:solidFill>
                <a:latin typeface="+mn-lt"/>
              </a:rPr>
              <a:t>Tefal  przysługiwał zwrot w wysokości 100PLN</a:t>
            </a:r>
          </a:p>
          <a:p>
            <a:pPr marL="800100" lvl="1" indent="-342900" algn="l">
              <a:spcBef>
                <a:spcPct val="20000"/>
              </a:spcBef>
              <a:buClr>
                <a:srgbClr val="E42518"/>
              </a:buClr>
              <a:buFont typeface="Wingdings" pitchFamily="2" charset="2"/>
              <a:buChar char="ü"/>
              <a:defRPr/>
            </a:pPr>
            <a:endParaRPr lang="pl-PL" sz="1600" kern="0" baseline="0" dirty="0" smtClean="0">
              <a:solidFill>
                <a:srgbClr val="8E8581"/>
              </a:solidFill>
              <a:latin typeface="+mn-lt"/>
            </a:endParaRPr>
          </a:p>
          <a:p>
            <a:pPr marL="1257300" lvl="2" indent="-342900" algn="l">
              <a:spcBef>
                <a:spcPct val="20000"/>
              </a:spcBef>
              <a:buClr>
                <a:srgbClr val="E42518"/>
              </a:buClr>
              <a:buFont typeface="Wingdings" pitchFamily="2" charset="2"/>
              <a:buChar char="§"/>
              <a:defRPr/>
            </a:pPr>
            <a:r>
              <a:rPr lang="pl-PL" sz="1600" kern="0" dirty="0" smtClean="0">
                <a:solidFill>
                  <a:srgbClr val="8E8581"/>
                </a:solidFill>
                <a:latin typeface="+mn-lt"/>
              </a:rPr>
              <a:t>termin</a:t>
            </a:r>
            <a:r>
              <a:rPr lang="en-US" sz="1600" kern="0" dirty="0" smtClean="0">
                <a:solidFill>
                  <a:srgbClr val="8E8581"/>
                </a:solidFill>
                <a:latin typeface="+mn-lt"/>
              </a:rPr>
              <a:t>:  </a:t>
            </a:r>
            <a:r>
              <a:rPr lang="pl-PL" sz="1600" kern="0" dirty="0" smtClean="0">
                <a:solidFill>
                  <a:srgbClr val="8E8581"/>
                </a:solidFill>
                <a:latin typeface="+mn-lt"/>
              </a:rPr>
              <a:t>15 maj – 31 lipiec </a:t>
            </a:r>
            <a:r>
              <a:rPr lang="en-US" sz="1600" kern="0" dirty="0" smtClean="0">
                <a:solidFill>
                  <a:srgbClr val="8E8581"/>
                </a:solidFill>
                <a:latin typeface="+mn-lt"/>
              </a:rPr>
              <a:t> </a:t>
            </a:r>
          </a:p>
          <a:p>
            <a:pPr marL="1257300" lvl="2" indent="-342900" algn="l">
              <a:spcBef>
                <a:spcPct val="20000"/>
              </a:spcBef>
              <a:buClr>
                <a:srgbClr val="E42518"/>
              </a:buClr>
              <a:buFont typeface="Wingdings" pitchFamily="2" charset="2"/>
              <a:buChar char="§"/>
              <a:defRPr/>
            </a:pPr>
            <a:r>
              <a:rPr lang="pl-PL" sz="1600" kern="0" dirty="0" smtClean="0">
                <a:solidFill>
                  <a:srgbClr val="8E8581"/>
                </a:solidFill>
                <a:latin typeface="+mn-lt"/>
              </a:rPr>
              <a:t>Reakcja: 274 </a:t>
            </a:r>
            <a:r>
              <a:rPr lang="pl-PL" sz="1600" kern="0" dirty="0" err="1" smtClean="0">
                <a:solidFill>
                  <a:srgbClr val="8E8581"/>
                </a:solidFill>
                <a:latin typeface="+mn-lt"/>
              </a:rPr>
              <a:t>zgloaszeń</a:t>
            </a:r>
            <a:endParaRPr lang="pl-PL" sz="1600" kern="0" dirty="0" smtClean="0">
              <a:solidFill>
                <a:srgbClr val="8E8581"/>
              </a:solidFill>
              <a:latin typeface="+mn-lt"/>
            </a:endParaRPr>
          </a:p>
          <a:p>
            <a:pPr marL="1257300" lvl="2" indent="-342900" algn="l">
              <a:spcBef>
                <a:spcPct val="20000"/>
              </a:spcBef>
              <a:buClr>
                <a:srgbClr val="E42518"/>
              </a:buClr>
              <a:buFont typeface="Wingdings" pitchFamily="2" charset="2"/>
              <a:buChar char="§"/>
              <a:defRPr/>
            </a:pPr>
            <a:endParaRPr lang="pl-PL" kern="0" baseline="0" dirty="0" smtClean="0">
              <a:solidFill>
                <a:srgbClr val="8E8581"/>
              </a:solidFill>
              <a:latin typeface="+mn-lt"/>
            </a:endParaRPr>
          </a:p>
          <a:p>
            <a:pPr marL="800100" lvl="1" indent="-342900" algn="l">
              <a:spcBef>
                <a:spcPct val="20000"/>
              </a:spcBef>
              <a:buClr>
                <a:srgbClr val="E42518"/>
              </a:buClr>
            </a:pPr>
            <a:endParaRPr lang="pl-PL" sz="1600" b="1" kern="0" baseline="0" dirty="0" smtClean="0">
              <a:solidFill>
                <a:srgbClr val="8E8581"/>
              </a:solidFill>
            </a:endParaRPr>
          </a:p>
          <a:p>
            <a:pPr marL="1714500" lvl="3" indent="-342900" algn="l">
              <a:spcBef>
                <a:spcPct val="20000"/>
              </a:spcBef>
              <a:buClr>
                <a:srgbClr val="E42518"/>
              </a:buClr>
            </a:pPr>
            <a:endParaRPr lang="pl-PL" sz="1600" kern="0" baseline="0" dirty="0" smtClean="0">
              <a:solidFill>
                <a:srgbClr val="8E8581"/>
              </a:solidFill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42518"/>
              </a:buClr>
              <a:buSzTx/>
              <a:tabLst/>
              <a:defRPr/>
            </a:pPr>
            <a:endParaRPr kumimoji="0" lang="pl-PL" sz="1600" b="1" i="0" u="none" strike="noStrike" kern="0" cap="none" spc="0" normalizeH="0" baseline="0" noProof="0" dirty="0" smtClean="0">
              <a:ln>
                <a:noFill/>
              </a:ln>
              <a:solidFill>
                <a:srgbClr val="8E858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01" y="4143380"/>
            <a:ext cx="1886487" cy="2700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7543" y="633411"/>
            <a:ext cx="1327638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0290" y="2428868"/>
            <a:ext cx="1292469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27091" y="4357694"/>
            <a:ext cx="1292469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8"/>
          <p:cNvSpPr txBox="1">
            <a:spLocks noChangeArrowheads="1"/>
          </p:cNvSpPr>
          <p:nvPr/>
        </p:nvSpPr>
        <p:spPr bwMode="auto">
          <a:xfrm>
            <a:off x="1182566" y="314136"/>
            <a:ext cx="76800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2800" b="1" kern="0" dirty="0" smtClean="0">
                <a:solidFill>
                  <a:srgbClr val="8D7D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WSPARCIE MARKETINGOWE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B4131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ctangle 28"/>
          <p:cNvSpPr txBox="1">
            <a:spLocks noChangeArrowheads="1"/>
          </p:cNvSpPr>
          <p:nvPr/>
        </p:nvSpPr>
        <p:spPr bwMode="auto">
          <a:xfrm>
            <a:off x="1187630" y="745544"/>
            <a:ext cx="76800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2400" kern="0" dirty="0" smtClean="0">
                <a:solidFill>
                  <a:srgbClr val="8D7D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GENERATORY PARY 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rgbClr val="B4131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8"/>
          <p:cNvSpPr txBox="1">
            <a:spLocks noChangeArrowheads="1"/>
          </p:cNvSpPr>
          <p:nvPr/>
        </p:nvSpPr>
        <p:spPr bwMode="auto">
          <a:xfrm>
            <a:off x="1182566" y="314136"/>
            <a:ext cx="76800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2800" b="1" kern="0" dirty="0" smtClean="0">
                <a:solidFill>
                  <a:srgbClr val="8D7D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WSPARCIE MARKETINGOWE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B4131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ctangle 28"/>
          <p:cNvSpPr txBox="1">
            <a:spLocks noChangeArrowheads="1"/>
          </p:cNvSpPr>
          <p:nvPr/>
        </p:nvSpPr>
        <p:spPr bwMode="auto">
          <a:xfrm>
            <a:off x="1187630" y="745544"/>
            <a:ext cx="76800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2400" kern="0" dirty="0" smtClean="0">
                <a:solidFill>
                  <a:srgbClr val="8D7D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GENERATORY PARY 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rgbClr val="B4131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3933068"/>
            <a:ext cx="2427273" cy="242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259632" y="1413024"/>
            <a:ext cx="6408712" cy="5040312"/>
          </a:xfrm>
          <a:prstGeom prst="rect">
            <a:avLst/>
          </a:prstGeom>
        </p:spPr>
        <p:txBody>
          <a:bodyPr/>
          <a:lstStyle/>
          <a:p>
            <a:pPr marL="381000" marR="0" lvl="0" indent="-3810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E1111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pl-P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Satysfakcja gwarantowana </a:t>
            </a:r>
            <a:r>
              <a:rPr kumimoji="0" lang="pl-P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promocja konsumencka</a:t>
            </a:r>
          </a:p>
          <a:p>
            <a:pPr marL="381000" marR="0" lvl="0" indent="-3810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E1111"/>
              </a:buClr>
              <a:buSzTx/>
              <a:buFont typeface="Wingdings" pitchFamily="2" charset="2"/>
              <a:buChar char="q"/>
              <a:tabLst/>
              <a:defRPr/>
            </a:pPr>
            <a:endParaRPr kumimoji="0" lang="pl-PL" sz="1800" b="0" i="0" u="none" strike="noStrike" kern="0" cap="none" spc="0" normalizeH="0" baseline="0" noProof="0" dirty="0" smtClean="0">
              <a:ln>
                <a:noFill/>
              </a:ln>
              <a:solidFill>
                <a:srgbClr val="8E858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1000" marR="0" lvl="0" indent="-3810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E1111"/>
              </a:buClr>
              <a:buSzTx/>
              <a:buFont typeface="Wingdings" pitchFamily="2" charset="2"/>
              <a:buChar char="q"/>
              <a:tabLst/>
              <a:defRPr/>
            </a:pPr>
            <a:endParaRPr lang="pl-PL" kern="0" dirty="0" smtClean="0">
              <a:solidFill>
                <a:srgbClr val="8E8581"/>
              </a:solidFill>
              <a:latin typeface="+mn-lt"/>
            </a:endParaRPr>
          </a:p>
          <a:p>
            <a:pPr marL="381000" marR="0" lvl="0" indent="-3810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E1111"/>
              </a:buClr>
              <a:buSzTx/>
              <a:buFont typeface="Wingdings" pitchFamily="2" charset="2"/>
              <a:buChar char="q"/>
              <a:tabLst/>
              <a:defRPr/>
            </a:pPr>
            <a:endParaRPr kumimoji="0" lang="pl-PL" sz="1800" b="0" i="0" u="none" strike="noStrike" kern="0" cap="none" spc="0" normalizeH="0" baseline="0" noProof="0" dirty="0" smtClean="0">
              <a:ln>
                <a:noFill/>
              </a:ln>
              <a:solidFill>
                <a:srgbClr val="8E858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1000" marR="0" lvl="0" indent="-3810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E1111"/>
              </a:buClr>
              <a:buSzTx/>
              <a:buFont typeface="Wingdings" pitchFamily="2" charset="2"/>
              <a:buChar char="q"/>
              <a:tabLst/>
              <a:defRPr/>
            </a:pPr>
            <a:endParaRPr kumimoji="0" lang="pl-PL" sz="1800" b="0" i="0" u="none" strike="noStrike" kern="0" cap="none" spc="0" normalizeH="0" baseline="0" noProof="0" dirty="0" smtClean="0">
              <a:ln>
                <a:noFill/>
              </a:ln>
              <a:solidFill>
                <a:srgbClr val="8E858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95400" lvl="2" indent="-381000" algn="l" eaLnBrk="0" hangingPunct="0">
              <a:lnSpc>
                <a:spcPct val="90000"/>
              </a:lnSpc>
              <a:spcBef>
                <a:spcPct val="20000"/>
              </a:spcBef>
              <a:buClr>
                <a:srgbClr val="CE1111"/>
              </a:buClr>
              <a:buFont typeface="Wingdings" pitchFamily="2" charset="2"/>
              <a:buChar char="§"/>
            </a:pPr>
            <a:r>
              <a:rPr lang="pl-PL" sz="1600" kern="0" dirty="0" smtClean="0">
                <a:solidFill>
                  <a:srgbClr val="8E8581"/>
                </a:solidFill>
                <a:latin typeface="+mn-lt"/>
              </a:rPr>
              <a:t>Przedłużamy termin do lutego 2011 roku</a:t>
            </a:r>
          </a:p>
          <a:p>
            <a:pPr marL="1295400" lvl="2" indent="-381000" algn="l" eaLnBrk="0" hangingPunct="0">
              <a:lnSpc>
                <a:spcPct val="90000"/>
              </a:lnSpc>
              <a:spcBef>
                <a:spcPct val="20000"/>
              </a:spcBef>
              <a:buClr>
                <a:srgbClr val="CE1111"/>
              </a:buClr>
              <a:buFont typeface="Wingdings" pitchFamily="2" charset="2"/>
              <a:buChar char="§"/>
            </a:pPr>
            <a:endParaRPr kumimoji="0" lang="pl-PL" sz="1600" b="0" i="0" u="none" strike="noStrike" kern="0" cap="none" spc="0" normalizeH="0" baseline="0" noProof="0" dirty="0" smtClean="0">
              <a:ln>
                <a:noFill/>
              </a:ln>
              <a:solidFill>
                <a:srgbClr val="8E858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95400" lvl="2" indent="-381000" algn="l" eaLnBrk="0" hangingPunct="0">
              <a:lnSpc>
                <a:spcPct val="90000"/>
              </a:lnSpc>
              <a:spcBef>
                <a:spcPct val="20000"/>
              </a:spcBef>
              <a:buClr>
                <a:srgbClr val="CE1111"/>
              </a:buClr>
              <a:buFont typeface="Wingdings" pitchFamily="2" charset="2"/>
              <a:buChar char="§"/>
            </a:pPr>
            <a:r>
              <a:rPr kumimoji="0" lang="pl-P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Wszystkie modele generatorów pary Tefal</a:t>
            </a:r>
          </a:p>
          <a:p>
            <a:pPr marL="1295400" lvl="2" indent="-381000" algn="l" eaLnBrk="0" hangingPunct="0">
              <a:lnSpc>
                <a:spcPct val="90000"/>
              </a:lnSpc>
              <a:spcBef>
                <a:spcPct val="20000"/>
              </a:spcBef>
              <a:buClr>
                <a:srgbClr val="CE1111"/>
              </a:buClr>
              <a:buFont typeface="Wingdings" pitchFamily="2" charset="2"/>
              <a:buChar char="§"/>
            </a:pPr>
            <a:endParaRPr kumimoji="0" lang="pl-PL" sz="1600" b="0" i="0" u="none" strike="noStrike" kern="0" cap="none" spc="0" normalizeH="0" baseline="0" noProof="0" dirty="0" smtClean="0">
              <a:ln>
                <a:noFill/>
              </a:ln>
              <a:solidFill>
                <a:srgbClr val="8E858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95400" lvl="2" indent="-381000" algn="l" eaLnBrk="0" hangingPunct="0">
              <a:lnSpc>
                <a:spcPct val="90000"/>
              </a:lnSpc>
              <a:spcBef>
                <a:spcPct val="20000"/>
              </a:spcBef>
              <a:buClr>
                <a:srgbClr val="CE1111"/>
              </a:buClr>
              <a:buFont typeface="Wingdings" pitchFamily="2" charset="2"/>
              <a:buChar char="§"/>
            </a:pPr>
            <a:r>
              <a:rPr kumimoji="0" lang="pl-P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Opakowania oznaczone naklejką</a:t>
            </a:r>
            <a:endParaRPr kumimoji="0" lang="pl-PL" sz="1600" i="0" u="none" strike="noStrike" kern="0" cap="none" spc="0" normalizeH="0" baseline="0" noProof="0" dirty="0">
              <a:ln>
                <a:noFill/>
              </a:ln>
              <a:solidFill>
                <a:srgbClr val="8E8581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16629" y="1340768"/>
            <a:ext cx="3683433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8"/>
          <p:cNvSpPr txBox="1">
            <a:spLocks noChangeArrowheads="1"/>
          </p:cNvSpPr>
          <p:nvPr/>
        </p:nvSpPr>
        <p:spPr bwMode="auto">
          <a:xfrm>
            <a:off x="1182566" y="314136"/>
            <a:ext cx="76800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2800" b="1" kern="0" dirty="0" smtClean="0">
                <a:solidFill>
                  <a:srgbClr val="8D7D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WSPARCIE MARKETINGOWE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B4131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ctangle 28"/>
          <p:cNvSpPr txBox="1">
            <a:spLocks noChangeArrowheads="1"/>
          </p:cNvSpPr>
          <p:nvPr/>
        </p:nvSpPr>
        <p:spPr bwMode="auto">
          <a:xfrm>
            <a:off x="1187630" y="745544"/>
            <a:ext cx="76800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2400" kern="0" dirty="0" smtClean="0">
                <a:solidFill>
                  <a:srgbClr val="8D7D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GENERATORY PARY 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rgbClr val="B4131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187624" y="1340768"/>
            <a:ext cx="7956376" cy="5040312"/>
          </a:xfrm>
          <a:prstGeom prst="rect">
            <a:avLst/>
          </a:prstGeom>
        </p:spPr>
        <p:txBody>
          <a:bodyPr/>
          <a:lstStyle/>
          <a:p>
            <a:pPr marL="381000" marR="0" lvl="0" indent="-3810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E1111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pl-P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Silna kampania </a:t>
            </a:r>
            <a:r>
              <a:rPr kumimoji="0" lang="pl-PL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advertorialowa</a:t>
            </a:r>
            <a:r>
              <a:rPr kumimoji="0" lang="pl-P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81000" marR="0" lvl="0" indent="-3810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E1111"/>
              </a:buClr>
              <a:buSzTx/>
              <a:buFont typeface="Wingdings" pitchFamily="2" charset="2"/>
              <a:buChar char="q"/>
              <a:tabLst/>
              <a:defRPr/>
            </a:pPr>
            <a:endParaRPr kumimoji="0" lang="pl-PL" sz="1800" b="0" i="0" u="none" strike="noStrike" kern="0" cap="none" spc="0" normalizeH="0" baseline="0" noProof="0" dirty="0" smtClean="0">
              <a:ln>
                <a:noFill/>
              </a:ln>
              <a:solidFill>
                <a:srgbClr val="8E858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67000" lvl="5" indent="-381000" eaLnBrk="0" hangingPunct="0">
              <a:lnSpc>
                <a:spcPct val="90000"/>
              </a:lnSpc>
              <a:spcBef>
                <a:spcPct val="20000"/>
              </a:spcBef>
              <a:buClr>
                <a:srgbClr val="CE1111"/>
              </a:buClr>
              <a:buFont typeface="Wingdings" pitchFamily="2" charset="2"/>
              <a:buChar char="q"/>
              <a:defRPr/>
            </a:pPr>
            <a:r>
              <a:rPr kumimoji="0" lang="pl-P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Termin: wrzesień -  listopad 2010</a:t>
            </a:r>
          </a:p>
          <a:p>
            <a:pPr marL="2667000" lvl="5" indent="-381000" eaLnBrk="0" hangingPunct="0">
              <a:lnSpc>
                <a:spcPct val="90000"/>
              </a:lnSpc>
              <a:spcBef>
                <a:spcPct val="20000"/>
              </a:spcBef>
              <a:buClr>
                <a:srgbClr val="CE1111"/>
              </a:buClr>
              <a:buFont typeface="Wingdings" pitchFamily="2" charset="2"/>
              <a:buChar char="q"/>
              <a:defRPr/>
            </a:pPr>
            <a:endParaRPr kumimoji="0" lang="pl-PL" sz="1600" b="0" i="0" u="none" strike="noStrike" kern="0" cap="none" spc="0" normalizeH="0" baseline="0" noProof="0" dirty="0" smtClean="0">
              <a:ln>
                <a:noFill/>
              </a:ln>
              <a:solidFill>
                <a:srgbClr val="8E858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67000" lvl="5" indent="-381000" eaLnBrk="0" hangingPunct="0">
              <a:lnSpc>
                <a:spcPct val="90000"/>
              </a:lnSpc>
              <a:spcBef>
                <a:spcPct val="20000"/>
              </a:spcBef>
              <a:buClr>
                <a:srgbClr val="CE1111"/>
              </a:buClr>
              <a:buFont typeface="Wingdings" pitchFamily="2" charset="2"/>
              <a:buChar char="q"/>
              <a:defRPr/>
            </a:pPr>
            <a:r>
              <a:rPr kumimoji="0" lang="pl-P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Cel: uświadomienie korzyści wynikających z prasowania generatorem pary</a:t>
            </a:r>
          </a:p>
          <a:p>
            <a:pPr marL="2667000" lvl="5" indent="-381000" eaLnBrk="0" hangingPunct="0">
              <a:lnSpc>
                <a:spcPct val="90000"/>
              </a:lnSpc>
              <a:spcBef>
                <a:spcPct val="20000"/>
              </a:spcBef>
              <a:buClr>
                <a:srgbClr val="CE1111"/>
              </a:buClr>
              <a:buFont typeface="Wingdings" pitchFamily="2" charset="2"/>
              <a:buChar char="q"/>
              <a:defRPr/>
            </a:pPr>
            <a:endParaRPr lang="pl-PL" sz="1600" kern="0" dirty="0" smtClean="0">
              <a:solidFill>
                <a:srgbClr val="8E8581"/>
              </a:solidFill>
              <a:latin typeface="+mn-lt"/>
            </a:endParaRPr>
          </a:p>
          <a:p>
            <a:pPr marL="2667000" lvl="5" indent="-381000" eaLnBrk="0" hangingPunct="0">
              <a:lnSpc>
                <a:spcPct val="90000"/>
              </a:lnSpc>
              <a:spcBef>
                <a:spcPct val="20000"/>
              </a:spcBef>
              <a:buClr>
                <a:srgbClr val="CE1111"/>
              </a:buClr>
              <a:buFont typeface="Wingdings" pitchFamily="2" charset="2"/>
              <a:buChar char="q"/>
              <a:defRPr/>
            </a:pPr>
            <a:r>
              <a:rPr lang="pl-PL" sz="1600" kern="0" dirty="0" smtClean="0">
                <a:solidFill>
                  <a:srgbClr val="8E8581"/>
                </a:solidFill>
                <a:latin typeface="+mn-lt"/>
              </a:rPr>
              <a:t>Produkt GV7250 Express </a:t>
            </a:r>
            <a:r>
              <a:rPr lang="pl-PL" sz="1600" kern="0" dirty="0" err="1" smtClean="0">
                <a:solidFill>
                  <a:srgbClr val="8E8581"/>
                </a:solidFill>
                <a:latin typeface="+mn-lt"/>
              </a:rPr>
              <a:t>Anticalc</a:t>
            </a:r>
            <a:endParaRPr kumimoji="0" lang="pl-PL" sz="1600" b="0" i="0" u="none" strike="noStrike" kern="0" cap="none" spc="0" normalizeH="0" baseline="0" noProof="0" dirty="0" smtClean="0">
              <a:ln>
                <a:noFill/>
              </a:ln>
              <a:solidFill>
                <a:srgbClr val="8E858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67000" lvl="5" indent="-381000" eaLnBrk="0" hangingPunct="0">
              <a:lnSpc>
                <a:spcPct val="90000"/>
              </a:lnSpc>
              <a:spcBef>
                <a:spcPct val="20000"/>
              </a:spcBef>
              <a:buClr>
                <a:srgbClr val="CE1111"/>
              </a:buClr>
              <a:buFont typeface="Wingdings" pitchFamily="2" charset="2"/>
              <a:buChar char="q"/>
              <a:defRPr/>
            </a:pPr>
            <a:endParaRPr kumimoji="0" lang="pl-PL" sz="1600" b="0" i="0" u="none" strike="noStrike" kern="0" cap="none" spc="0" normalizeH="0" baseline="0" noProof="0" dirty="0" smtClean="0">
              <a:ln>
                <a:noFill/>
              </a:ln>
              <a:solidFill>
                <a:srgbClr val="8E858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67000" lvl="5" indent="-381000" eaLnBrk="0" hangingPunct="0">
              <a:lnSpc>
                <a:spcPct val="90000"/>
              </a:lnSpc>
              <a:spcBef>
                <a:spcPct val="20000"/>
              </a:spcBef>
              <a:buClr>
                <a:srgbClr val="CE1111"/>
              </a:buClr>
              <a:buFont typeface="Wingdings" pitchFamily="2" charset="2"/>
              <a:buChar char="q"/>
              <a:defRPr/>
            </a:pPr>
            <a:endParaRPr kumimoji="0" lang="pl-PL" sz="1600" b="0" i="0" u="none" strike="noStrike" kern="0" cap="none" spc="0" normalizeH="0" baseline="0" noProof="0" dirty="0" smtClean="0">
              <a:ln>
                <a:noFill/>
              </a:ln>
              <a:solidFill>
                <a:srgbClr val="8E858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67000" lvl="5" indent="-381000" eaLnBrk="0" hangingPunct="0">
              <a:lnSpc>
                <a:spcPct val="90000"/>
              </a:lnSpc>
              <a:spcBef>
                <a:spcPct val="20000"/>
              </a:spcBef>
              <a:buClr>
                <a:srgbClr val="CE1111"/>
              </a:buClr>
              <a:buFont typeface="Wingdings" pitchFamily="2" charset="2"/>
              <a:buChar char="q"/>
              <a:defRPr/>
            </a:pPr>
            <a:r>
              <a:rPr kumimoji="0" lang="pl-P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Wykreowanie</a:t>
            </a:r>
            <a:r>
              <a:rPr kumimoji="0" lang="pl-PL" sz="1600" b="0" i="0" u="none" strike="noStrike" kern="0" cap="none" spc="0" normalizeH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marki </a:t>
            </a:r>
            <a:r>
              <a:rPr lang="pl-PL" sz="1600" kern="0" dirty="0" smtClean="0">
                <a:solidFill>
                  <a:srgbClr val="8E8581"/>
                </a:solidFill>
                <a:latin typeface="+mn-lt"/>
              </a:rPr>
              <a:t>Tefal na lidera w tym segmencie produktowym</a:t>
            </a:r>
          </a:p>
          <a:p>
            <a:pPr marL="3124200" lvl="6" indent="-381000" eaLnBrk="0" hangingPunct="0">
              <a:lnSpc>
                <a:spcPct val="90000"/>
              </a:lnSpc>
              <a:spcBef>
                <a:spcPct val="20000"/>
              </a:spcBef>
              <a:buClr>
                <a:srgbClr val="CE1111"/>
              </a:buClr>
              <a:buFont typeface="Wingdings" pitchFamily="2" charset="2"/>
              <a:buChar char="§"/>
              <a:defRPr/>
            </a:pPr>
            <a:r>
              <a:rPr lang="pl-PL" sz="1600" kern="0" dirty="0" smtClean="0">
                <a:solidFill>
                  <a:srgbClr val="8E8581"/>
                </a:solidFill>
                <a:latin typeface="+mn-lt"/>
              </a:rPr>
              <a:t>podkreślenie korzyści wynikających z używania generatora pary </a:t>
            </a:r>
          </a:p>
          <a:p>
            <a:pPr marL="3124200" lvl="6" indent="-381000" eaLnBrk="0" hangingPunct="0">
              <a:lnSpc>
                <a:spcPct val="90000"/>
              </a:lnSpc>
              <a:spcBef>
                <a:spcPct val="20000"/>
              </a:spcBef>
              <a:buClr>
                <a:srgbClr val="CE1111"/>
              </a:buClr>
              <a:buFont typeface="Wingdings" pitchFamily="2" charset="2"/>
              <a:buChar char="§"/>
              <a:defRPr/>
            </a:pPr>
            <a:r>
              <a:rPr lang="pl-PL" sz="1600" kern="0" dirty="0" smtClean="0">
                <a:solidFill>
                  <a:srgbClr val="8E8581"/>
                </a:solidFill>
                <a:latin typeface="+mn-lt"/>
              </a:rPr>
              <a:t>zwrócenie uwagi na unikalny system </a:t>
            </a:r>
            <a:r>
              <a:rPr lang="pl-PL" sz="1600" kern="0" dirty="0" err="1" smtClean="0">
                <a:solidFill>
                  <a:srgbClr val="8E8581"/>
                </a:solidFill>
                <a:latin typeface="+mn-lt"/>
              </a:rPr>
              <a:t>Anti</a:t>
            </a:r>
            <a:r>
              <a:rPr lang="pl-PL" sz="1600" kern="0" dirty="0" smtClean="0">
                <a:solidFill>
                  <a:srgbClr val="8E8581"/>
                </a:solidFill>
                <a:latin typeface="+mn-lt"/>
              </a:rPr>
              <a:t> </a:t>
            </a:r>
            <a:r>
              <a:rPr lang="pl-PL" sz="1600" kern="0" dirty="0" err="1" smtClean="0">
                <a:solidFill>
                  <a:srgbClr val="8E8581"/>
                </a:solidFill>
                <a:latin typeface="+mn-lt"/>
              </a:rPr>
              <a:t>Calc</a:t>
            </a:r>
            <a:r>
              <a:rPr lang="pl-PL" sz="1600" kern="0" dirty="0" smtClean="0">
                <a:solidFill>
                  <a:srgbClr val="8E8581"/>
                </a:solidFill>
                <a:latin typeface="+mn-lt"/>
              </a:rPr>
              <a:t> </a:t>
            </a:r>
          </a:p>
          <a:p>
            <a:pPr marL="3124200" lvl="6" indent="-381000" eaLnBrk="0" hangingPunct="0">
              <a:lnSpc>
                <a:spcPct val="90000"/>
              </a:lnSpc>
              <a:spcBef>
                <a:spcPct val="20000"/>
              </a:spcBef>
              <a:buClr>
                <a:srgbClr val="CE1111"/>
              </a:buClr>
              <a:buFont typeface="Wingdings" pitchFamily="2" charset="2"/>
              <a:buChar char="§"/>
              <a:defRPr/>
            </a:pPr>
            <a:r>
              <a:rPr lang="pl-PL" sz="1600" kern="0" dirty="0" smtClean="0">
                <a:solidFill>
                  <a:srgbClr val="8E8581"/>
                </a:solidFill>
              </a:rPr>
              <a:t>przedstawienie oferty generatorów</a:t>
            </a:r>
          </a:p>
          <a:p>
            <a:pPr marL="3124200" lvl="6" indent="-381000" eaLnBrk="0" hangingPunct="0">
              <a:lnSpc>
                <a:spcPct val="90000"/>
              </a:lnSpc>
              <a:spcBef>
                <a:spcPct val="20000"/>
              </a:spcBef>
              <a:buClr>
                <a:srgbClr val="CE1111"/>
              </a:buClr>
              <a:buFont typeface="Wingdings" pitchFamily="2" charset="2"/>
              <a:buChar char="§"/>
              <a:defRPr/>
            </a:pPr>
            <a:endParaRPr lang="pl-PL" sz="1600" kern="0" dirty="0" smtClean="0">
              <a:solidFill>
                <a:srgbClr val="8E8581"/>
              </a:solidFill>
              <a:latin typeface="+mn-lt"/>
            </a:endParaRPr>
          </a:p>
          <a:p>
            <a:pPr marL="2667000" lvl="5" indent="-381000" eaLnBrk="0" hangingPunct="0">
              <a:lnSpc>
                <a:spcPct val="90000"/>
              </a:lnSpc>
              <a:spcBef>
                <a:spcPct val="20000"/>
              </a:spcBef>
              <a:buClr>
                <a:srgbClr val="CE1111"/>
              </a:buClr>
              <a:buFont typeface="Wingdings" pitchFamily="2" charset="2"/>
              <a:buChar char="q"/>
              <a:defRPr/>
            </a:pPr>
            <a:r>
              <a:rPr kumimoji="0" lang="pl-P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Kampania w wyszukiwarkach internetowych, sekcje</a:t>
            </a:r>
            <a:r>
              <a:rPr kumimoji="0" lang="pl-PL" sz="1600" b="0" i="0" u="none" strike="noStrike" kern="0" cap="none" spc="0" normalizeH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specjalne, </a:t>
            </a:r>
            <a:r>
              <a:rPr kumimoji="0" lang="pl-PL" sz="1600" b="0" i="0" u="none" strike="noStrike" kern="0" cap="none" spc="0" normalizeH="0" noProof="0" dirty="0" err="1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blogi</a:t>
            </a:r>
            <a:r>
              <a:rPr kumimoji="0" lang="pl-PL" sz="1600" b="0" i="0" u="none" strike="noStrike" kern="0" cap="none" spc="0" normalizeH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pl-PL" sz="1600" i="0" u="none" strike="noStrike" kern="0" cap="none" spc="0" normalizeH="0" baseline="0" noProof="0" dirty="0">
              <a:ln>
                <a:noFill/>
              </a:ln>
              <a:solidFill>
                <a:srgbClr val="8E8581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9" y="1879976"/>
            <a:ext cx="3347863" cy="4720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636838" y="20624"/>
            <a:ext cx="6408737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Żelazka</a:t>
            </a:r>
            <a:endParaRPr kumimoji="0" lang="pl-PL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18" descr="C:\Documents and Settings\fdemougin\Bureau\TEMP FLEUR\FV DETOURES\FV467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96009">
            <a:off x="168596" y="3251066"/>
            <a:ext cx="4176439" cy="3275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1182566" y="498814"/>
            <a:ext cx="76800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sz="2800" b="1" baseline="0" dirty="0" smtClean="0">
                <a:solidFill>
                  <a:srgbClr val="8D7D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ULTRAGLISS</a:t>
            </a:r>
            <a:r>
              <a:rPr lang="pl-PL" sz="2800" b="1" baseline="0" dirty="0" smtClean="0">
                <a:solidFill>
                  <a:srgbClr val="8D7D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800" b="1" baseline="0" dirty="0" err="1" smtClean="0">
                <a:solidFill>
                  <a:srgbClr val="8D7D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upgrade</a:t>
            </a:r>
            <a:endParaRPr lang="en-US" sz="2800" b="1" baseline="0" dirty="0">
              <a:solidFill>
                <a:srgbClr val="B41315"/>
              </a:solidFill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1079104" y="1628806"/>
            <a:ext cx="8064896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1813" lvl="1" indent="-354013" algn="l" eaLnBrk="0" hangingPunct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pl-PL" b="1" kern="0" dirty="0" smtClean="0">
                <a:solidFill>
                  <a:srgbClr val="808080"/>
                </a:solidFill>
              </a:rPr>
              <a:t>Cel</a:t>
            </a:r>
          </a:p>
          <a:p>
            <a:pPr marL="989013" lvl="2" indent="-354013" algn="l" eaLnBrk="0" hangingPunct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pl-PL" kern="0" dirty="0" smtClean="0">
                <a:solidFill>
                  <a:srgbClr val="8E8581"/>
                </a:solidFill>
              </a:rPr>
              <a:t>Wzmocnienie oferty w niższym segmencie cenowym</a:t>
            </a:r>
            <a:r>
              <a:rPr lang="en-US" kern="0" dirty="0" smtClean="0">
                <a:solidFill>
                  <a:srgbClr val="8E8581"/>
                </a:solidFill>
              </a:rPr>
              <a:t> </a:t>
            </a:r>
            <a:endParaRPr lang="pl-PL" kern="0" dirty="0" smtClean="0">
              <a:solidFill>
                <a:srgbClr val="8E8581"/>
              </a:solidFill>
            </a:endParaRPr>
          </a:p>
          <a:p>
            <a:pPr marL="989013" lvl="2" indent="-354013" algn="l" eaLnBrk="0" hangingPunct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pl-PL" kern="0" dirty="0" smtClean="0">
                <a:solidFill>
                  <a:srgbClr val="8E8581"/>
                </a:solidFill>
              </a:rPr>
              <a:t>Być bardziej konkurencyjnym w stosunku do propozycji czołowych graczy na rynku</a:t>
            </a:r>
          </a:p>
          <a:p>
            <a:pPr marL="989013" lvl="2" indent="-354013" algn="l" eaLnBrk="0" hangingPunct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q"/>
            </a:pPr>
            <a:endParaRPr lang="pl-PL" kern="0" dirty="0" smtClean="0">
              <a:solidFill>
                <a:srgbClr val="8E8581"/>
              </a:solidFill>
            </a:endParaRPr>
          </a:p>
          <a:p>
            <a:pPr marL="989013" lvl="2" indent="-354013" algn="l" eaLnBrk="0" hangingPunct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q"/>
            </a:pPr>
            <a:endParaRPr lang="pl-PL" kern="0" dirty="0" smtClean="0">
              <a:solidFill>
                <a:srgbClr val="8E8581"/>
              </a:solidFill>
            </a:endParaRPr>
          </a:p>
          <a:p>
            <a:pPr marL="3275013" lvl="7" indent="-354013" eaLnBrk="0" hangingPunct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pl-PL" b="1" baseline="0" dirty="0" smtClean="0">
                <a:solidFill>
                  <a:srgbClr val="808080"/>
                </a:solidFill>
                <a:latin typeface="+mn-lt"/>
                <a:sym typeface="Monotype Sorts" charset="2"/>
              </a:rPr>
              <a:t>Wzmocnienie</a:t>
            </a:r>
            <a:r>
              <a:rPr lang="pl-PL" b="1" dirty="0" smtClean="0">
                <a:solidFill>
                  <a:schemeClr val="bg2"/>
                </a:solidFill>
                <a:latin typeface="+mn-lt"/>
                <a:sym typeface="Monotype Sorts" charset="2"/>
              </a:rPr>
              <a:t> linii Ultragliss poprzez:</a:t>
            </a:r>
          </a:p>
          <a:p>
            <a:pPr marL="3732213" lvl="8" indent="-354013" eaLnBrk="0" hangingPunct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pl-PL" dirty="0" smtClean="0">
                <a:solidFill>
                  <a:schemeClr val="bg2"/>
                </a:solidFill>
                <a:latin typeface="+mn-lt"/>
                <a:sym typeface="Monotype Sorts" charset="2"/>
              </a:rPr>
              <a:t>L</a:t>
            </a:r>
            <a:r>
              <a:rPr lang="pl-PL" baseline="0" dirty="0" smtClean="0">
                <a:solidFill>
                  <a:schemeClr val="bg2"/>
                </a:solidFill>
                <a:latin typeface="+mn-lt"/>
                <a:sym typeface="Monotype Sorts" charset="2"/>
              </a:rPr>
              <a:t>epsze zdefiniowanie produktu</a:t>
            </a:r>
          </a:p>
          <a:p>
            <a:pPr marL="3732213" lvl="8" indent="-354013" eaLnBrk="0" hangingPunct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pl-PL" dirty="0" smtClean="0">
                <a:solidFill>
                  <a:schemeClr val="bg2"/>
                </a:solidFill>
                <a:latin typeface="+mn-lt"/>
                <a:sym typeface="Monotype Sorts" charset="2"/>
              </a:rPr>
              <a:t>Atrakcyjniejsze wykończenie produktu</a:t>
            </a:r>
          </a:p>
          <a:p>
            <a:pPr marL="3732213" lvl="8" indent="-354013" eaLnBrk="0" hangingPunct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pl-PL" baseline="0" dirty="0" smtClean="0">
                <a:solidFill>
                  <a:schemeClr val="bg2"/>
                </a:solidFill>
                <a:latin typeface="+mn-lt"/>
                <a:sym typeface="Monotype Sorts" charset="2"/>
              </a:rPr>
              <a:t>Niższa cena</a:t>
            </a:r>
            <a:endParaRPr lang="en-US" sz="1600" baseline="0" dirty="0">
              <a:solidFill>
                <a:schemeClr val="bg2"/>
              </a:solidFill>
              <a:latin typeface="Verdana" pitchFamily="34" charset="0"/>
              <a:sym typeface="Monotype Sorts" charset="2"/>
            </a:endParaRPr>
          </a:p>
        </p:txBody>
      </p:sp>
      <p:pic>
        <p:nvPicPr>
          <p:cNvPr id="6" name="Picture 3" descr="Tef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2107" y="26442"/>
            <a:ext cx="2171899" cy="7382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8"/>
          <p:cNvSpPr txBox="1">
            <a:spLocks noChangeArrowheads="1"/>
          </p:cNvSpPr>
          <p:nvPr/>
        </p:nvSpPr>
        <p:spPr bwMode="auto">
          <a:xfrm>
            <a:off x="1182566" y="314136"/>
            <a:ext cx="76800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l" eaLnBrk="0" hangingPunct="0">
              <a:defRPr/>
            </a:pPr>
            <a:r>
              <a:rPr lang="pl-PL" sz="2800" b="1" kern="0" dirty="0" smtClean="0">
                <a:solidFill>
                  <a:srgbClr val="8D7D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WSPARCIE </a:t>
            </a:r>
            <a:r>
              <a:rPr lang="pl-PL" sz="2800" b="1" kern="0" dirty="0" smtClean="0">
                <a:solidFill>
                  <a:srgbClr val="8D7D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SPRZEDAŻY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B4131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ctangle 28"/>
          <p:cNvSpPr txBox="1">
            <a:spLocks noChangeArrowheads="1"/>
          </p:cNvSpPr>
          <p:nvPr/>
        </p:nvSpPr>
        <p:spPr bwMode="auto">
          <a:xfrm>
            <a:off x="1187630" y="745544"/>
            <a:ext cx="76800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2400" kern="0" dirty="0" smtClean="0">
                <a:solidFill>
                  <a:srgbClr val="8D7D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GENERATORY PARY 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rgbClr val="B4131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3347864" y="3356992"/>
            <a:ext cx="6804248" cy="5040312"/>
          </a:xfrm>
          <a:prstGeom prst="rect">
            <a:avLst/>
          </a:prstGeom>
        </p:spPr>
        <p:txBody>
          <a:bodyPr/>
          <a:lstStyle/>
          <a:p>
            <a:pPr marL="381000" marR="0" lvl="0" indent="-3810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E1111"/>
              </a:buClr>
              <a:buSzTx/>
              <a:buFont typeface="Wingdings" pitchFamily="2" charset="2"/>
              <a:buChar char="q"/>
              <a:tabLst/>
              <a:defRPr/>
            </a:pPr>
            <a:endParaRPr lang="pl-PL" kern="0" dirty="0" smtClean="0">
              <a:solidFill>
                <a:srgbClr val="8E8581"/>
              </a:solidFill>
              <a:latin typeface="+mn-lt"/>
            </a:endParaRPr>
          </a:p>
          <a:p>
            <a:pPr marL="381000" indent="-381000" algn="l" eaLnBrk="0" hangingPunct="0">
              <a:lnSpc>
                <a:spcPct val="90000"/>
              </a:lnSpc>
              <a:spcBef>
                <a:spcPct val="20000"/>
              </a:spcBef>
              <a:buClr>
                <a:srgbClr val="CE1111"/>
              </a:buClr>
              <a:buFont typeface="Wingdings" pitchFamily="2" charset="2"/>
              <a:buChar char="q"/>
              <a:defRPr/>
            </a:pPr>
            <a:r>
              <a:rPr lang="pl-PL" kern="0" dirty="0" smtClean="0">
                <a:solidFill>
                  <a:srgbClr val="8E8581"/>
                </a:solidFill>
              </a:rPr>
              <a:t>Sety z deską do prasowania</a:t>
            </a:r>
          </a:p>
          <a:p>
            <a:pPr marL="1295400" lvl="2" indent="-381000" algn="l" eaLnBrk="0" hangingPunct="0">
              <a:lnSpc>
                <a:spcPct val="90000"/>
              </a:lnSpc>
              <a:spcBef>
                <a:spcPct val="20000"/>
              </a:spcBef>
              <a:buClr>
                <a:srgbClr val="CE1111"/>
              </a:buClr>
              <a:buFont typeface="Wingdings" pitchFamily="2" charset="2"/>
              <a:buChar char="§"/>
              <a:defRPr/>
            </a:pPr>
            <a:r>
              <a:rPr kumimoji="0" lang="pl-PL" b="0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Handel tradycyjny, MSHP</a:t>
            </a:r>
            <a:endParaRPr kumimoji="0" lang="pl-PL" i="0" u="none" strike="noStrike" kern="0" cap="none" spc="0" normalizeH="0" baseline="0" noProof="0" dirty="0">
              <a:ln>
                <a:noFill/>
              </a:ln>
              <a:solidFill>
                <a:srgbClr val="8E8581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-27384"/>
            <a:ext cx="226774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1" y="3717032"/>
            <a:ext cx="336984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347864" y="2349128"/>
            <a:ext cx="6804248" cy="5040312"/>
          </a:xfrm>
          <a:prstGeom prst="rect">
            <a:avLst/>
          </a:prstGeom>
        </p:spPr>
        <p:txBody>
          <a:bodyPr/>
          <a:lstStyle/>
          <a:p>
            <a:pPr marL="381000" marR="0" lvl="0" indent="-3810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E1111"/>
              </a:buClr>
              <a:buSzTx/>
              <a:buFont typeface="Wingdings" pitchFamily="2" charset="2"/>
              <a:buChar char="q"/>
              <a:tabLst/>
              <a:defRPr/>
            </a:pPr>
            <a:endParaRPr lang="pl-PL" kern="0" dirty="0" smtClean="0">
              <a:solidFill>
                <a:srgbClr val="8E8581"/>
              </a:solidFill>
              <a:latin typeface="+mn-lt"/>
            </a:endParaRPr>
          </a:p>
          <a:p>
            <a:pPr marL="381000" marR="0" lvl="0" indent="-3810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E1111"/>
              </a:buClr>
              <a:buSzTx/>
              <a:buFont typeface="Wingdings" pitchFamily="2" charset="2"/>
              <a:buChar char="q"/>
              <a:tabLst/>
              <a:defRPr/>
            </a:pPr>
            <a:r>
              <a:rPr lang="pl-PL" kern="0" dirty="0" smtClean="0">
                <a:solidFill>
                  <a:srgbClr val="8E8581"/>
                </a:solidFill>
                <a:latin typeface="+mn-lt"/>
              </a:rPr>
              <a:t>Demonstracje w sklepach </a:t>
            </a:r>
            <a:endParaRPr kumimoji="0" lang="pl-PL" i="0" u="none" strike="noStrike" kern="0" cap="none" spc="0" normalizeH="0" baseline="0" noProof="0" dirty="0">
              <a:ln>
                <a:noFill/>
              </a:ln>
              <a:solidFill>
                <a:srgbClr val="8E8581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8"/>
          <p:cNvSpPr txBox="1">
            <a:spLocks noChangeArrowheads="1"/>
          </p:cNvSpPr>
          <p:nvPr/>
        </p:nvSpPr>
        <p:spPr bwMode="auto">
          <a:xfrm>
            <a:off x="1182566" y="961564"/>
            <a:ext cx="76800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l" eaLnBrk="0" hangingPunct="0">
              <a:defRPr/>
            </a:pPr>
            <a:r>
              <a:rPr lang="pl-PL" sz="2800" b="1" kern="0" dirty="0" smtClean="0">
                <a:solidFill>
                  <a:srgbClr val="8D7D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Film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B4131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636838" y="20624"/>
            <a:ext cx="6408737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Żelazka</a:t>
            </a:r>
            <a:endParaRPr kumimoji="0" lang="pl-PL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3275858" y="1643063"/>
            <a:ext cx="590465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89013" lvl="2" indent="-354013" algn="l" eaLnBrk="0" hangingPunct="0">
              <a:lnSpc>
                <a:spcPct val="150000"/>
              </a:lnSpc>
              <a:buFont typeface="Arial" pitchFamily="34" charset="0"/>
              <a:buChar char="•"/>
            </a:pPr>
            <a:endParaRPr lang="pl-PL" baseline="0" dirty="0" smtClean="0">
              <a:solidFill>
                <a:schemeClr val="bg2"/>
              </a:solidFill>
              <a:latin typeface="+mn-lt"/>
              <a:sym typeface="Monotype Sorts" charset="2"/>
            </a:endParaRPr>
          </a:p>
          <a:p>
            <a:pPr marL="989013" lvl="2" indent="-354013" algn="l" eaLnBrk="0" hangingPunct="0">
              <a:lnSpc>
                <a:spcPct val="150000"/>
              </a:lnSpc>
              <a:buFont typeface="Arial" pitchFamily="34" charset="0"/>
              <a:buChar char="•"/>
            </a:pPr>
            <a:endParaRPr lang="pl-PL" dirty="0" smtClean="0">
              <a:solidFill>
                <a:schemeClr val="bg2"/>
              </a:solidFill>
              <a:latin typeface="+mn-lt"/>
              <a:sym typeface="Monotype Sorts" charset="2"/>
            </a:endParaRPr>
          </a:p>
          <a:p>
            <a:pPr marL="989013" lvl="2" indent="-354013" algn="l" eaLnBrk="0" hangingPunct="0">
              <a:lnSpc>
                <a:spcPct val="150000"/>
              </a:lnSpc>
              <a:buFont typeface="Arial" pitchFamily="34" charset="0"/>
              <a:buChar char="•"/>
            </a:pPr>
            <a:endParaRPr lang="pl-PL" baseline="0" dirty="0" smtClean="0">
              <a:solidFill>
                <a:schemeClr val="bg2"/>
              </a:solidFill>
              <a:latin typeface="+mn-lt"/>
              <a:sym typeface="Monotype Sorts" charset="2"/>
            </a:endParaRPr>
          </a:p>
          <a:p>
            <a:pPr marL="989013" lvl="2" indent="-354013" algn="l" eaLnBrk="0" hangingPunct="0">
              <a:lnSpc>
                <a:spcPct val="150000"/>
              </a:lnSpc>
              <a:buFont typeface="Arial" pitchFamily="34" charset="0"/>
              <a:buChar char="•"/>
            </a:pPr>
            <a:endParaRPr lang="pl-PL" dirty="0" smtClean="0">
              <a:solidFill>
                <a:schemeClr val="bg2"/>
              </a:solidFill>
              <a:latin typeface="+mn-lt"/>
              <a:sym typeface="Monotype Sorts" charset="2"/>
            </a:endParaRPr>
          </a:p>
          <a:p>
            <a:pPr marL="989013" lvl="2" indent="-354013" algn="l" eaLnBrk="0" hangingPunct="0">
              <a:lnSpc>
                <a:spcPct val="150000"/>
              </a:lnSpc>
              <a:buFont typeface="Arial" pitchFamily="34" charset="0"/>
              <a:buChar char="•"/>
            </a:pPr>
            <a:endParaRPr lang="pl-PL" baseline="0" dirty="0" smtClean="0">
              <a:solidFill>
                <a:schemeClr val="bg2"/>
              </a:solidFill>
              <a:latin typeface="+mn-lt"/>
              <a:sym typeface="Monotype Sorts" charset="2"/>
            </a:endParaRPr>
          </a:p>
          <a:p>
            <a:pPr marL="989013" lvl="2" indent="-354013" algn="l" eaLnBrk="0" hangingPunct="0">
              <a:lnSpc>
                <a:spcPct val="150000"/>
              </a:lnSpc>
              <a:buFont typeface="Arial" pitchFamily="34" charset="0"/>
              <a:buChar char="•"/>
            </a:pPr>
            <a:endParaRPr lang="pl-PL" dirty="0" smtClean="0">
              <a:solidFill>
                <a:schemeClr val="bg2"/>
              </a:solidFill>
              <a:latin typeface="+mn-lt"/>
              <a:sym typeface="Monotype Sorts" charset="2"/>
            </a:endParaRPr>
          </a:p>
          <a:p>
            <a:pPr marL="989013" lvl="2" indent="-354013" algn="l" eaLnBrk="0" hangingPunct="0">
              <a:lnSpc>
                <a:spcPct val="150000"/>
              </a:lnSpc>
              <a:buFont typeface="Arial" pitchFamily="34" charset="0"/>
              <a:buChar char="•"/>
            </a:pPr>
            <a:endParaRPr lang="pl-PL" baseline="0" dirty="0" smtClean="0">
              <a:solidFill>
                <a:schemeClr val="bg2"/>
              </a:solidFill>
              <a:latin typeface="+mn-lt"/>
              <a:sym typeface="Monotype Sorts" charset="2"/>
            </a:endParaRPr>
          </a:p>
          <a:p>
            <a:pPr marL="989013" lvl="2" indent="-354013" algn="l" eaLnBrk="0" hangingPunct="0">
              <a:lnSpc>
                <a:spcPct val="150000"/>
              </a:lnSpc>
              <a:buFont typeface="Arial" pitchFamily="34" charset="0"/>
              <a:buChar char="•"/>
            </a:pPr>
            <a:endParaRPr lang="pl-PL" baseline="0" dirty="0" smtClean="0">
              <a:solidFill>
                <a:schemeClr val="bg2"/>
              </a:solidFill>
              <a:latin typeface="+mn-lt"/>
              <a:sym typeface="Monotype Sorts" charset="2"/>
            </a:endParaRPr>
          </a:p>
          <a:p>
            <a:pPr marL="531813" lvl="1" indent="-354013" algn="l" eaLnBrk="0" hangingPunct="0">
              <a:lnSpc>
                <a:spcPct val="150000"/>
              </a:lnSpc>
              <a:buFontTx/>
              <a:buBlip>
                <a:blip r:embed="rId2"/>
              </a:buBlip>
            </a:pPr>
            <a:endParaRPr lang="en-US" sz="1600" baseline="0" dirty="0">
              <a:solidFill>
                <a:schemeClr val="bg2"/>
              </a:solidFill>
              <a:latin typeface="Verdana" pitchFamily="34" charset="0"/>
              <a:sym typeface="Monotype Sorts" charset="2"/>
            </a:endParaRPr>
          </a:p>
        </p:txBody>
      </p:sp>
      <p:pic>
        <p:nvPicPr>
          <p:cNvPr id="6" name="Picture 3" descr="Tef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2107" y="26442"/>
            <a:ext cx="2171899" cy="738262"/>
          </a:xfrm>
          <a:prstGeom prst="rect">
            <a:avLst/>
          </a:prstGeom>
          <a:noFill/>
        </p:spPr>
      </p:pic>
      <p:sp>
        <p:nvSpPr>
          <p:cNvPr id="12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1182566" y="498814"/>
            <a:ext cx="76800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sz="2800" b="1" baseline="0" dirty="0" smtClean="0">
                <a:solidFill>
                  <a:srgbClr val="8D7D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ULTRAGLISS</a:t>
            </a:r>
            <a:r>
              <a:rPr lang="pl-PL" sz="2800" b="1" baseline="0" dirty="0" smtClean="0">
                <a:solidFill>
                  <a:srgbClr val="8D7D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800" b="1" baseline="0" dirty="0" err="1" smtClean="0">
                <a:solidFill>
                  <a:srgbClr val="8D7D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upgrade</a:t>
            </a:r>
            <a:endParaRPr lang="en-US" sz="2800" b="1" baseline="0" dirty="0">
              <a:solidFill>
                <a:srgbClr val="B41315"/>
              </a:solidFill>
            </a:endParaRPr>
          </a:p>
        </p:txBody>
      </p:sp>
      <p:sp>
        <p:nvSpPr>
          <p:cNvPr id="13" name="Rectangle 28"/>
          <p:cNvSpPr txBox="1">
            <a:spLocks noChangeArrowheads="1"/>
          </p:cNvSpPr>
          <p:nvPr/>
        </p:nvSpPr>
        <p:spPr bwMode="auto">
          <a:xfrm>
            <a:off x="1212400" y="1023119"/>
            <a:ext cx="76800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2000" b="1" kern="0" noProof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CECHY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251520" y="1595439"/>
            <a:ext cx="50405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fr-FR" sz="2000" b="1" baseline="0" dirty="0">
                <a:solidFill>
                  <a:srgbClr val="808080"/>
                </a:solidFill>
                <a:latin typeface="Verdana" pitchFamily="34" charset="0"/>
              </a:rPr>
              <a:t>  </a:t>
            </a:r>
            <a:r>
              <a:rPr lang="pl-PL" sz="1700" b="1" dirty="0" smtClean="0">
                <a:solidFill>
                  <a:srgbClr val="808080"/>
                </a:solidFill>
                <a:latin typeface="Verdana" pitchFamily="34" charset="0"/>
              </a:rPr>
              <a:t>Atrakcyjniejsza stylistyka </a:t>
            </a:r>
            <a:endParaRPr lang="fr-FR" sz="2000" b="1" baseline="0" dirty="0">
              <a:solidFill>
                <a:srgbClr val="808080"/>
              </a:solidFill>
              <a:latin typeface="DIN-Bold"/>
            </a:endParaRPr>
          </a:p>
        </p:txBody>
      </p:sp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60848"/>
            <a:ext cx="9144000" cy="3399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636838" y="20624"/>
            <a:ext cx="6408737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Żelazka</a:t>
            </a:r>
            <a:endParaRPr kumimoji="0" lang="pl-PL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3275858" y="1643063"/>
            <a:ext cx="590465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89013" lvl="2" indent="-354013" algn="l" eaLnBrk="0" hangingPunct="0">
              <a:lnSpc>
                <a:spcPct val="150000"/>
              </a:lnSpc>
              <a:buFont typeface="Arial" pitchFamily="34" charset="0"/>
              <a:buChar char="•"/>
            </a:pPr>
            <a:endParaRPr lang="pl-PL" baseline="0" dirty="0" smtClean="0">
              <a:solidFill>
                <a:schemeClr val="bg2"/>
              </a:solidFill>
              <a:latin typeface="+mn-lt"/>
              <a:sym typeface="Monotype Sorts" charset="2"/>
            </a:endParaRPr>
          </a:p>
          <a:p>
            <a:pPr marL="989013" lvl="2" indent="-354013" algn="l" eaLnBrk="0" hangingPunct="0">
              <a:lnSpc>
                <a:spcPct val="150000"/>
              </a:lnSpc>
              <a:buFont typeface="Arial" pitchFamily="34" charset="0"/>
              <a:buChar char="•"/>
            </a:pPr>
            <a:endParaRPr lang="pl-PL" dirty="0" smtClean="0">
              <a:solidFill>
                <a:schemeClr val="bg2"/>
              </a:solidFill>
              <a:latin typeface="+mn-lt"/>
              <a:sym typeface="Monotype Sorts" charset="2"/>
            </a:endParaRPr>
          </a:p>
          <a:p>
            <a:pPr marL="989013" lvl="2" indent="-354013" algn="l" eaLnBrk="0" hangingPunct="0">
              <a:lnSpc>
                <a:spcPct val="150000"/>
              </a:lnSpc>
              <a:buFont typeface="Arial" pitchFamily="34" charset="0"/>
              <a:buChar char="•"/>
            </a:pPr>
            <a:endParaRPr lang="pl-PL" baseline="0" dirty="0" smtClean="0">
              <a:solidFill>
                <a:schemeClr val="bg2"/>
              </a:solidFill>
              <a:latin typeface="+mn-lt"/>
              <a:sym typeface="Monotype Sorts" charset="2"/>
            </a:endParaRPr>
          </a:p>
          <a:p>
            <a:pPr marL="989013" lvl="2" indent="-354013" algn="l" eaLnBrk="0" hangingPunct="0">
              <a:lnSpc>
                <a:spcPct val="150000"/>
              </a:lnSpc>
              <a:buFont typeface="Arial" pitchFamily="34" charset="0"/>
              <a:buChar char="•"/>
            </a:pPr>
            <a:endParaRPr lang="pl-PL" dirty="0" smtClean="0">
              <a:solidFill>
                <a:schemeClr val="bg2"/>
              </a:solidFill>
              <a:latin typeface="+mn-lt"/>
              <a:sym typeface="Monotype Sorts" charset="2"/>
            </a:endParaRPr>
          </a:p>
          <a:p>
            <a:pPr marL="989013" lvl="2" indent="-354013" algn="l" eaLnBrk="0" hangingPunct="0">
              <a:lnSpc>
                <a:spcPct val="150000"/>
              </a:lnSpc>
              <a:buFont typeface="Arial" pitchFamily="34" charset="0"/>
              <a:buChar char="•"/>
            </a:pPr>
            <a:endParaRPr lang="pl-PL" baseline="0" dirty="0" smtClean="0">
              <a:solidFill>
                <a:schemeClr val="bg2"/>
              </a:solidFill>
              <a:latin typeface="+mn-lt"/>
              <a:sym typeface="Monotype Sorts" charset="2"/>
            </a:endParaRPr>
          </a:p>
          <a:p>
            <a:pPr marL="989013" lvl="2" indent="-354013" algn="l" eaLnBrk="0" hangingPunct="0">
              <a:lnSpc>
                <a:spcPct val="150000"/>
              </a:lnSpc>
              <a:buFont typeface="Arial" pitchFamily="34" charset="0"/>
              <a:buChar char="•"/>
            </a:pPr>
            <a:endParaRPr lang="pl-PL" dirty="0" smtClean="0">
              <a:solidFill>
                <a:schemeClr val="bg2"/>
              </a:solidFill>
              <a:latin typeface="+mn-lt"/>
              <a:sym typeface="Monotype Sorts" charset="2"/>
            </a:endParaRPr>
          </a:p>
          <a:p>
            <a:pPr marL="989013" lvl="2" indent="-354013" algn="l" eaLnBrk="0" hangingPunct="0">
              <a:lnSpc>
                <a:spcPct val="150000"/>
              </a:lnSpc>
              <a:buFont typeface="Arial" pitchFamily="34" charset="0"/>
              <a:buChar char="•"/>
            </a:pPr>
            <a:endParaRPr lang="pl-PL" baseline="0" dirty="0" smtClean="0">
              <a:solidFill>
                <a:schemeClr val="bg2"/>
              </a:solidFill>
              <a:latin typeface="+mn-lt"/>
              <a:sym typeface="Monotype Sorts" charset="2"/>
            </a:endParaRPr>
          </a:p>
          <a:p>
            <a:pPr marL="989013" lvl="2" indent="-354013" algn="l" eaLnBrk="0" hangingPunct="0">
              <a:lnSpc>
                <a:spcPct val="150000"/>
              </a:lnSpc>
              <a:buFont typeface="Arial" pitchFamily="34" charset="0"/>
              <a:buChar char="•"/>
            </a:pPr>
            <a:endParaRPr lang="pl-PL" baseline="0" dirty="0" smtClean="0">
              <a:solidFill>
                <a:schemeClr val="bg2"/>
              </a:solidFill>
              <a:latin typeface="+mn-lt"/>
              <a:sym typeface="Monotype Sorts" charset="2"/>
            </a:endParaRPr>
          </a:p>
          <a:p>
            <a:pPr marL="531813" lvl="1" indent="-354013" algn="l" eaLnBrk="0" hangingPunct="0">
              <a:lnSpc>
                <a:spcPct val="150000"/>
              </a:lnSpc>
              <a:buFontTx/>
              <a:buBlip>
                <a:blip r:embed="rId2"/>
              </a:buBlip>
            </a:pPr>
            <a:endParaRPr lang="en-US" sz="1600" baseline="0" dirty="0">
              <a:solidFill>
                <a:schemeClr val="bg2"/>
              </a:solidFill>
              <a:latin typeface="Verdana" pitchFamily="34" charset="0"/>
              <a:sym typeface="Monotype Sorts" charset="2"/>
            </a:endParaRPr>
          </a:p>
        </p:txBody>
      </p:sp>
      <p:pic>
        <p:nvPicPr>
          <p:cNvPr id="6" name="Picture 3" descr="Tef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2107" y="26442"/>
            <a:ext cx="2171899" cy="738262"/>
          </a:xfrm>
          <a:prstGeom prst="rect">
            <a:avLst/>
          </a:prstGeom>
          <a:noFill/>
        </p:spPr>
      </p:pic>
      <p:sp>
        <p:nvSpPr>
          <p:cNvPr id="12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1182566" y="498814"/>
            <a:ext cx="76800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sz="2800" b="1" baseline="0" dirty="0" smtClean="0">
                <a:solidFill>
                  <a:srgbClr val="8D7D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ULTRAGLISS</a:t>
            </a:r>
            <a:r>
              <a:rPr lang="pl-PL" sz="2800" b="1" baseline="0" dirty="0" smtClean="0">
                <a:solidFill>
                  <a:srgbClr val="8D7D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800" b="1" baseline="0" dirty="0" err="1" smtClean="0">
                <a:solidFill>
                  <a:srgbClr val="8D7D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upgrade</a:t>
            </a:r>
            <a:endParaRPr lang="en-US" sz="2800" b="1" baseline="0" dirty="0">
              <a:solidFill>
                <a:srgbClr val="B41315"/>
              </a:solidFill>
            </a:endParaRPr>
          </a:p>
        </p:txBody>
      </p:sp>
      <p:sp>
        <p:nvSpPr>
          <p:cNvPr id="13" name="Rectangle 28"/>
          <p:cNvSpPr txBox="1">
            <a:spLocks noChangeArrowheads="1"/>
          </p:cNvSpPr>
          <p:nvPr/>
        </p:nvSpPr>
        <p:spPr bwMode="auto">
          <a:xfrm>
            <a:off x="1212400" y="1023119"/>
            <a:ext cx="76800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pl-PL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JAKOŚĆ I STYLISTYKA </a:t>
            </a:r>
            <a:endParaRPr lang="en-CA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l="874"/>
          <a:stretch>
            <a:fillRect/>
          </a:stretch>
        </p:blipFill>
        <p:spPr bwMode="auto">
          <a:xfrm>
            <a:off x="0" y="2132856"/>
            <a:ext cx="9144000" cy="385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636838" y="20624"/>
            <a:ext cx="6408737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Żelazka</a:t>
            </a:r>
            <a:endParaRPr kumimoji="0" lang="pl-PL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3" descr="Tef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2107" y="26442"/>
            <a:ext cx="2171899" cy="738262"/>
          </a:xfrm>
          <a:prstGeom prst="rect">
            <a:avLst/>
          </a:prstGeom>
          <a:noFill/>
        </p:spPr>
      </p:pic>
      <p:sp>
        <p:nvSpPr>
          <p:cNvPr id="12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1182566" y="498814"/>
            <a:ext cx="76800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sz="2800" b="1" baseline="0" dirty="0" smtClean="0">
                <a:solidFill>
                  <a:srgbClr val="8D7D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ULTRAGLISS</a:t>
            </a:r>
            <a:r>
              <a:rPr lang="pl-PL" sz="2800" b="1" baseline="0" dirty="0" smtClean="0">
                <a:solidFill>
                  <a:srgbClr val="8D7D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800" b="1" baseline="0" dirty="0" err="1" smtClean="0">
                <a:solidFill>
                  <a:srgbClr val="8D7D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upgrade</a:t>
            </a:r>
            <a:endParaRPr lang="en-US" sz="2800" b="1" baseline="0" dirty="0">
              <a:solidFill>
                <a:srgbClr val="B41315"/>
              </a:solidFill>
            </a:endParaRPr>
          </a:p>
        </p:txBody>
      </p:sp>
      <p:sp>
        <p:nvSpPr>
          <p:cNvPr id="13" name="Rectangle 28"/>
          <p:cNvSpPr txBox="1">
            <a:spLocks noChangeArrowheads="1"/>
          </p:cNvSpPr>
          <p:nvPr/>
        </p:nvSpPr>
        <p:spPr bwMode="auto">
          <a:xfrm>
            <a:off x="1212400" y="1023119"/>
            <a:ext cx="76800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2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GAMA PRODUKTOWA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391" r="1671"/>
          <a:stretch>
            <a:fillRect/>
          </a:stretch>
        </p:blipFill>
        <p:spPr bwMode="auto">
          <a:xfrm>
            <a:off x="0" y="1985966"/>
            <a:ext cx="9144000" cy="3891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8"/>
          <p:cNvSpPr txBox="1">
            <a:spLocks noChangeArrowheads="1"/>
          </p:cNvSpPr>
          <p:nvPr/>
        </p:nvSpPr>
        <p:spPr bwMode="auto">
          <a:xfrm>
            <a:off x="7740352" y="5085184"/>
            <a:ext cx="12241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1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PROMO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636838" y="20624"/>
            <a:ext cx="6408737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Żelazka</a:t>
            </a:r>
            <a:endParaRPr kumimoji="0" lang="pl-PL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3" descr="Tef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2107" y="26442"/>
            <a:ext cx="2171899" cy="738262"/>
          </a:xfrm>
          <a:prstGeom prst="rect">
            <a:avLst/>
          </a:prstGeom>
          <a:noFill/>
        </p:spPr>
      </p:pic>
      <p:sp>
        <p:nvSpPr>
          <p:cNvPr id="12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1182566" y="498814"/>
            <a:ext cx="76800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sz="2800" b="1" baseline="0" dirty="0" smtClean="0">
                <a:solidFill>
                  <a:srgbClr val="8D7D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ULTRAGLISS</a:t>
            </a:r>
            <a:r>
              <a:rPr lang="pl-PL" sz="2800" b="1" baseline="0" dirty="0" smtClean="0">
                <a:solidFill>
                  <a:srgbClr val="8D7D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800" b="1" baseline="0" dirty="0" err="1" smtClean="0">
                <a:solidFill>
                  <a:srgbClr val="8D7D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upgrade</a:t>
            </a:r>
            <a:endParaRPr lang="en-US" sz="2800" b="1" baseline="0" dirty="0">
              <a:solidFill>
                <a:srgbClr val="B41315"/>
              </a:solidFill>
            </a:endParaRPr>
          </a:p>
        </p:txBody>
      </p:sp>
      <p:sp>
        <p:nvSpPr>
          <p:cNvPr id="13" name="Rectangle 28"/>
          <p:cNvSpPr txBox="1">
            <a:spLocks noChangeArrowheads="1"/>
          </p:cNvSpPr>
          <p:nvPr/>
        </p:nvSpPr>
        <p:spPr bwMode="auto">
          <a:xfrm>
            <a:off x="1212400" y="1023119"/>
            <a:ext cx="76800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2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GAMA PRODUKTOWA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4" name="Tabela 13"/>
          <p:cNvGraphicFramePr>
            <a:graphicFrameLocks noGrp="1"/>
          </p:cNvGraphicFramePr>
          <p:nvPr/>
        </p:nvGraphicFramePr>
        <p:xfrm>
          <a:off x="1528068" y="2132868"/>
          <a:ext cx="7148388" cy="4142949"/>
        </p:xfrm>
        <a:graphic>
          <a:graphicData uri="http://schemas.openxmlformats.org/drawingml/2006/table">
            <a:tbl>
              <a:tblPr/>
              <a:tblGrid>
                <a:gridCol w="3720290"/>
                <a:gridCol w="1222264"/>
                <a:gridCol w="981698"/>
                <a:gridCol w="1224136"/>
              </a:tblGrid>
              <a:tr h="33143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ULTRAGLISS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630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FV4650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FV4660</a:t>
                      </a:r>
                      <a:r>
                        <a:rPr lang="pl-PL" sz="1100" b="1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 </a:t>
                      </a:r>
                      <a:r>
                        <a:rPr lang="pl-PL" sz="1100" b="1" i="0" u="none" strike="noStrike" dirty="0">
                          <a:solidFill>
                            <a:srgbClr val="C00000"/>
                          </a:solidFill>
                          <a:latin typeface="Verdana"/>
                        </a:rPr>
                        <a:t>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FV4670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864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Moc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2200W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2300W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2300W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864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Ciągły wyrzut pary(g/</a:t>
                      </a:r>
                      <a:r>
                        <a:rPr lang="pl-PL" sz="1100" b="1" i="0" u="none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mn</a:t>
                      </a:r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0-35g/min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0-35g/min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0-35g/min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864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Uderzenie pary(g/</a:t>
                      </a:r>
                      <a:r>
                        <a:rPr lang="pl-PL" sz="1100" b="1" i="0" u="none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mn</a:t>
                      </a:r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100g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100g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100g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864"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Prasowanie w pionie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864"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Pojemność zbiornika na wodę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300ml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300ml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300ml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864"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Funkcja </a:t>
                      </a:r>
                      <a:r>
                        <a:rPr lang="pl-PL" sz="1100" b="1" i="0" u="none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samoczyszczenia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864"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100" b="1" i="0" u="none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Easy</a:t>
                      </a:r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 </a:t>
                      </a:r>
                      <a:r>
                        <a:rPr lang="pl-PL" sz="1100" b="1" i="0" u="none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cord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864"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Wbudowany </a:t>
                      </a:r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system </a:t>
                      </a:r>
                      <a:r>
                        <a:rPr lang="pl-PL" sz="1100" b="1" i="0" u="none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antywapienny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4864"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Komfortowy uchwyt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1436"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Cena</a:t>
                      </a:r>
                      <a:r>
                        <a:rPr lang="pl-PL" sz="1100" b="1" i="0" u="none" strike="noStrike" baseline="0" dirty="0" smtClean="0">
                          <a:solidFill>
                            <a:srgbClr val="000000"/>
                          </a:solidFill>
                          <a:latin typeface="Verdana"/>
                        </a:rPr>
                        <a:t> rekomendowana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219,99PLN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239,99PLN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239,99PLN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" name="Picture 5" descr="\\LYO22nt\LYO-Temporaire\F de Mougins\FV DETOURES\FV46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268772"/>
            <a:ext cx="966788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 descr="\\LYO22nt\LYO-Temporaire\F de Mougins\FV DETOURES\FV46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30" y="1303051"/>
            <a:ext cx="936104" cy="74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 descr="\\LYO22nt\LYO-Temporaire\F de Mougins\FV DETOURES\FV4670.jpg"/>
          <p:cNvPicPr>
            <a:picLocks noChangeAspect="1" noChangeArrowheads="1"/>
          </p:cNvPicPr>
          <p:nvPr/>
        </p:nvPicPr>
        <p:blipFill>
          <a:blip r:embed="rId5" cstate="print"/>
          <a:srcRect b="8366"/>
          <a:stretch>
            <a:fillRect/>
          </a:stretch>
        </p:blipFill>
        <p:spPr bwMode="auto">
          <a:xfrm>
            <a:off x="7668344" y="1196764"/>
            <a:ext cx="857250" cy="720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28"/>
          <p:cNvSpPr txBox="1">
            <a:spLocks noChangeArrowheads="1"/>
          </p:cNvSpPr>
          <p:nvPr/>
        </p:nvSpPr>
        <p:spPr bwMode="auto">
          <a:xfrm>
            <a:off x="539558" y="6448992"/>
            <a:ext cx="76800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kern="0" noProof="0" dirty="0" smtClean="0">
                <a:solidFill>
                  <a:srgbClr val="990000"/>
                </a:solidFill>
                <a:latin typeface="+mn-lt"/>
                <a:ea typeface="+mj-ea"/>
                <a:cs typeface="+mj-cs"/>
              </a:rPr>
              <a:t>* model dedykowany pod akcje </a:t>
            </a:r>
            <a:r>
              <a:rPr lang="pl-PL" sz="1200" b="1" kern="0" noProof="0" dirty="0" err="1" smtClean="0">
                <a:solidFill>
                  <a:srgbClr val="990000"/>
                </a:solidFill>
                <a:latin typeface="+mn-lt"/>
                <a:ea typeface="+mj-ea"/>
                <a:cs typeface="+mj-cs"/>
              </a:rPr>
              <a:t>promo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1182566" y="498814"/>
            <a:ext cx="76800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sz="2800" b="1" baseline="0" dirty="0" smtClean="0">
                <a:solidFill>
                  <a:srgbClr val="8D7D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ULTRAGLISS</a:t>
            </a:r>
            <a:r>
              <a:rPr lang="pl-PL" sz="2800" b="1" baseline="0" dirty="0" smtClean="0">
                <a:solidFill>
                  <a:srgbClr val="8D7D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800" b="0" baseline="0" dirty="0" smtClean="0">
                <a:solidFill>
                  <a:srgbClr val="8D7D74"/>
                </a:solidFill>
              </a:rPr>
              <a:t> (</a:t>
            </a:r>
            <a:r>
              <a:rPr lang="pl-PL" sz="2000" b="0" dirty="0" smtClean="0">
                <a:solidFill>
                  <a:srgbClr val="8D7D74"/>
                </a:solidFill>
              </a:rPr>
              <a:t>nowości </a:t>
            </a:r>
            <a:r>
              <a:rPr lang="pl-PL" sz="2000" b="0" dirty="0" err="1" smtClean="0">
                <a:solidFill>
                  <a:srgbClr val="8D7D74"/>
                </a:solidFill>
              </a:rPr>
              <a:t>vs</a:t>
            </a:r>
            <a:r>
              <a:rPr lang="pl-PL" sz="2000" b="0" dirty="0" smtClean="0">
                <a:solidFill>
                  <a:srgbClr val="8D7D74"/>
                </a:solidFill>
              </a:rPr>
              <a:t> oferta wychodząca)</a:t>
            </a:r>
            <a:endParaRPr lang="en-US" sz="2000" b="0" baseline="0" dirty="0">
              <a:solidFill>
                <a:srgbClr val="B41315"/>
              </a:solidFill>
            </a:endParaRPr>
          </a:p>
        </p:txBody>
      </p:sp>
      <p:pic>
        <p:nvPicPr>
          <p:cNvPr id="6" name="Picture 3" descr="Tef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2107" y="26442"/>
            <a:ext cx="2171899" cy="738262"/>
          </a:xfrm>
          <a:prstGeom prst="rect">
            <a:avLst/>
          </a:prstGeom>
          <a:noFill/>
        </p:spPr>
      </p:pic>
      <p:sp>
        <p:nvSpPr>
          <p:cNvPr id="8" name="Rectangle 28"/>
          <p:cNvSpPr txBox="1">
            <a:spLocks noChangeArrowheads="1"/>
          </p:cNvSpPr>
          <p:nvPr/>
        </p:nvSpPr>
        <p:spPr bwMode="auto">
          <a:xfrm>
            <a:off x="1212400" y="940658"/>
            <a:ext cx="76800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2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PARAMETRY 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7" name="Tabela 16"/>
          <p:cNvGraphicFramePr>
            <a:graphicFrameLocks noGrp="1"/>
          </p:cNvGraphicFramePr>
          <p:nvPr/>
        </p:nvGraphicFramePr>
        <p:xfrm>
          <a:off x="1187626" y="2252662"/>
          <a:ext cx="6231813" cy="3831720"/>
        </p:xfrm>
        <a:graphic>
          <a:graphicData uri="http://schemas.openxmlformats.org/drawingml/2006/table">
            <a:tbl>
              <a:tblPr/>
              <a:tblGrid>
                <a:gridCol w="2952326"/>
                <a:gridCol w="715963"/>
                <a:gridCol w="792088"/>
                <a:gridCol w="76125"/>
                <a:gridCol w="715963"/>
                <a:gridCol w="979348"/>
              </a:tblGrid>
              <a:tr h="41788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ULTRAGLISS</a:t>
                      </a:r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pl-PL" sz="14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102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FV4550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FV4650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FV4570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FV4670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6C5"/>
                    </a:solidFill>
                  </a:tcPr>
                </a:tc>
              </a:tr>
              <a:tr h="334305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Moc 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2100W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2200W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2200W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2300W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6C5"/>
                    </a:solidFill>
                  </a:tcPr>
                </a:tc>
              </a:tr>
              <a:tr h="361164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Ciągły wyrzut pary(g/</a:t>
                      </a:r>
                      <a:r>
                        <a:rPr lang="pl-PL" sz="1100" b="1" i="0" u="none" strike="noStrike" dirty="0" err="1" smtClean="0">
                          <a:solidFill>
                            <a:srgbClr val="000000"/>
                          </a:solidFill>
                          <a:latin typeface="Verdana"/>
                        </a:rPr>
                        <a:t>mn</a:t>
                      </a:r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)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0-35g/min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0-35g/min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0-35g/min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0-35g/min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305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Uderzenie pary(g/</a:t>
                      </a:r>
                      <a:r>
                        <a:rPr lang="pl-PL" sz="1100" b="1" i="0" u="none" strike="noStrike" dirty="0" err="1" smtClean="0">
                          <a:solidFill>
                            <a:srgbClr val="000000"/>
                          </a:solidFill>
                          <a:latin typeface="Verdana"/>
                        </a:rPr>
                        <a:t>mn</a:t>
                      </a:r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)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95g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100g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95g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100g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6C5"/>
                    </a:solidFill>
                  </a:tcPr>
                </a:tc>
              </a:tr>
              <a:tr h="334305"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Prasowanie w pionie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X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X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X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X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305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Wbudowany system </a:t>
                      </a:r>
                      <a:r>
                        <a:rPr lang="pl-PL" sz="1100" b="1" i="0" u="none" strike="noStrike" dirty="0" err="1" smtClean="0">
                          <a:solidFill>
                            <a:srgbClr val="000000"/>
                          </a:solidFill>
                          <a:latin typeface="Verdana"/>
                        </a:rPr>
                        <a:t>antywapienny</a:t>
                      </a:r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/ Funkcja </a:t>
                      </a:r>
                      <a:r>
                        <a:rPr lang="pl-PL" sz="1100" b="1" i="0" u="none" strike="noStrike" dirty="0" err="1" smtClean="0">
                          <a:solidFill>
                            <a:srgbClr val="000000"/>
                          </a:solidFill>
                          <a:latin typeface="Verdana"/>
                        </a:rPr>
                        <a:t>samoczyszczenia</a:t>
                      </a:r>
                      <a:endParaRPr lang="pl-PL" sz="1100" b="1" i="0" u="none" strike="noStrike" dirty="0" smtClean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X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X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305"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100" b="1" i="0" u="none" strike="noStrike" dirty="0" err="1" smtClean="0">
                          <a:solidFill>
                            <a:srgbClr val="000000"/>
                          </a:solidFill>
                          <a:latin typeface="Verdana"/>
                        </a:rPr>
                        <a:t>Easy</a:t>
                      </a:r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 </a:t>
                      </a:r>
                      <a:r>
                        <a:rPr lang="pl-PL" sz="1100" b="1" i="0" u="none" strike="noStrike" dirty="0" err="1" smtClean="0">
                          <a:solidFill>
                            <a:srgbClr val="000000"/>
                          </a:solidFill>
                          <a:latin typeface="Verdana"/>
                        </a:rPr>
                        <a:t>cord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X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X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X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X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305"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Komfortowy uchwyt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X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X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305"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Pojemność zbiornika na wodę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02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Cena</a:t>
                      </a:r>
                      <a:r>
                        <a:rPr lang="pl-PL" sz="1100" b="1" i="0" u="none" strike="noStrike" baseline="0" dirty="0" smtClean="0">
                          <a:solidFill>
                            <a:srgbClr val="000000"/>
                          </a:solidFill>
                          <a:latin typeface="Verdana"/>
                        </a:rPr>
                        <a:t> rekomendowana  </a:t>
                      </a:r>
                      <a:endParaRPr lang="pl-PL" sz="1100" b="1" i="0" u="none" strike="noStrike" dirty="0" smtClean="0">
                        <a:solidFill>
                          <a:srgbClr val="000000"/>
                        </a:solidFill>
                        <a:latin typeface="Verdana"/>
                      </a:endParaRPr>
                    </a:p>
                    <a:p>
                      <a:pPr algn="l" rtl="0" fontAlgn="t"/>
                      <a:endParaRPr lang="pl-PL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239,99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219,99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259,99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239,99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Flèche droite 15"/>
          <p:cNvSpPr/>
          <p:nvPr/>
        </p:nvSpPr>
        <p:spPr>
          <a:xfrm>
            <a:off x="4756398" y="3140968"/>
            <a:ext cx="247650" cy="9525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kern="12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Flèche droite 15"/>
          <p:cNvSpPr/>
          <p:nvPr/>
        </p:nvSpPr>
        <p:spPr>
          <a:xfrm>
            <a:off x="6372200" y="3140968"/>
            <a:ext cx="247650" cy="9525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kern="12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Flèche droite 15"/>
          <p:cNvSpPr/>
          <p:nvPr/>
        </p:nvSpPr>
        <p:spPr>
          <a:xfrm>
            <a:off x="4756398" y="3837806"/>
            <a:ext cx="247650" cy="9525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kern="12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Flèche droite 15"/>
          <p:cNvSpPr/>
          <p:nvPr/>
        </p:nvSpPr>
        <p:spPr>
          <a:xfrm>
            <a:off x="6372200" y="3861048"/>
            <a:ext cx="247650" cy="9525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kern="12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Flèche droite 15"/>
          <p:cNvSpPr/>
          <p:nvPr/>
        </p:nvSpPr>
        <p:spPr>
          <a:xfrm>
            <a:off x="827584" y="3140968"/>
            <a:ext cx="247650" cy="9525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kern="12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Flèche droite 15"/>
          <p:cNvSpPr/>
          <p:nvPr/>
        </p:nvSpPr>
        <p:spPr>
          <a:xfrm>
            <a:off x="827584" y="3837806"/>
            <a:ext cx="247650" cy="9525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kern="120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686800" y="6391284"/>
            <a:ext cx="139212" cy="150813"/>
          </a:xfrm>
          <a:prstGeom prst="rect">
            <a:avLst/>
          </a:prstGeom>
          <a:solidFill>
            <a:srgbClr val="83062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2051" name="Rectangle 38"/>
          <p:cNvSpPr>
            <a:spLocks noChangeArrowheads="1"/>
          </p:cNvSpPr>
          <p:nvPr/>
        </p:nvSpPr>
        <p:spPr bwMode="auto">
          <a:xfrm>
            <a:off x="0" y="3143248"/>
            <a:ext cx="1701312" cy="685800"/>
          </a:xfrm>
          <a:prstGeom prst="rect">
            <a:avLst/>
          </a:prstGeom>
          <a:gradFill flip="none" rotWithShape="1">
            <a:gsLst>
              <a:gs pos="0">
                <a:srgbClr val="BCB1AB">
                  <a:shade val="30000"/>
                  <a:satMod val="115000"/>
                </a:srgbClr>
              </a:gs>
              <a:gs pos="50000">
                <a:srgbClr val="BCB1AB">
                  <a:shade val="67500"/>
                  <a:satMod val="115000"/>
                </a:srgbClr>
              </a:gs>
              <a:gs pos="100000">
                <a:srgbClr val="BCB1AB">
                  <a:shade val="100000"/>
                  <a:satMod val="115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2054" name="Text Box 46"/>
          <p:cNvSpPr txBox="1">
            <a:spLocks noChangeArrowheads="1"/>
          </p:cNvSpPr>
          <p:nvPr/>
        </p:nvSpPr>
        <p:spPr bwMode="auto">
          <a:xfrm>
            <a:off x="1727689" y="2474913"/>
            <a:ext cx="52578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fr-FR" altLang="ja-JP" sz="1300" baseline="0" dirty="0">
                <a:solidFill>
                  <a:srgbClr val="8D7D74"/>
                </a:solidFill>
                <a:latin typeface="Verdana" pitchFamily="34" charset="0"/>
              </a:rPr>
              <a:t>ALL-CLAD ARNO CALOR KRUPS LAGOSTINA</a:t>
            </a:r>
          </a:p>
          <a:p>
            <a:pPr algn="l">
              <a:lnSpc>
                <a:spcPct val="90000"/>
              </a:lnSpc>
            </a:pPr>
            <a:r>
              <a:rPr lang="fr-FR" altLang="ja-JP" sz="1300" baseline="0" dirty="0">
                <a:solidFill>
                  <a:srgbClr val="8D7D74"/>
                </a:solidFill>
                <a:latin typeface="Verdana" pitchFamily="34" charset="0"/>
              </a:rPr>
              <a:t>MOULINEX ROWENTA SEB TEFAL</a:t>
            </a:r>
          </a:p>
        </p:txBody>
      </p:sp>
      <p:pic>
        <p:nvPicPr>
          <p:cNvPr id="2055" name="Picture 49" descr="Frise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" y="9"/>
            <a:ext cx="1679331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50" descr="Frise_imagesvs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0796" y="928670"/>
            <a:ext cx="7463204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Rectangle 47"/>
          <p:cNvSpPr>
            <a:spLocks noChangeArrowheads="1"/>
          </p:cNvSpPr>
          <p:nvPr/>
        </p:nvSpPr>
        <p:spPr bwMode="auto">
          <a:xfrm>
            <a:off x="1714500" y="2928938"/>
            <a:ext cx="7045569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eaLnBrk="1" hangingPunct="1"/>
            <a:r>
              <a:rPr lang="pl-PL" altLang="ja-JP" sz="2800" b="1" dirty="0" smtClean="0">
                <a:solidFill>
                  <a:srgbClr val="8D7D74"/>
                </a:solidFill>
                <a:latin typeface="+mj-lt"/>
              </a:rPr>
              <a:t>LINEN CARE</a:t>
            </a:r>
            <a:endParaRPr lang="fr-FR" altLang="ja-JP" sz="2800" b="1" baseline="0" dirty="0">
              <a:solidFill>
                <a:srgbClr val="8E8581"/>
              </a:solidFill>
              <a:latin typeface="+mj-lt"/>
            </a:endParaRPr>
          </a:p>
        </p:txBody>
      </p:sp>
      <p:sp>
        <p:nvSpPr>
          <p:cNvPr id="8" name="Rectangle 43"/>
          <p:cNvSpPr>
            <a:spLocks noChangeArrowheads="1"/>
          </p:cNvSpPr>
          <p:nvPr/>
        </p:nvSpPr>
        <p:spPr bwMode="auto">
          <a:xfrm>
            <a:off x="0" y="4584700"/>
            <a:ext cx="1701312" cy="152400"/>
          </a:xfrm>
          <a:prstGeom prst="rect">
            <a:avLst/>
          </a:prstGeom>
          <a:gradFill flip="none" rotWithShape="1">
            <a:gsLst>
              <a:gs pos="0">
                <a:srgbClr val="8D7D74">
                  <a:tint val="66000"/>
                  <a:satMod val="160000"/>
                </a:srgbClr>
              </a:gs>
              <a:gs pos="50000">
                <a:srgbClr val="8D7D74">
                  <a:tint val="44500"/>
                  <a:satMod val="160000"/>
                </a:srgbClr>
              </a:gs>
              <a:gs pos="100000">
                <a:srgbClr val="8D7D74">
                  <a:tint val="23500"/>
                  <a:satMod val="160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9" name="Text Box 42"/>
          <p:cNvSpPr txBox="1">
            <a:spLocks noChangeArrowheads="1"/>
          </p:cNvSpPr>
          <p:nvPr/>
        </p:nvSpPr>
        <p:spPr bwMode="auto">
          <a:xfrm>
            <a:off x="1693985" y="4525976"/>
            <a:ext cx="52578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pl-PL" altLang="ja-JP" dirty="0" smtClean="0">
                <a:solidFill>
                  <a:srgbClr val="8D7D74"/>
                </a:solidFill>
                <a:latin typeface="Tahoma" pitchFamily="34" charset="0"/>
              </a:rPr>
              <a:t>ROWENTA żelazka</a:t>
            </a:r>
            <a:endParaRPr lang="pl-PL" altLang="ja-JP" sz="1800" baseline="0" dirty="0" smtClean="0">
              <a:solidFill>
                <a:srgbClr val="8D7D74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B Presentation">
  <a:themeElements>
    <a:clrScheme name="SEB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EB Presentation">
      <a:majorFont>
        <a:latin typeface="Arial"/>
        <a:ea typeface="ＭＳ Ｐゴシック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SEB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B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B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B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B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B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B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B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B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B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B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B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5890</TotalTime>
  <Words>874</Words>
  <Application>Microsoft Office PowerPoint</Application>
  <PresentationFormat>Pokaz na ekranie (4:3)</PresentationFormat>
  <Paragraphs>517</Paragraphs>
  <Slides>31</Slides>
  <Notes>11</Notes>
  <HiddenSlides>1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2" baseType="lpstr">
      <vt:lpstr>SEB Presentation</vt:lpstr>
      <vt:lpstr>Slajd 1</vt:lpstr>
      <vt:lpstr>Slajd 2</vt:lpstr>
      <vt:lpstr>ULTRAGLISS upgrade</vt:lpstr>
      <vt:lpstr>ULTRAGLISS upgrade</vt:lpstr>
      <vt:lpstr>ULTRAGLISS upgrade</vt:lpstr>
      <vt:lpstr>ULTRAGLISS upgrade</vt:lpstr>
      <vt:lpstr>ULTRAGLISS upgrade</vt:lpstr>
      <vt:lpstr>ULTRAGLISS  (nowości vs oferta wychodząca)</vt:lpstr>
      <vt:lpstr>Slajd 9</vt:lpstr>
      <vt:lpstr>AUTOSTEAM </vt:lpstr>
      <vt:lpstr>AUTOSTEAM SYSTEM  </vt:lpstr>
      <vt:lpstr>Slajd 12</vt:lpstr>
      <vt:lpstr>Slajd 13</vt:lpstr>
      <vt:lpstr>Slajd 14</vt:lpstr>
      <vt:lpstr>FOCUS II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</vt:vector>
  </TitlesOfParts>
  <Company>Ploom Multimedia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Bartłomiej Łoziński</dc:creator>
  <cp:lastModifiedBy>mgulajska</cp:lastModifiedBy>
  <cp:revision>681</cp:revision>
  <dcterms:created xsi:type="dcterms:W3CDTF">2006-01-29T17:46:50Z</dcterms:created>
  <dcterms:modified xsi:type="dcterms:W3CDTF">2010-08-27T07:05:27Z</dcterms:modified>
</cp:coreProperties>
</file>