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873" r:id="rId2"/>
    <p:sldId id="874" r:id="rId3"/>
    <p:sldId id="875" r:id="rId4"/>
    <p:sldId id="833" r:id="rId5"/>
    <p:sldId id="762" r:id="rId6"/>
    <p:sldId id="834" r:id="rId7"/>
    <p:sldId id="786" r:id="rId8"/>
    <p:sldId id="836" r:id="rId9"/>
    <p:sldId id="868" r:id="rId10"/>
    <p:sldId id="879" r:id="rId11"/>
    <p:sldId id="880" r:id="rId12"/>
    <p:sldId id="872" r:id="rId13"/>
    <p:sldId id="763" r:id="rId14"/>
    <p:sldId id="857" r:id="rId15"/>
    <p:sldId id="768" r:id="rId16"/>
    <p:sldId id="828" r:id="rId17"/>
    <p:sldId id="830" r:id="rId18"/>
    <p:sldId id="831" r:id="rId19"/>
    <p:sldId id="832" r:id="rId20"/>
    <p:sldId id="861" r:id="rId21"/>
    <p:sldId id="863" r:id="rId22"/>
    <p:sldId id="854" r:id="rId23"/>
    <p:sldId id="788" r:id="rId24"/>
    <p:sldId id="794" r:id="rId25"/>
    <p:sldId id="800" r:id="rId26"/>
    <p:sldId id="802" r:id="rId27"/>
    <p:sldId id="886" r:id="rId28"/>
    <p:sldId id="867" r:id="rId29"/>
    <p:sldId id="864" r:id="rId30"/>
    <p:sldId id="865" r:id="rId31"/>
    <p:sldId id="866" r:id="rId32"/>
    <p:sldId id="876" r:id="rId33"/>
    <p:sldId id="806" r:id="rId34"/>
    <p:sldId id="884" r:id="rId35"/>
    <p:sldId id="885" r:id="rId36"/>
    <p:sldId id="780" r:id="rId37"/>
    <p:sldId id="862" r:id="rId38"/>
    <p:sldId id="881" r:id="rId39"/>
    <p:sldId id="883" r:id="rId40"/>
    <p:sldId id="811" r:id="rId41"/>
    <p:sldId id="887" r:id="rId42"/>
    <p:sldId id="888" r:id="rId43"/>
    <p:sldId id="821" r:id="rId44"/>
    <p:sldId id="822" r:id="rId45"/>
    <p:sldId id="823" r:id="rId46"/>
    <p:sldId id="781" r:id="rId47"/>
    <p:sldId id="824" r:id="rId48"/>
    <p:sldId id="826" r:id="rId49"/>
  </p:sldIdLst>
  <p:sldSz cx="9906000" cy="6858000" type="A4"/>
  <p:notesSz cx="6718300" cy="9867900"/>
  <p:defaultTextStyle>
    <a:defPPr>
      <a:defRPr lang="fr-FR"/>
    </a:defPPr>
    <a:lvl1pPr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E1B"/>
    <a:srgbClr val="FFFF99"/>
    <a:srgbClr val="D60093"/>
    <a:srgbClr val="CC3399"/>
    <a:srgbClr val="FF33CC"/>
    <a:srgbClr val="0000FF"/>
    <a:srgbClr val="000099"/>
    <a:srgbClr val="FF99FF"/>
    <a:srgbClr val="FFCC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0" autoAdjust="0"/>
    <p:restoredTop sz="94756" autoAdjust="0"/>
  </p:normalViewPr>
  <p:slideViewPr>
    <p:cSldViewPr snapToGrid="0" showGuides="1">
      <p:cViewPr>
        <p:scale>
          <a:sx n="70" d="100"/>
          <a:sy n="70" d="100"/>
        </p:scale>
        <p:origin x="-1116" y="-48"/>
      </p:cViewPr>
      <p:guideLst>
        <p:guide orient="horz" pos="2160"/>
        <p:guide pos="31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-1740" y="-78"/>
      </p:cViewPr>
      <p:guideLst>
        <p:guide orient="horz" pos="3108"/>
        <p:guide pos="211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 smtClean="0"/>
            </a:lvl1pPr>
          </a:lstStyle>
          <a:p>
            <a:pPr>
              <a:defRPr/>
            </a:pPr>
            <a:fld id="{B5A2483F-0563-4EDA-AD53-53FE62F3D8DD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7388" y="739775"/>
            <a:ext cx="5345112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87888"/>
            <a:ext cx="4927600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noProof="0" smtClean="0"/>
              <a:t>Cliquez pour modifier les styles du texte du masque</a:t>
            </a:r>
          </a:p>
          <a:p>
            <a:pPr lvl="1"/>
            <a:r>
              <a:rPr lang="fr-FR" altLang="ja-JP" noProof="0" smtClean="0"/>
              <a:t>Deuxième niveau</a:t>
            </a:r>
          </a:p>
          <a:p>
            <a:pPr lvl="2"/>
            <a:r>
              <a:rPr lang="fr-FR" altLang="ja-JP" noProof="0" smtClean="0"/>
              <a:t>Troisième niveau</a:t>
            </a:r>
          </a:p>
          <a:p>
            <a:pPr lvl="3"/>
            <a:r>
              <a:rPr lang="fr-FR" altLang="ja-JP" noProof="0" smtClean="0"/>
              <a:t>Quatrième niveau</a:t>
            </a:r>
          </a:p>
          <a:p>
            <a:pPr lvl="4"/>
            <a:r>
              <a:rPr lang="fr-FR" altLang="ja-JP" noProof="0" smtClean="0"/>
              <a:t>Cinquième niveau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 smtClean="0"/>
            </a:lvl1pPr>
          </a:lstStyle>
          <a:p>
            <a:pPr>
              <a:defRPr/>
            </a:pPr>
            <a:fld id="{EC76C4FB-9138-4AE7-895E-5DB375FAE54D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4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6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16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18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06A34-F486-46D7-B421-120257700939}" type="slidenum">
              <a:rPr lang="fr-FR" smtClean="0"/>
              <a:pPr/>
              <a:t>22</a:t>
            </a:fld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6679D-EC54-4893-82F4-2CA56BB06E1E}" type="slidenum">
              <a:rPr lang="fr-FR" altLang="ja-JP" smtClean="0"/>
              <a:pPr>
                <a:defRPr/>
              </a:pPr>
              <a:t>23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6C4FB-9138-4AE7-895E-5DB375FAE54D}" type="slidenum">
              <a:rPr lang="fr-FR" altLang="ja-JP" smtClean="0"/>
              <a:pPr>
                <a:defRPr/>
              </a:pPr>
              <a:t>38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5632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ECA16-F496-42E4-A8CD-03250269C5D8}" type="slidenum">
              <a:rPr lang="fr-FR" altLang="ja-JP" smtClean="0"/>
              <a:pPr/>
              <a:t>39</a:t>
            </a:fld>
            <a:endParaRPr lang="fr-FR" altLang="ja-JP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A105F-2995-45DC-9225-94786671242E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539038" y="188913"/>
            <a:ext cx="2084387" cy="58785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81113" y="188913"/>
            <a:ext cx="6105525" cy="58785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1F083-A663-4243-B69B-93DA823099AF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1113" y="188913"/>
            <a:ext cx="8320087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285875" y="1600200"/>
            <a:ext cx="4092575" cy="44672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530850" y="1600200"/>
            <a:ext cx="4092575" cy="44672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1325F-ABB9-4116-8E72-D64D28576EC9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292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54EB-CFCA-4DB4-AA4E-867B16BB108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3DBA7-E5D4-42E0-856E-382EFD5EBD7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4092575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530850" y="1600200"/>
            <a:ext cx="4092575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E0857-EAEC-4B05-9D6B-30CBC2B0195F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FA9E-34DA-489A-980B-327641F5A34D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85260-EF7F-4E07-9D52-0E8B3D953F7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579FB-12B6-465F-B986-62708B053CD7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D1C5B-8CF7-4671-9D43-C7CD6BF33B23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4E797-2CBD-480F-B591-8679A9F681A0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1113" y="188913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1600200"/>
            <a:ext cx="83375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dirty="0" smtClean="0"/>
              <a:t>Cliquez pour modifier les styles du texte du masque</a:t>
            </a:r>
          </a:p>
          <a:p>
            <a:pPr lvl="1"/>
            <a:r>
              <a:rPr lang="fr-FR" altLang="ja-JP" dirty="0" smtClean="0"/>
              <a:t>Deuxième niveau</a:t>
            </a:r>
          </a:p>
          <a:p>
            <a:pPr lvl="2"/>
            <a:r>
              <a:rPr lang="fr-FR" altLang="ja-JP" dirty="0" smtClean="0"/>
              <a:t>Troisième niveau</a:t>
            </a:r>
          </a:p>
          <a:p>
            <a:pPr lvl="3"/>
            <a:r>
              <a:rPr lang="fr-FR" altLang="ja-JP" dirty="0" smtClean="0"/>
              <a:t>Quatrième niveau</a:t>
            </a:r>
          </a:p>
          <a:p>
            <a:pPr lvl="4"/>
            <a:r>
              <a:rPr lang="fr-FR" altLang="ja-JP" dirty="0" smtClean="0"/>
              <a:t>Cinquième niveau</a:t>
            </a:r>
            <a:endParaRPr lang="pl-PL" altLang="ja-JP" dirty="0" smtClean="0"/>
          </a:p>
          <a:p>
            <a:pPr lvl="4"/>
            <a:endParaRPr lang="fr-FR" altLang="ja-JP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/>
            </a:lvl1pPr>
          </a:lstStyle>
          <a:p>
            <a:pPr>
              <a:defRPr/>
            </a:pPr>
            <a:endParaRPr lang="fr-FR" altLang="ja-JP" dirty="0"/>
          </a:p>
        </p:txBody>
      </p:sp>
      <p:pic>
        <p:nvPicPr>
          <p:cNvPr id="1031" name="Picture 7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15" r:link="rId16" cstate="print"/>
          <a:srcRect/>
          <a:stretch>
            <a:fillRect/>
          </a:stretch>
        </p:blipFill>
        <p:spPr bwMode="auto">
          <a:xfrm>
            <a:off x="0" y="0"/>
            <a:ext cx="1201738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Wingdings" pitchFamily="2" charset="2"/>
        <a:buChar char="q"/>
        <a:defRPr sz="1600" b="1">
          <a:solidFill>
            <a:srgbClr val="8E858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Wingdings 2" pitchFamily="18" charset="2"/>
        <a:buChar char="¡"/>
        <a:defRPr sz="1600">
          <a:solidFill>
            <a:srgbClr val="8E858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Wingdings" pitchFamily="2" charset="2"/>
        <a:buChar char="Ø"/>
        <a:defRPr sz="1400">
          <a:solidFill>
            <a:srgbClr val="8E858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–"/>
        <a:defRPr sz="1300">
          <a:solidFill>
            <a:srgbClr val="8E858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wmf"/><Relationship Id="rId7" Type="http://schemas.openxmlformats.org/officeDocument/2006/relationships/image" Target="../media/image50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57.png"/><Relationship Id="rId7" Type="http://schemas.openxmlformats.org/officeDocument/2006/relationships/image" Target="../media/image36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58.png"/><Relationship Id="rId9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"/>
          <p:cNvSpPr>
            <a:spLocks noChangeArrowheads="1"/>
          </p:cNvSpPr>
          <p:nvPr/>
        </p:nvSpPr>
        <p:spPr bwMode="auto">
          <a:xfrm>
            <a:off x="9410700" y="6391275"/>
            <a:ext cx="150813" cy="150813"/>
          </a:xfrm>
          <a:prstGeom prst="rect">
            <a:avLst/>
          </a:prstGeom>
          <a:solidFill>
            <a:srgbClr val="83062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1" name="Rectangle 38"/>
          <p:cNvSpPr>
            <a:spLocks noChangeArrowheads="1"/>
          </p:cNvSpPr>
          <p:nvPr/>
        </p:nvSpPr>
        <p:spPr bwMode="auto">
          <a:xfrm>
            <a:off x="0" y="3124200"/>
            <a:ext cx="1843088" cy="685800"/>
          </a:xfrm>
          <a:prstGeom prst="rect">
            <a:avLst/>
          </a:prstGeom>
          <a:solidFill>
            <a:srgbClr val="BCB1A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3" name="Rectangle 43"/>
          <p:cNvSpPr>
            <a:spLocks noChangeArrowheads="1"/>
          </p:cNvSpPr>
          <p:nvPr/>
        </p:nvSpPr>
        <p:spPr bwMode="auto">
          <a:xfrm>
            <a:off x="0" y="4584700"/>
            <a:ext cx="1843088" cy="152400"/>
          </a:xfrm>
          <a:prstGeom prst="rect">
            <a:avLst/>
          </a:prstGeom>
          <a:solidFill>
            <a:srgbClr val="8D7D7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4" name="Text Box 46"/>
          <p:cNvSpPr txBox="1">
            <a:spLocks noChangeArrowheads="1"/>
          </p:cNvSpPr>
          <p:nvPr/>
        </p:nvSpPr>
        <p:spPr bwMode="auto">
          <a:xfrm>
            <a:off x="1871663" y="2474913"/>
            <a:ext cx="56959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ALL-CLAD ARNO CALOR KRUPS LAGOSTINA</a:t>
            </a:r>
          </a:p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MOULINEX ROWENTA SEB TEFAL</a:t>
            </a:r>
          </a:p>
        </p:txBody>
      </p:sp>
      <p:pic>
        <p:nvPicPr>
          <p:cNvPr id="2055" name="Picture 49" descr="Frise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192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0" descr="Frise_imagesvs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6100" y="914400"/>
            <a:ext cx="80851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1857375" y="2955925"/>
            <a:ext cx="76327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altLang="ja-JP" sz="2800" b="1" baseline="0" dirty="0">
                <a:solidFill>
                  <a:srgbClr val="8D7D74"/>
                </a:solidFill>
                <a:latin typeface="Tahoma" pitchFamily="34" charset="0"/>
              </a:rPr>
              <a:t>Nowości produktowe </a:t>
            </a:r>
            <a:r>
              <a:rPr lang="pl-PL" altLang="ja-JP" sz="2800" b="1" baseline="0" dirty="0" smtClean="0">
                <a:solidFill>
                  <a:srgbClr val="8D7D74"/>
                </a:solidFill>
                <a:latin typeface="Tahoma" pitchFamily="34" charset="0"/>
              </a:rPr>
              <a:t>i </a:t>
            </a:r>
            <a:r>
              <a:rPr lang="pl-PL" altLang="ja-JP" sz="2800" b="1" baseline="0" dirty="0">
                <a:solidFill>
                  <a:srgbClr val="8D7D74"/>
                </a:solidFill>
                <a:latin typeface="Tahoma" pitchFamily="34" charset="0"/>
              </a:rPr>
              <a:t>aktywność marketingowa na II połowę </a:t>
            </a:r>
            <a:r>
              <a:rPr lang="pl-PL" altLang="ja-JP" sz="2800" b="1" baseline="0" dirty="0" smtClean="0">
                <a:solidFill>
                  <a:srgbClr val="8D7D74"/>
                </a:solidFill>
                <a:latin typeface="Tahoma" pitchFamily="34" charset="0"/>
              </a:rPr>
              <a:t>2010</a:t>
            </a:r>
            <a:endParaRPr lang="fr-FR" altLang="ja-JP" sz="2800" b="1" baseline="0" dirty="0">
              <a:solidFill>
                <a:srgbClr val="8E8581"/>
              </a:solidFill>
              <a:latin typeface="Tahoma" pitchFamily="34" charset="0"/>
            </a:endParaRP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1835150" y="4525963"/>
            <a:ext cx="5695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pl-PL" altLang="ja-JP" sz="2000" b="1" baseline="0" dirty="0">
                <a:solidFill>
                  <a:srgbClr val="8D7D74"/>
                </a:solidFill>
                <a:latin typeface="Tahoma" pitchFamily="34" charset="0"/>
              </a:rPr>
              <a:t>Urządzenia do przygotowywania potraw</a:t>
            </a:r>
            <a:endParaRPr lang="fr-FR" altLang="ja-JP" sz="2000" baseline="0" dirty="0">
              <a:solidFill>
                <a:schemeClr val="bg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255594" y="0"/>
            <a:ext cx="4851779" cy="73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096" y="1992573"/>
            <a:ext cx="9258990" cy="406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44112" y="653182"/>
            <a:ext cx="511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JU5001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. konkurencja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255594" y="0"/>
            <a:ext cx="4851779" cy="73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457" y="1817883"/>
            <a:ext cx="8625385" cy="419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44112" y="653182"/>
            <a:ext cx="511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JU570d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. konkurencja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281113" y="0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3" name="Picture 6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846" y="47625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559" y="2175627"/>
            <a:ext cx="8461612" cy="394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1865" y="1428736"/>
            <a:ext cx="83582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Smith XXL nadal najlepszy w swoim segmencie cenowym!</a:t>
            </a:r>
            <a:endParaRPr lang="fr-FR" sz="2000" b="1" baseline="0" dirty="0">
              <a:solidFill>
                <a:srgbClr val="D21E1B"/>
              </a:solidFill>
              <a:cs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03169" y="776012"/>
            <a:ext cx="511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JU650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. konkurencja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4099" name="Text Box 778"/>
          <p:cNvSpPr txBox="1">
            <a:spLocks noChangeArrowheads="1"/>
          </p:cNvSpPr>
          <p:nvPr/>
        </p:nvSpPr>
        <p:spPr bwMode="auto">
          <a:xfrm>
            <a:off x="1281113" y="981075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="1" baseline="0" dirty="0">
                <a:solidFill>
                  <a:srgbClr val="969696"/>
                </a:solidFill>
                <a:cs typeface="Arial" charset="0"/>
              </a:rPr>
              <a:t>Dostępne modele w ofercie 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2010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4100" name="Picture 780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0563" y="47625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81" descr="Sokowirowka Juice Machine_JU5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7627" y="2364867"/>
            <a:ext cx="1645667" cy="218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 Box 784"/>
          <p:cNvSpPr txBox="1">
            <a:spLocks noChangeArrowheads="1"/>
          </p:cNvSpPr>
          <p:nvPr/>
        </p:nvSpPr>
        <p:spPr bwMode="auto">
          <a:xfrm>
            <a:off x="655092" y="5102601"/>
            <a:ext cx="1873250" cy="8463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sz="1400" b="1" baseline="0" dirty="0" smtClean="0">
                <a:solidFill>
                  <a:srgbClr val="D60000"/>
                </a:solidFill>
              </a:rPr>
              <a:t>NOWOŚĆ!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sz="1400" b="1" baseline="0" dirty="0" smtClean="0">
                <a:solidFill>
                  <a:srgbClr val="D60000"/>
                </a:solidFill>
              </a:rPr>
              <a:t>JU320</a:t>
            </a:r>
            <a:r>
              <a:rPr lang="pl-PL" sz="1400" baseline="0" dirty="0">
                <a:solidFill>
                  <a:srgbClr val="D60000"/>
                </a:solidFill>
              </a:rPr>
              <a:t/>
            </a:r>
            <a:br>
              <a:rPr lang="pl-PL" sz="1400" baseline="0" dirty="0">
                <a:solidFill>
                  <a:srgbClr val="D60000"/>
                </a:solidFill>
              </a:rPr>
            </a:br>
            <a:r>
              <a:rPr lang="pl-PL" sz="1400" baseline="0" dirty="0" smtClean="0">
                <a:solidFill>
                  <a:srgbClr val="D60000"/>
                </a:solidFill>
              </a:rPr>
              <a:t>229,99 PLN</a:t>
            </a:r>
            <a:endParaRPr lang="pl-PL" sz="1400" baseline="0" dirty="0">
              <a:solidFill>
                <a:srgbClr val="D60000"/>
              </a:solidFill>
            </a:endParaRPr>
          </a:p>
        </p:txBody>
      </p:sp>
      <p:pic>
        <p:nvPicPr>
          <p:cNvPr id="4106" name="Picture 786" descr="Sokowirówka Juice Machine Ref JU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8320" y="1751630"/>
            <a:ext cx="1488207" cy="223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 Box 787"/>
          <p:cNvSpPr txBox="1">
            <a:spLocks noChangeArrowheads="1"/>
          </p:cNvSpPr>
          <p:nvPr/>
        </p:nvSpPr>
        <p:spPr bwMode="auto">
          <a:xfrm>
            <a:off x="2822914" y="4655477"/>
            <a:ext cx="18732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sz="1400" b="1" baseline="0" dirty="0">
                <a:solidFill>
                  <a:srgbClr val="D60000"/>
                </a:solidFill>
              </a:rPr>
              <a:t>JU5001</a:t>
            </a:r>
            <a:r>
              <a:rPr lang="pl-PL" sz="1400" baseline="0" dirty="0">
                <a:solidFill>
                  <a:srgbClr val="D60000"/>
                </a:solidFill>
              </a:rPr>
              <a:t/>
            </a:r>
            <a:br>
              <a:rPr lang="pl-PL" sz="1400" baseline="0" dirty="0">
                <a:solidFill>
                  <a:srgbClr val="D60000"/>
                </a:solidFill>
              </a:rPr>
            </a:br>
            <a:r>
              <a:rPr lang="pl-PL" sz="1400" baseline="0" dirty="0">
                <a:solidFill>
                  <a:srgbClr val="D60000"/>
                </a:solidFill>
              </a:rPr>
              <a:t>419,99 PLN</a:t>
            </a:r>
          </a:p>
        </p:txBody>
      </p:sp>
      <p:sp>
        <p:nvSpPr>
          <p:cNvPr id="4108" name="Text Box 788"/>
          <p:cNvSpPr txBox="1">
            <a:spLocks noChangeArrowheads="1"/>
          </p:cNvSpPr>
          <p:nvPr/>
        </p:nvSpPr>
        <p:spPr bwMode="auto">
          <a:xfrm>
            <a:off x="4755822" y="4367444"/>
            <a:ext cx="18732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sz="1400" b="1" baseline="0" dirty="0">
                <a:solidFill>
                  <a:srgbClr val="D60000"/>
                </a:solidFill>
              </a:rPr>
              <a:t>JU570D</a:t>
            </a:r>
            <a:r>
              <a:rPr lang="pl-PL" sz="1400" baseline="0" dirty="0">
                <a:solidFill>
                  <a:srgbClr val="D60000"/>
                </a:solidFill>
              </a:rPr>
              <a:t/>
            </a:r>
            <a:br>
              <a:rPr lang="pl-PL" sz="1400" baseline="0" dirty="0">
                <a:solidFill>
                  <a:srgbClr val="D60000"/>
                </a:solidFill>
              </a:rPr>
            </a:br>
            <a:r>
              <a:rPr lang="pl-PL" sz="1400" baseline="0" dirty="0">
                <a:solidFill>
                  <a:srgbClr val="D60000"/>
                </a:solidFill>
              </a:rPr>
              <a:t>499,99 PLN</a:t>
            </a:r>
          </a:p>
        </p:txBody>
      </p:sp>
      <p:sp>
        <p:nvSpPr>
          <p:cNvPr id="4112" name="Text Box 788"/>
          <p:cNvSpPr txBox="1">
            <a:spLocks noChangeArrowheads="1"/>
          </p:cNvSpPr>
          <p:nvPr/>
        </p:nvSpPr>
        <p:spPr bwMode="auto">
          <a:xfrm>
            <a:off x="6847823" y="3861048"/>
            <a:ext cx="187325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sz="1400" b="1" baseline="0" dirty="0" smtClean="0">
                <a:solidFill>
                  <a:srgbClr val="D60000"/>
                </a:solidFill>
              </a:rPr>
              <a:t>JU650</a:t>
            </a:r>
            <a:r>
              <a:rPr lang="pl-PL" sz="1400" baseline="0" dirty="0">
                <a:solidFill>
                  <a:srgbClr val="D60000"/>
                </a:solidFill>
              </a:rPr>
              <a:t/>
            </a:r>
            <a:br>
              <a:rPr lang="pl-PL" sz="1400" baseline="0" dirty="0">
                <a:solidFill>
                  <a:srgbClr val="D60000"/>
                </a:solidFill>
              </a:rPr>
            </a:br>
            <a:r>
              <a:rPr lang="pl-PL" sz="1400" baseline="0" dirty="0" smtClean="0">
                <a:solidFill>
                  <a:srgbClr val="D60000"/>
                </a:solidFill>
              </a:rPr>
              <a:t>649,99 </a:t>
            </a:r>
            <a:r>
              <a:rPr lang="pl-PL" sz="1400" baseline="0" dirty="0">
                <a:solidFill>
                  <a:srgbClr val="D60000"/>
                </a:solidFill>
              </a:rPr>
              <a:t>PLN</a:t>
            </a:r>
          </a:p>
        </p:txBody>
      </p:sp>
      <p:pic>
        <p:nvPicPr>
          <p:cNvPr id="1026" name="Picture 2" descr="C:\Documents and Settings\mjarzab\Pulpit\JU650G3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5610" y="1436303"/>
            <a:ext cx="1444869" cy="2125763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627" y="2804454"/>
            <a:ext cx="1911760" cy="24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281113" y="-142875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81113" y="981075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Wsparcie 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06974" y="1683366"/>
            <a:ext cx="658078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None/>
            </a:pPr>
            <a:endParaRPr lang="en-US" sz="1800" baseline="0" dirty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None/>
            </a:pPr>
            <a:r>
              <a:rPr lang="pl-PL" sz="1600" baseline="0" dirty="0">
                <a:solidFill>
                  <a:srgbClr val="8E8581"/>
                </a:solidFill>
              </a:rPr>
              <a:t>	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</a:pPr>
            <a:endParaRPr lang="pl-PL" sz="16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endParaRPr lang="pl-PL" sz="16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endParaRPr lang="pl-PL" sz="16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endParaRPr lang="pl-PL" sz="16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endParaRPr lang="pl-PL" sz="16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None/>
            </a:pPr>
            <a:endParaRPr lang="en-US" sz="1600" b="1" baseline="0" dirty="0">
              <a:solidFill>
                <a:srgbClr val="8E8581"/>
              </a:solidFill>
            </a:endParaRPr>
          </a:p>
        </p:txBody>
      </p:sp>
      <p:pic>
        <p:nvPicPr>
          <p:cNvPr id="6" name="Image 21" descr="pomme.jpg"/>
          <p:cNvPicPr>
            <a:picLocks noChangeAspect="1"/>
          </p:cNvPicPr>
          <p:nvPr/>
        </p:nvPicPr>
        <p:blipFill>
          <a:blip r:embed="rId2" cstate="print"/>
          <a:srcRect t="7636"/>
          <a:stretch>
            <a:fillRect/>
          </a:stretch>
        </p:blipFill>
        <p:spPr>
          <a:xfrm>
            <a:off x="1" y="1815152"/>
            <a:ext cx="2695258" cy="5042848"/>
          </a:xfrm>
          <a:prstGeom prst="round2Diag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16156" y="1487605"/>
            <a:ext cx="580029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None/>
            </a:pPr>
            <a:endParaRPr lang="en-US" sz="1800" baseline="0" dirty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None/>
            </a:pPr>
            <a:r>
              <a:rPr lang="pl-PL" sz="1600" baseline="0" dirty="0">
                <a:solidFill>
                  <a:srgbClr val="8E8581"/>
                </a:solidFill>
              </a:rPr>
              <a:t>	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r>
              <a:rPr lang="pl-PL" sz="1600" b="1" baseline="0" dirty="0" smtClean="0">
                <a:solidFill>
                  <a:srgbClr val="8E8581"/>
                </a:solidFill>
              </a:rPr>
              <a:t>Oferta dla </a:t>
            </a:r>
            <a:r>
              <a:rPr lang="pl-PL" sz="1600" b="1" baseline="0" dirty="0" err="1" smtClean="0">
                <a:solidFill>
                  <a:srgbClr val="8E8581"/>
                </a:solidFill>
              </a:rPr>
              <a:t>BG&amp;TT</a:t>
            </a:r>
            <a:r>
              <a:rPr lang="pl-PL" sz="1600" b="1" baseline="0" dirty="0" smtClean="0">
                <a:solidFill>
                  <a:srgbClr val="8E8581"/>
                </a:solidFill>
              </a:rPr>
              <a:t> 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</a:pPr>
            <a:r>
              <a:rPr lang="pl-PL" sz="1600" baseline="0" dirty="0" smtClean="0">
                <a:solidFill>
                  <a:srgbClr val="8E8581"/>
                </a:solidFill>
              </a:rPr>
              <a:t>dotychczasowy pakiet w okresie lipiec - wrzesień 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</a:pPr>
            <a:r>
              <a:rPr lang="pl-PL" sz="1600" baseline="0" dirty="0" smtClean="0">
                <a:solidFill>
                  <a:srgbClr val="8E8581"/>
                </a:solidFill>
              </a:rPr>
              <a:t>pakiety w okresie październik – listopad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</a:pPr>
            <a:endParaRPr lang="pl-PL" sz="16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</a:pPr>
            <a:endParaRPr lang="pl-PL" sz="1600" b="1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r>
              <a:rPr lang="pl-PL" sz="1600" b="1" baseline="0" dirty="0" smtClean="0">
                <a:solidFill>
                  <a:srgbClr val="8E8581"/>
                </a:solidFill>
              </a:rPr>
              <a:t>Oferta </a:t>
            </a:r>
            <a:r>
              <a:rPr lang="pl-PL" sz="1600" b="1" baseline="0" dirty="0">
                <a:solidFill>
                  <a:srgbClr val="8E8581"/>
                </a:solidFill>
              </a:rPr>
              <a:t>dla sklepów </a:t>
            </a:r>
            <a:r>
              <a:rPr lang="pl-PL" sz="1600" b="1" baseline="0" dirty="0" smtClean="0">
                <a:solidFill>
                  <a:srgbClr val="8E8581"/>
                </a:solidFill>
              </a:rPr>
              <a:t>detalicznych</a:t>
            </a:r>
            <a:endParaRPr lang="en-US" sz="16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600" baseline="0" dirty="0" smtClean="0">
                <a:solidFill>
                  <a:srgbClr val="8E8581"/>
                </a:solidFill>
              </a:rPr>
              <a:t>Okres obowiązywania</a:t>
            </a:r>
            <a:r>
              <a:rPr lang="pl-PL" sz="1600" b="1" baseline="0" dirty="0" smtClean="0">
                <a:solidFill>
                  <a:srgbClr val="8E8581"/>
                </a:solidFill>
              </a:rPr>
              <a:t> wrzesień-październik 2010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600" b="1" baseline="0" dirty="0" smtClean="0">
                <a:solidFill>
                  <a:srgbClr val="8E8581"/>
                </a:solidFill>
              </a:rPr>
              <a:t>Warunek:</a:t>
            </a:r>
            <a:r>
              <a:rPr lang="pl-PL" sz="1600" baseline="0" dirty="0" smtClean="0">
                <a:solidFill>
                  <a:srgbClr val="8E8581"/>
                </a:solidFill>
              </a:rPr>
              <a:t> zamówienie 2 sztuk sokowirówek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Moulinex</a:t>
            </a:r>
            <a:r>
              <a:rPr lang="pl-PL" sz="1600" baseline="0" dirty="0" smtClean="0">
                <a:solidFill>
                  <a:srgbClr val="8E8581"/>
                </a:solidFill>
              </a:rPr>
              <a:t> (w tym przynajmniej 1 sztuki z modelu JU650 lub JU5001 lub JU570D)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600" b="1" baseline="0" dirty="0" smtClean="0">
                <a:solidFill>
                  <a:srgbClr val="8E8581"/>
                </a:solidFill>
              </a:rPr>
              <a:t>Nagroda</a:t>
            </a:r>
            <a:r>
              <a:rPr lang="pl-PL" sz="1600" b="1" baseline="0" dirty="0">
                <a:solidFill>
                  <a:srgbClr val="8E8581"/>
                </a:solidFill>
              </a:rPr>
              <a:t>:</a:t>
            </a:r>
            <a:r>
              <a:rPr lang="pl-PL" sz="1600" baseline="0" dirty="0">
                <a:solidFill>
                  <a:srgbClr val="8E8581"/>
                </a:solidFill>
              </a:rPr>
              <a:t> wyciskarka do cytrusów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Audacio</a:t>
            </a:r>
            <a:r>
              <a:rPr lang="pl-PL" sz="1600" baseline="0" dirty="0" smtClean="0">
                <a:solidFill>
                  <a:srgbClr val="8E8581"/>
                </a:solidFill>
              </a:rPr>
              <a:t> PC400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1"/>
          <p:cNvSpPr txBox="1">
            <a:spLocks noChangeArrowheads="1"/>
          </p:cNvSpPr>
          <p:nvPr/>
        </p:nvSpPr>
        <p:spPr bwMode="auto">
          <a:xfrm>
            <a:off x="2130425" y="1428750"/>
            <a:ext cx="5645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CE1111"/>
              </a:buClr>
            </a:pPr>
            <a:r>
              <a:rPr lang="pl-PL" sz="3200" baseline="0" dirty="0" err="1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</a:t>
            </a:r>
            <a:r>
              <a:rPr lang="pl-PL" sz="32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pl-PL" sz="32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ręczne</a:t>
            </a:r>
            <a:endParaRPr lang="pl-PL" sz="3200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20483" name="Picture 12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700" y="430213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 descr="C:\PREPA LIM\Photos\Photos Mixer\Moulinex Krups\Preparations DD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0592" y="2564904"/>
            <a:ext cx="3096344" cy="2853240"/>
          </a:xfrm>
          <a:prstGeom prst="rect">
            <a:avLst/>
          </a:prstGeom>
          <a:noFill/>
        </p:spPr>
      </p:pic>
      <p:pic>
        <p:nvPicPr>
          <p:cNvPr id="7" name="Picture 14" descr="C:\PREPA LIM\Photos\Photos Mixer\Moulinex Krups\Casserole DD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1032" y="2559365"/>
            <a:ext cx="3158944" cy="2915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err="1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</a:t>
            </a:r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ręczne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0968" y="1785926"/>
            <a:ext cx="621510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err="1" smtClean="0">
                <a:solidFill>
                  <a:srgbClr val="8E8581"/>
                </a:solidFill>
              </a:rPr>
              <a:t>Blender</a:t>
            </a:r>
            <a:r>
              <a:rPr lang="pl-PL" sz="1700" b="1" baseline="0" dirty="0" smtClean="0">
                <a:solidFill>
                  <a:srgbClr val="8E8581"/>
                </a:solidFill>
              </a:rPr>
              <a:t> ręczny w niższym segmencie cenowym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Zastępstwo modelu </a:t>
            </a:r>
            <a:r>
              <a:rPr lang="pl-PL" sz="1700" b="1" baseline="0" dirty="0" err="1" smtClean="0">
                <a:solidFill>
                  <a:srgbClr val="8E8581"/>
                </a:solidFill>
              </a:rPr>
              <a:t>Turbomix</a:t>
            </a:r>
            <a:r>
              <a:rPr lang="pl-PL" sz="1700" b="1" baseline="0" dirty="0" smtClean="0">
                <a:solidFill>
                  <a:srgbClr val="8E8581"/>
                </a:solidFill>
              </a:rPr>
              <a:t> DDJ2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Dostępny od października 2010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 smtClean="0">
                <a:solidFill>
                  <a:srgbClr val="8E8581"/>
                </a:solidFill>
              </a:rPr>
              <a:t>Końcówka miksująca z tworzywa</a:t>
            </a: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 smtClean="0">
                <a:solidFill>
                  <a:srgbClr val="C00000"/>
                </a:solidFill>
              </a:rPr>
              <a:t>Moc 350W</a:t>
            </a:r>
            <a:endParaRPr lang="pl-PL" sz="1700" baseline="0" dirty="0">
              <a:solidFill>
                <a:srgbClr val="C00000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1 prędkość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Pojemnik 800ml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Możliwość mycia w zmywarce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Uchwyt do powieszenia na </a:t>
            </a:r>
            <a:r>
              <a:rPr lang="pl-PL" sz="1700" baseline="0" dirty="0" smtClean="0">
                <a:solidFill>
                  <a:srgbClr val="8E8581"/>
                </a:solidFill>
              </a:rPr>
              <a:t>ścianie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667" y="4158302"/>
            <a:ext cx="17907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52472" y="1571612"/>
            <a:ext cx="43577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Nowy </a:t>
            </a:r>
            <a:r>
              <a:rPr lang="pl-PL" sz="2000" b="1" baseline="0" dirty="0" err="1" smtClean="0">
                <a:solidFill>
                  <a:srgbClr val="D21E1B"/>
                </a:solidFill>
                <a:cs typeface="Arial" charset="0"/>
              </a:rPr>
              <a:t>Turbomix</a:t>
            </a:r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 DD100 </a:t>
            </a:r>
            <a:endParaRPr lang="fr-FR" sz="2000" b="1" baseline="0" dirty="0">
              <a:solidFill>
                <a:srgbClr val="D21E1B"/>
              </a:solidFill>
              <a:cs typeface="Arial" charset="0"/>
            </a:endParaRPr>
          </a:p>
        </p:txBody>
      </p:sp>
      <p:pic>
        <p:nvPicPr>
          <p:cNvPr id="8" name="Picture 1" descr="C:\Documents and Settings\mjarzab\Pulpit\MIXER TURBOMIX PIED PLASTIQUE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2997" y="1671668"/>
            <a:ext cx="1963003" cy="4458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Turbomix225x225"/>
          <p:cNvPicPr>
            <a:picLocks noChangeAspect="1" noChangeArrowheads="1"/>
          </p:cNvPicPr>
          <p:nvPr/>
        </p:nvPicPr>
        <p:blipFill>
          <a:blip r:embed="rId2" cstate="print"/>
          <a:srcRect l="37154" r="31424"/>
          <a:stretch>
            <a:fillRect/>
          </a:stretch>
        </p:blipFill>
        <p:spPr bwMode="auto">
          <a:xfrm>
            <a:off x="8393373" y="1829747"/>
            <a:ext cx="1348853" cy="363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8490360" y="5828272"/>
            <a:ext cx="707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DDJ2</a:t>
            </a:r>
          </a:p>
          <a:p>
            <a:pPr algn="ctr"/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1580843" y="1665027"/>
            <a:ext cx="7042596" cy="30707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32982" y="5869215"/>
            <a:ext cx="821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DD100</a:t>
            </a:r>
          </a:p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446663" y="2772410"/>
            <a:ext cx="6354501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Większa moc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 350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zamiast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300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W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Nowy ergonomiczny kształt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Nowy modny kolor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rgbClr val="C00000"/>
                </a:solidFill>
              </a:rPr>
              <a:t>DD100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b="1" dirty="0" smtClean="0">
                <a:solidFill>
                  <a:srgbClr val="C00000"/>
                </a:solidFill>
              </a:rPr>
              <a:t>Nowa sugerowana cena detaliczna brutto 99,99PLN </a:t>
            </a:r>
            <a:r>
              <a:rPr lang="pl-PL" sz="2000" dirty="0" smtClean="0">
                <a:solidFill>
                  <a:srgbClr val="C00000"/>
                </a:solidFill>
              </a:rPr>
              <a:t>zamiast 109,99PLN (DDJ2)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08584" y="0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</a:t>
            </a:r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ręczne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247188" y="973189"/>
            <a:ext cx="58807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0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Nowy model </a:t>
            </a:r>
            <a:r>
              <a:rPr lang="pl-PL" sz="2000" baseline="0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Turbomix</a:t>
            </a:r>
            <a:r>
              <a:rPr lang="pl-PL" sz="20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 DD100</a:t>
            </a:r>
            <a:endParaRPr lang="pl-PL" sz="2000" i="1" baseline="0" dirty="0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2" name="Picture 1" descr="C:\Documents and Settings\mjarzab\Pulpit\MIXER TURBOMIX PIED PLASTIQU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8272"/>
            <a:ext cx="1619387" cy="3678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 ręczne</a:t>
            </a:r>
            <a:endParaRPr lang="pl-PL" i="1" baseline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0967" y="1785926"/>
            <a:ext cx="757567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err="1" smtClean="0">
                <a:solidFill>
                  <a:srgbClr val="8E8581"/>
                </a:solidFill>
              </a:rPr>
              <a:t>Blender</a:t>
            </a:r>
            <a:r>
              <a:rPr lang="pl-PL" sz="1700" b="1" baseline="0" dirty="0" smtClean="0">
                <a:solidFill>
                  <a:srgbClr val="8E8581"/>
                </a:solidFill>
              </a:rPr>
              <a:t> ręczny z akcesoriami w niższym segmencie cenowym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Zastępstwo modelu </a:t>
            </a:r>
            <a:r>
              <a:rPr lang="pl-PL" sz="1700" b="1" baseline="0" dirty="0" err="1" smtClean="0">
                <a:solidFill>
                  <a:srgbClr val="8E8581"/>
                </a:solidFill>
              </a:rPr>
              <a:t>Turbomix</a:t>
            </a:r>
            <a:r>
              <a:rPr lang="pl-PL" sz="1700" b="1" baseline="0" dirty="0" smtClean="0">
                <a:solidFill>
                  <a:srgbClr val="8E8581"/>
                </a:solidFill>
              </a:rPr>
              <a:t> DDJ6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700" b="1" baseline="0" dirty="0" smtClean="0">
                <a:solidFill>
                  <a:srgbClr val="8E8581"/>
                </a:solidFill>
              </a:rPr>
              <a:t>Dostępny od października 2010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Końcówka miksująca ze stali nierdzewnej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Mini-rozdrabniacz o pojemności </a:t>
            </a:r>
            <a:r>
              <a:rPr lang="pl-PL" sz="1700" baseline="0" dirty="0" smtClean="0">
                <a:solidFill>
                  <a:srgbClr val="8E8581"/>
                </a:solidFill>
              </a:rPr>
              <a:t>150ml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 smtClean="0">
                <a:solidFill>
                  <a:srgbClr val="FF0000"/>
                </a:solidFill>
              </a:rPr>
              <a:t>Moc 350W</a:t>
            </a:r>
            <a:endParaRPr lang="pl-PL" sz="1700" baseline="0" dirty="0">
              <a:solidFill>
                <a:srgbClr val="FF0000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1 prędkość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Pojemnik 800ml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Możliwość mycia w zmywarce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Uchwyt do powieszenia na ścianie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3945" y="4585648"/>
            <a:ext cx="1138282" cy="115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6670" y="4544704"/>
            <a:ext cx="1236529" cy="126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20711" y="1380543"/>
            <a:ext cx="43577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Nowy </a:t>
            </a:r>
            <a:r>
              <a:rPr lang="pl-PL" sz="2000" b="1" baseline="0" dirty="0" err="1" smtClean="0">
                <a:solidFill>
                  <a:srgbClr val="D21E1B"/>
                </a:solidFill>
                <a:cs typeface="Arial" charset="0"/>
              </a:rPr>
              <a:t>Turbomix</a:t>
            </a:r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 DD102 </a:t>
            </a:r>
            <a:endParaRPr lang="fr-FR" sz="2000" b="1" baseline="0" dirty="0">
              <a:solidFill>
                <a:srgbClr val="D21E1B"/>
              </a:solidFill>
              <a:cs typeface="Arial" charset="0"/>
            </a:endParaRPr>
          </a:p>
        </p:txBody>
      </p:sp>
      <p:pic>
        <p:nvPicPr>
          <p:cNvPr id="36865" name="Picture 1" descr="C:\Documents and Settings\mjarzab\Pulpit\facing pied metal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0313" y="1592785"/>
            <a:ext cx="1463675" cy="432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8476712" y="5855568"/>
            <a:ext cx="707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l-PL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DDJ6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1610437" y="1856097"/>
            <a:ext cx="6250674" cy="33164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41195" y="5800300"/>
            <a:ext cx="9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b="1" dirty="0" smtClean="0"/>
          </a:p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DD102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28549" y="2772410"/>
            <a:ext cx="6272615" cy="146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Większa moc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 350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zamiast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300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W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Nowy ergonomiczny kształt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Nowy modny kolor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rgbClr val="C00000"/>
                </a:solidFill>
              </a:rPr>
              <a:t>DD102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b="1" dirty="0" smtClean="0">
                <a:solidFill>
                  <a:srgbClr val="C00000"/>
                </a:solidFill>
              </a:rPr>
              <a:t>Nowa sugerowana</a:t>
            </a:r>
            <a:r>
              <a:rPr lang="pl-PL" sz="2000" b="1" baseline="0" dirty="0" smtClean="0">
                <a:solidFill>
                  <a:srgbClr val="C00000"/>
                </a:solidFill>
              </a:rPr>
              <a:t> </a:t>
            </a:r>
            <a:r>
              <a:rPr lang="pl-PL" sz="2000" b="1" dirty="0" smtClean="0">
                <a:solidFill>
                  <a:srgbClr val="C00000"/>
                </a:solidFill>
              </a:rPr>
              <a:t>cena detaliczna brutto 149,99PL</a:t>
            </a:r>
            <a:r>
              <a:rPr lang="pl-PL" sz="2000" dirty="0" smtClean="0">
                <a:solidFill>
                  <a:srgbClr val="C00000"/>
                </a:solidFill>
              </a:rPr>
              <a:t>N zamiast 179,99PLN (DDJ6)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08584" y="0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</a:t>
            </a:r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ręczne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274483" y="1014133"/>
            <a:ext cx="58807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0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Nowy model </a:t>
            </a:r>
            <a:r>
              <a:rPr lang="pl-PL" sz="2000" baseline="0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Turbomix</a:t>
            </a:r>
            <a:r>
              <a:rPr lang="pl-PL" sz="20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 DD102</a:t>
            </a:r>
            <a:endParaRPr lang="pl-PL" sz="2000" i="1" baseline="0" dirty="0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0104" y="1406665"/>
            <a:ext cx="255515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1" name="Picture 1" descr="C:\Documents and Settings\mjarzab\Pulpit\facing pied meta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012" y="1528168"/>
            <a:ext cx="1389713" cy="4115181"/>
          </a:xfrm>
          <a:prstGeom prst="rect">
            <a:avLst/>
          </a:prstGeom>
          <a:noFill/>
        </p:spPr>
      </p:pic>
      <p:pic>
        <p:nvPicPr>
          <p:cNvPr id="71682" name="Picture 2" descr="C:\Documents and Settings\mjarzab\Pulpit\Imag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6537" y="4475404"/>
            <a:ext cx="1423253" cy="1435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6710" y="190500"/>
            <a:ext cx="647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pl-PL" sz="2800" b="1" dirty="0">
              <a:solidFill>
                <a:srgbClr val="CC0000"/>
              </a:solidFill>
            </a:endParaRPr>
          </a:p>
        </p:txBody>
      </p:sp>
      <p:pic>
        <p:nvPicPr>
          <p:cNvPr id="8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0369" y="27296"/>
            <a:ext cx="2384687" cy="44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rPr>
              <a:t>Urządzenia do przygotowywania potraw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281112" y="1062962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Nowości produktowe  wrzesień 2010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Image 11" descr="Gratin_courgettes.jpg"/>
          <p:cNvPicPr>
            <a:picLocks noChangeAspect="1"/>
          </p:cNvPicPr>
          <p:nvPr/>
        </p:nvPicPr>
        <p:blipFill>
          <a:blip r:embed="rId3" cstate="print"/>
          <a:srcRect l="1774" t="7916" r="4186" b="3060"/>
          <a:stretch>
            <a:fillRect/>
          </a:stretch>
        </p:blipFill>
        <p:spPr>
          <a:xfrm rot="231744">
            <a:off x="1100611" y="2258123"/>
            <a:ext cx="2209071" cy="3115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2" descr="Gaspach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53259">
            <a:off x="6853102" y="2099705"/>
            <a:ext cx="2136180" cy="3180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8" descr="HCimg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89427" y="2522054"/>
            <a:ext cx="1876549" cy="3452312"/>
          </a:xfrm>
          <a:prstGeom prst="rect">
            <a:avLst/>
          </a:prstGeom>
          <a:noFill/>
          <a:ln w="12700">
            <a:noFill/>
            <a:rou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5742" y="351429"/>
            <a:ext cx="2207816" cy="41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170" y="0"/>
            <a:ext cx="8320087" cy="1143000"/>
          </a:xfrm>
        </p:spPr>
        <p:txBody>
          <a:bodyPr/>
          <a:lstStyle/>
          <a:p>
            <a:pPr eaLnBrk="1" hangingPunct="1"/>
            <a:r>
              <a:rPr lang="pl-PL" sz="2800" b="0" kern="1200" dirty="0" err="1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Blendery</a:t>
            </a:r>
            <a:r>
              <a:rPr lang="pl-PL" sz="2800" b="0" kern="1200" dirty="0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 ręczne – porównanie oferty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308408" y="1008372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Moulinex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DD100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Braun &amp;Bosch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220" y="1871521"/>
            <a:ext cx="8917969" cy="406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5742" y="351429"/>
            <a:ext cx="2207816" cy="41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170" y="0"/>
            <a:ext cx="8320087" cy="1143000"/>
          </a:xfrm>
        </p:spPr>
        <p:txBody>
          <a:bodyPr/>
          <a:lstStyle/>
          <a:p>
            <a:pPr eaLnBrk="1" hangingPunct="1"/>
            <a:r>
              <a:rPr lang="pl-PL" sz="2800" b="0" kern="1200" dirty="0" err="1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Blendery</a:t>
            </a:r>
            <a:r>
              <a:rPr lang="pl-PL" sz="2800" b="0" kern="1200" dirty="0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 ręczne – porównanie oferty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308408" y="1008372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Moulinex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DD102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Braun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Bosch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229" y="1745137"/>
            <a:ext cx="85629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0" y="3071810"/>
            <a:ext cx="6036476" cy="1752600"/>
          </a:xfrm>
        </p:spPr>
        <p:txBody>
          <a:bodyPr/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Oveo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27721"/>
          <a:stretch>
            <a:fillRect/>
          </a:stretch>
        </p:blipFill>
        <p:spPr bwMode="auto">
          <a:xfrm>
            <a:off x="6100548" y="1362984"/>
            <a:ext cx="3805451" cy="442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485" t="9765" r="38476" b="27734"/>
          <a:stretch>
            <a:fillRect/>
          </a:stretch>
        </p:blipFill>
        <p:spPr bwMode="auto">
          <a:xfrm>
            <a:off x="8229695" y="1364776"/>
            <a:ext cx="1676305" cy="482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73" t="10937" r="36816" b="27539"/>
          <a:stretch>
            <a:fillRect/>
          </a:stretch>
        </p:blipFill>
        <p:spPr bwMode="auto">
          <a:xfrm>
            <a:off x="6272983" y="1193811"/>
            <a:ext cx="2188629" cy="50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LogoB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8721" y="174009"/>
            <a:ext cx="2538483" cy="47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ytuł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Nowe </a:t>
            </a:r>
            <a:r>
              <a:rPr lang="pl-PL" dirty="0" err="1" smtClean="0"/>
              <a:t>blendery</a:t>
            </a:r>
            <a:r>
              <a:rPr lang="pl-PL" dirty="0" smtClean="0"/>
              <a:t> ręczne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err="1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</a:t>
            </a:r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ręczne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281113" y="981075"/>
            <a:ext cx="9386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Nowości produktowe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952736" y="2407124"/>
            <a:ext cx="695326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Nowe dwa modele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blenderów</a:t>
            </a:r>
            <a:r>
              <a:rPr lang="pl-PL" sz="1800" baseline="0" dirty="0" smtClean="0">
                <a:solidFill>
                  <a:srgbClr val="8E8581"/>
                </a:solidFill>
              </a:rPr>
              <a:t> ręcznych w średnim segmencie cenowym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Duża moc 700 W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Energooszczędne – silnik w technologii DC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Dostępność: wrzesień 2010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12" name="Picture 6" descr="moulin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4508" y="329869"/>
            <a:ext cx="2031826" cy="39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r="74960"/>
          <a:stretch>
            <a:fillRect/>
          </a:stretch>
        </p:blipFill>
        <p:spPr bwMode="auto">
          <a:xfrm>
            <a:off x="309530" y="1500174"/>
            <a:ext cx="857256" cy="455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26631" t="24444" r="46738"/>
          <a:stretch>
            <a:fillRect/>
          </a:stretch>
        </p:blipFill>
        <p:spPr bwMode="auto">
          <a:xfrm>
            <a:off x="1381100" y="3429000"/>
            <a:ext cx="64294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50303" t="55556"/>
          <a:stretch>
            <a:fillRect/>
          </a:stretch>
        </p:blipFill>
        <p:spPr bwMode="auto">
          <a:xfrm>
            <a:off x="2095480" y="4429132"/>
            <a:ext cx="119982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a 21"/>
          <p:cNvGrpSpPr/>
          <p:nvPr/>
        </p:nvGrpSpPr>
        <p:grpSpPr>
          <a:xfrm rot="19831469">
            <a:off x="1017969" y="2346014"/>
            <a:ext cx="1143008" cy="857256"/>
            <a:chOff x="5810256" y="2786058"/>
            <a:chExt cx="1285884" cy="1000132"/>
          </a:xfrm>
        </p:grpSpPr>
        <p:sp>
          <p:nvSpPr>
            <p:cNvPr id="18" name="Explosion 1 27"/>
            <p:cNvSpPr/>
            <p:nvPr/>
          </p:nvSpPr>
          <p:spPr>
            <a:xfrm rot="2464872">
              <a:off x="5810256" y="2786058"/>
              <a:ext cx="1285884" cy="1000132"/>
            </a:xfrm>
            <a:prstGeom prst="irregularSeal1">
              <a:avLst/>
            </a:prstGeom>
            <a:solidFill>
              <a:srgbClr val="FFFF66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 rot="2464872">
              <a:off x="6032752" y="3142840"/>
              <a:ext cx="8370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solidFill>
                    <a:srgbClr val="C00000"/>
                  </a:solidFill>
                  <a:latin typeface="+mj-lt"/>
                </a:rPr>
                <a:t>700</a:t>
              </a:r>
              <a:r>
                <a:rPr lang="fr-FR" sz="2000" b="1" dirty="0" smtClean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pl-PL" b="1" dirty="0" smtClean="0">
                  <a:solidFill>
                    <a:srgbClr val="C00000"/>
                  </a:solidFill>
                  <a:latin typeface="+mj-lt"/>
                </a:rPr>
                <a:t>W</a:t>
              </a:r>
              <a:r>
                <a:rPr lang="fr-FR" b="1" dirty="0" smtClean="0">
                  <a:solidFill>
                    <a:srgbClr val="C00000"/>
                  </a:solidFill>
                  <a:latin typeface="+mj-lt"/>
                </a:rPr>
                <a:t>!</a:t>
              </a:r>
              <a:endParaRPr lang="fr-FR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595678" y="1571612"/>
            <a:ext cx="43577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Uzupełnienie linii </a:t>
            </a:r>
            <a:r>
              <a:rPr lang="pl-PL" sz="2000" b="1" baseline="0" dirty="0" err="1" smtClean="0">
                <a:solidFill>
                  <a:srgbClr val="D21E1B"/>
                </a:solidFill>
                <a:cs typeface="Arial" charset="0"/>
              </a:rPr>
              <a:t>Oveo</a:t>
            </a:r>
            <a:endParaRPr lang="fr-FR" sz="2000" b="1" baseline="0" dirty="0">
              <a:solidFill>
                <a:srgbClr val="D21E1B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 ręczne</a:t>
            </a:r>
            <a:endParaRPr lang="pl-PL" i="1" baseline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281113" y="981075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Oveo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38790" y="1667595"/>
            <a:ext cx="67119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Model najwyższy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Oveo</a:t>
            </a:r>
            <a:r>
              <a:rPr lang="pl-PL" sz="1800" baseline="0" dirty="0" smtClean="0">
                <a:solidFill>
                  <a:srgbClr val="8E8581"/>
                </a:solidFill>
              </a:rPr>
              <a:t> DD307 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Nowa niższa sugerowana cena detaliczna brutto </a:t>
            </a:r>
            <a:r>
              <a:rPr lang="pl-PL" sz="1800" b="1" baseline="0" dirty="0" smtClean="0">
                <a:solidFill>
                  <a:srgbClr val="D21E1B"/>
                </a:solidFill>
              </a:rPr>
              <a:t>259,99PLN</a:t>
            </a:r>
            <a:r>
              <a:rPr lang="pl-PL" sz="1800" baseline="0" dirty="0" smtClean="0">
                <a:solidFill>
                  <a:srgbClr val="8E8581"/>
                </a:solidFill>
              </a:rPr>
              <a:t> zamiast 289,99PLN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Nowe modele </a:t>
            </a:r>
            <a:r>
              <a:rPr lang="pl-PL" sz="1800" baseline="0" dirty="0" err="1" smtClean="0">
                <a:solidFill>
                  <a:srgbClr val="8E8581"/>
                </a:solidFill>
              </a:rPr>
              <a:t>Oveo</a:t>
            </a:r>
            <a:endParaRPr lang="pl-PL" sz="18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800" b="1" baseline="0" dirty="0" smtClean="0">
                <a:solidFill>
                  <a:srgbClr val="8E8581"/>
                </a:solidFill>
              </a:rPr>
              <a:t>DD300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Arial" pitchFamily="34" charset="0"/>
              <a:buChar char="•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Sugerowana cena detaliczna brutto </a:t>
            </a:r>
            <a:r>
              <a:rPr lang="pl-PL" sz="1800" b="1" baseline="0" dirty="0" smtClean="0">
                <a:solidFill>
                  <a:srgbClr val="D21E1B"/>
                </a:solidFill>
              </a:rPr>
              <a:t>149,99 PLN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800" b="1" baseline="0" dirty="0" smtClean="0">
                <a:solidFill>
                  <a:srgbClr val="8E8581"/>
                </a:solidFill>
              </a:rPr>
              <a:t>DD301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Arial" pitchFamily="34" charset="0"/>
              <a:buChar char="•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Sugerowana cena detaliczna brutto </a:t>
            </a:r>
            <a:r>
              <a:rPr lang="pl-PL" sz="1800" b="1" baseline="0" dirty="0" smtClean="0">
                <a:solidFill>
                  <a:srgbClr val="D21E1B"/>
                </a:solidFill>
              </a:rPr>
              <a:t>179,99 PLN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Zastępstwo modeli HAPTO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9111" y="1206335"/>
            <a:ext cx="1366838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3974" y="2996324"/>
            <a:ext cx="1389718" cy="138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0630" y="4804011"/>
            <a:ext cx="1395642" cy="139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:\DATADDD\ACTIVITE PREPARATION DES ALIMENTS\BANQUE D'IMAGES\LA MOULINETTE steack bavett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4463" y="1111653"/>
            <a:ext cx="1047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H:\DATADDD\ACTIVITE PREPARATION DES ALIMENTS\BANQUE D'IMAGES\transbol chantilly fraise et menth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00365" y="2792460"/>
            <a:ext cx="10001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8649" y="4708478"/>
            <a:ext cx="7143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mouline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4508" y="329869"/>
            <a:ext cx="2031826" cy="39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4312" y="1803625"/>
            <a:ext cx="7628810" cy="4311649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pl-PL" sz="1800" b="0" dirty="0" smtClean="0">
                <a:solidFill>
                  <a:srgbClr val="D21E1B"/>
                </a:solidFill>
                <a:latin typeface="Arial" pitchFamily="34" charset="0"/>
                <a:cs typeface="Arial" pitchFamily="34" charset="0"/>
              </a:rPr>
              <a:t>Zdejmowana końcówka miksująca z tworzywa sztucznego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1 stopień prędkości + funkcja Turbo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Energooszczędny, profesjonalny silnik DC zapewniający doskonałe rezultaty przygotowywania potraw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pl-PL" sz="18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Pojemnik o pojemności 0,8 l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Wygodne położenie kabla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Możliwość powieszenia na ścianie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pl-PL" sz="18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Moc 700 W</a:t>
            </a:r>
          </a:p>
          <a:p>
            <a:endParaRPr lang="pl-PL" b="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73" t="10937" r="36816" b="27539"/>
          <a:stretch>
            <a:fillRect/>
          </a:stretch>
        </p:blipFill>
        <p:spPr bwMode="auto">
          <a:xfrm rot="21192495">
            <a:off x="7830929" y="953048"/>
            <a:ext cx="2277830" cy="52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3255" y="4119727"/>
            <a:ext cx="1739876" cy="173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67465" y="0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="0" baseline="0" dirty="0" err="1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</a:t>
            </a:r>
            <a:r>
              <a:rPr lang="pl-PL" sz="2800" b="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ręczne</a:t>
            </a:r>
            <a:endParaRPr lang="pl-PL" b="0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51128" y="859807"/>
            <a:ext cx="5359021" cy="50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b="1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Oveo</a:t>
            </a:r>
            <a:r>
              <a:rPr lang="pl-PL" b="1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DD300</a:t>
            </a:r>
            <a:endParaRPr lang="pl-PL" b="1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7" name="Picture 6" descr="mouline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4508" y="329869"/>
            <a:ext cx="2031826" cy="39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312" y="500042"/>
            <a:ext cx="8915400" cy="368280"/>
          </a:xfrm>
        </p:spPr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5256" y="2021988"/>
            <a:ext cx="7028309" cy="357190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l-PL" sz="1800" b="0" dirty="0" smtClean="0">
                <a:solidFill>
                  <a:srgbClr val="D21E1B"/>
                </a:solidFill>
                <a:latin typeface="Arial" pitchFamily="34" charset="0"/>
                <a:cs typeface="Arial" pitchFamily="34" charset="0"/>
              </a:rPr>
              <a:t>Zdejmowana końcówka miksująca ze stali nierdzewnej</a:t>
            </a:r>
          </a:p>
          <a:p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1 stopień prędkości + funkcja Turbo</a:t>
            </a:r>
          </a:p>
          <a:p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Energooszczędny, profesjonalny silnik DC zapewniający doskonałe rezultaty przygotowywania potraw</a:t>
            </a:r>
          </a:p>
          <a:p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8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Pojemnik o pojemności 0,8 l</a:t>
            </a:r>
          </a:p>
          <a:p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Wygodne położenie kabla</a:t>
            </a:r>
          </a:p>
          <a:p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Możliwość powieszenia na ścianie</a:t>
            </a:r>
          </a:p>
          <a:p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18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Moc 700 W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7119953" y="6286521"/>
            <a:ext cx="2311400" cy="365125"/>
          </a:xfrm>
          <a:prstGeom prst="rect">
            <a:avLst/>
          </a:prstGeom>
        </p:spPr>
        <p:txBody>
          <a:bodyPr/>
          <a:lstStyle/>
          <a:p>
            <a:fld id="{678FB80B-D0E2-4483-A752-273341CBBCA2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74960"/>
          <a:stretch>
            <a:fillRect/>
          </a:stretch>
        </p:blipFill>
        <p:spPr bwMode="auto">
          <a:xfrm>
            <a:off x="7830126" y="1285860"/>
            <a:ext cx="84635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err="1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</a:t>
            </a:r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ręczne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807780" y="925397"/>
            <a:ext cx="8915400" cy="36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600" b="1" i="0" u="none" strike="noStrike" kern="0" cap="none" spc="0" normalizeH="0" baseline="0" noProof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3600" b="1" i="0" u="none" strike="noStrike" kern="0" cap="none" spc="0" normalizeH="0" baseline="0" noProof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600" b="1" i="0" u="none" strike="noStrike" kern="0" cap="none" spc="0" normalizeH="0" baseline="0" noProof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310185" y="968990"/>
            <a:ext cx="5359021" cy="50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b="1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Oveo</a:t>
            </a:r>
            <a:r>
              <a:rPr lang="pl-PL" b="1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DD301</a:t>
            </a:r>
            <a:endParaRPr lang="pl-PL" b="1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9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3948" y="4228909"/>
            <a:ext cx="1739876" cy="173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mouline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4508" y="329869"/>
            <a:ext cx="2031826" cy="39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312" y="500042"/>
            <a:ext cx="8915400" cy="368280"/>
          </a:xfrm>
        </p:spPr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5131" y="1981045"/>
            <a:ext cx="7028309" cy="3571901"/>
          </a:xfrm>
        </p:spPr>
        <p:txBody>
          <a:bodyPr/>
          <a:lstStyle/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pl-PL" sz="1800" b="0" dirty="0" smtClean="0">
                <a:solidFill>
                  <a:srgbClr val="D21E1B"/>
                </a:solidFill>
                <a:latin typeface="Arial" pitchFamily="34" charset="0"/>
                <a:cs typeface="Arial" pitchFamily="34" charset="0"/>
              </a:rPr>
              <a:t>Zdejmowana końcówka miksująca ze stali nierdzewnej</a:t>
            </a:r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1 stopień prędkości + funkcja Turbo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Rozdrabniacz o pojemności 450 ml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Metalowa trzepaczka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Energooszczędny, profesjonalny silnik DC zapewniający doskonałe rezultaty przygotowywania potraw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pl-PL" sz="18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Pojemnik o pojemności 0,8 l</a:t>
            </a:r>
            <a:endParaRPr lang="pl-PL" sz="1800" b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Wygodne położenie kabla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pl-PL" sz="1800" b="0" dirty="0" smtClean="0">
                <a:latin typeface="Arial" pitchFamily="34" charset="0"/>
                <a:cs typeface="Arial" pitchFamily="34" charset="0"/>
              </a:rPr>
              <a:t>Możliwość powieszenia na ścianie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§"/>
            </a:pPr>
            <a:r>
              <a:rPr lang="pl-PL" sz="18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Moc 700 W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81113" y="0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err="1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</a:t>
            </a:r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ręczne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807780" y="925397"/>
            <a:ext cx="8915400" cy="36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600" b="1" i="0" u="none" strike="noStrike" kern="0" cap="none" spc="0" normalizeH="0" baseline="0" noProof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3600" b="1" i="0" u="none" strike="noStrike" kern="0" cap="none" spc="0" normalizeH="0" baseline="0" noProof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600" b="1" i="0" u="none" strike="noStrike" kern="0" cap="none" spc="0" normalizeH="0" baseline="0" noProof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310185" y="832512"/>
            <a:ext cx="5359021" cy="50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b="1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Oveo</a:t>
            </a:r>
            <a:r>
              <a:rPr lang="pl-PL" b="1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DD307</a:t>
            </a:r>
            <a:endParaRPr lang="pl-PL" b="1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Picture 6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4508" y="329869"/>
            <a:ext cx="2031826" cy="39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r="74960"/>
          <a:stretch>
            <a:fillRect/>
          </a:stretch>
        </p:blipFill>
        <p:spPr bwMode="auto">
          <a:xfrm>
            <a:off x="8843749" y="1527468"/>
            <a:ext cx="857256" cy="466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250" y="3903258"/>
            <a:ext cx="1403444" cy="2330207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26631" t="24444" r="46738"/>
          <a:stretch>
            <a:fillRect/>
          </a:stretch>
        </p:blipFill>
        <p:spPr bwMode="auto">
          <a:xfrm>
            <a:off x="7003977" y="3742899"/>
            <a:ext cx="64294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50303" t="55556"/>
          <a:stretch>
            <a:fillRect/>
          </a:stretch>
        </p:blipFill>
        <p:spPr bwMode="auto">
          <a:xfrm>
            <a:off x="5484798" y="4139096"/>
            <a:ext cx="1664353" cy="198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err="1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Blendery</a:t>
            </a:r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ręczne </a:t>
            </a:r>
          </a:p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Nowy ulepszony </a:t>
            </a:r>
            <a:r>
              <a:rPr lang="pl-PL" sz="2800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Hapto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240170" y="1226735"/>
            <a:ext cx="9386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DD407 G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41548" y="1612555"/>
            <a:ext cx="695326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Nowoczesny design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Obudowa ze stali nierdzewnej w kolorze srebrno-czerwonym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Końcówka miksująca ze stali nierdzewnej</a:t>
            </a:r>
            <a:endParaRPr lang="pl-PL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rgbClr val="C00000"/>
                </a:solidFill>
              </a:rPr>
              <a:t>Pojemnik o pojemności 0,8 l z pokrywką</a:t>
            </a:r>
            <a:endParaRPr lang="pl-PL" sz="1600" baseline="0" dirty="0" smtClean="0">
              <a:solidFill>
                <a:srgbClr val="C00000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2 prędkości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rgbClr val="C00000"/>
                </a:solidFill>
              </a:rPr>
              <a:t>Rozdrabniacz o pojemności 450 ml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rgbClr val="C00000"/>
                </a:solidFill>
              </a:rPr>
              <a:t>Metalowa trzepaczka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Wygodne położenie kabla</a:t>
            </a:r>
            <a:r>
              <a:rPr lang="pl-PL" sz="1600" baseline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600" baseline="0" dirty="0" smtClean="0">
                <a:solidFill>
                  <a:schemeClr val="bg1">
                    <a:lumMod val="50000"/>
                  </a:schemeClr>
                </a:solidFill>
              </a:rPr>
              <a:t>Moc 700 w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600" baseline="0" dirty="0" smtClean="0">
                <a:solidFill>
                  <a:schemeClr val="bg1">
                    <a:lumMod val="50000"/>
                  </a:schemeClr>
                </a:solidFill>
              </a:rPr>
              <a:t>Cena: 349,99 </a:t>
            </a:r>
            <a:r>
              <a:rPr lang="pl-PL" sz="1600" baseline="0" dirty="0" err="1" smtClean="0">
                <a:solidFill>
                  <a:schemeClr val="bg1">
                    <a:lumMod val="50000"/>
                  </a:schemeClr>
                </a:solidFill>
              </a:rPr>
              <a:t>pln</a:t>
            </a:r>
            <a:endParaRPr lang="pl-PL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600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r>
              <a:rPr lang="pl-PL" sz="1600" baseline="0" dirty="0" smtClean="0">
                <a:solidFill>
                  <a:schemeClr val="bg1">
                    <a:lumMod val="50000"/>
                  </a:schemeClr>
                </a:solidFill>
              </a:rPr>
              <a:t>Dostępność: październik 2010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8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12" name="Picture 6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148" y="357166"/>
            <a:ext cx="147636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9944" y="1376965"/>
            <a:ext cx="3454044" cy="490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5742" y="351429"/>
            <a:ext cx="2207816" cy="41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170" y="0"/>
            <a:ext cx="8320087" cy="1143000"/>
          </a:xfrm>
        </p:spPr>
        <p:txBody>
          <a:bodyPr/>
          <a:lstStyle/>
          <a:p>
            <a:pPr eaLnBrk="1" hangingPunct="1"/>
            <a:r>
              <a:rPr lang="pl-PL" sz="2800" b="0" kern="1200" dirty="0" err="1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Blendery</a:t>
            </a:r>
            <a:r>
              <a:rPr lang="pl-PL" sz="2800" b="0" kern="1200" dirty="0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 ręczne – porównanie oferty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308408" y="1008372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Blender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Oveo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DD300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. Konkurencja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941" y="1596707"/>
            <a:ext cx="9004015" cy="431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1"/>
          <p:cNvSpPr txBox="1">
            <a:spLocks noChangeArrowheads="1"/>
          </p:cNvSpPr>
          <p:nvPr/>
        </p:nvSpPr>
        <p:spPr bwMode="auto">
          <a:xfrm>
            <a:off x="2365375" y="1273175"/>
            <a:ext cx="5113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CE1111"/>
              </a:buClr>
            </a:pPr>
            <a:r>
              <a:rPr lang="pl-PL" sz="3600" baseline="0" dirty="0">
                <a:solidFill>
                  <a:srgbClr val="969696"/>
                </a:solidFill>
                <a:latin typeface="+mj-lt"/>
                <a:cs typeface="Arial" charset="0"/>
              </a:rPr>
              <a:t>Sokowirówki</a:t>
            </a:r>
          </a:p>
        </p:txBody>
      </p:sp>
      <p:pic>
        <p:nvPicPr>
          <p:cNvPr id="3075" name="Picture 12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165" y="56669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2204864"/>
            <a:ext cx="2376264" cy="357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21" descr="pomme.jpg"/>
          <p:cNvPicPr>
            <a:picLocks noChangeAspect="1"/>
          </p:cNvPicPr>
          <p:nvPr/>
        </p:nvPicPr>
        <p:blipFill>
          <a:blip r:embed="rId4" cstate="print"/>
          <a:srcRect t="7636"/>
          <a:stretch>
            <a:fillRect/>
          </a:stretch>
        </p:blipFill>
        <p:spPr>
          <a:xfrm>
            <a:off x="1928664" y="2204864"/>
            <a:ext cx="3066363" cy="3500462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5742" y="351429"/>
            <a:ext cx="2207816" cy="41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170" y="0"/>
            <a:ext cx="8320087" cy="1143000"/>
          </a:xfrm>
        </p:spPr>
        <p:txBody>
          <a:bodyPr/>
          <a:lstStyle/>
          <a:p>
            <a:pPr eaLnBrk="1" hangingPunct="1"/>
            <a:r>
              <a:rPr lang="pl-PL" sz="2800" b="0" kern="1200" dirty="0" err="1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Blendery</a:t>
            </a:r>
            <a:r>
              <a:rPr lang="pl-PL" sz="2800" b="0" kern="1200" dirty="0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 ręczne – porównanie oferty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308408" y="1008372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Blender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Oveo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DD301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. Konkurencja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156" y="1577810"/>
            <a:ext cx="72580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5742" y="351429"/>
            <a:ext cx="2207816" cy="41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170" y="0"/>
            <a:ext cx="8320087" cy="1143000"/>
          </a:xfrm>
        </p:spPr>
        <p:txBody>
          <a:bodyPr/>
          <a:lstStyle/>
          <a:p>
            <a:pPr eaLnBrk="1" hangingPunct="1"/>
            <a:r>
              <a:rPr lang="pl-PL" sz="2800" b="0" kern="1200" dirty="0" err="1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Blendery</a:t>
            </a:r>
            <a:r>
              <a:rPr lang="pl-PL" sz="2800" b="0" kern="1200" dirty="0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 ręczne – porównanie oferty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308408" y="1008372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Blender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Oveo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DD307 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. Konkurencja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993" y="1695592"/>
            <a:ext cx="91154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5742" y="351429"/>
            <a:ext cx="2207816" cy="41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170" y="0"/>
            <a:ext cx="8320087" cy="1143000"/>
          </a:xfrm>
        </p:spPr>
        <p:txBody>
          <a:bodyPr/>
          <a:lstStyle/>
          <a:p>
            <a:pPr eaLnBrk="1" hangingPunct="1"/>
            <a:r>
              <a:rPr lang="pl-PL" sz="2800" b="0" kern="1200" dirty="0" err="1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Blendery</a:t>
            </a:r>
            <a:r>
              <a:rPr lang="pl-PL" sz="2800" b="0" kern="1200" dirty="0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 ręczne – porównanie oferty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308408" y="1008372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Blender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Hapto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DD407G  Konkurencja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18" y="1881615"/>
            <a:ext cx="911542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9" name="Text Box 20"/>
          <p:cNvSpPr txBox="1">
            <a:spLocks noChangeArrowheads="1"/>
          </p:cNvSpPr>
          <p:nvPr/>
        </p:nvSpPr>
        <p:spPr bwMode="auto">
          <a:xfrm>
            <a:off x="1282572" y="5465930"/>
            <a:ext cx="1351756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DD102</a:t>
            </a:r>
            <a:r>
              <a:rPr lang="pl-PL" sz="2000" i="1" baseline="0" dirty="0" smtClean="0">
                <a:solidFill>
                  <a:srgbClr val="C00000"/>
                </a:solidFill>
                <a:cs typeface="Arial" charset="0"/>
                <a:sym typeface="Wingdings" pitchFamily="2" charset="2"/>
              </a:rPr>
              <a:t>*</a:t>
            </a:r>
            <a:r>
              <a:rPr lang="pl-PL" sz="2000" b="1" dirty="0" smtClean="0">
                <a:latin typeface="Verdana" pitchFamily="34" charset="0"/>
              </a:rPr>
              <a:t>  </a:t>
            </a:r>
            <a:r>
              <a:rPr lang="pl-PL" sz="2000" dirty="0" err="1">
                <a:latin typeface="Verdana" pitchFamily="34" charset="0"/>
              </a:rPr>
              <a:t>Turbomix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149,99pln</a:t>
            </a:r>
            <a:endParaRPr lang="pl-PL" sz="2000" b="1" dirty="0">
              <a:latin typeface="Verdana" pitchFamily="34" charset="0"/>
            </a:endParaRPr>
          </a:p>
        </p:txBody>
      </p:sp>
      <p:sp>
        <p:nvSpPr>
          <p:cNvPr id="80911" name="Text Box 22"/>
          <p:cNvSpPr txBox="1">
            <a:spLocks noChangeArrowheads="1"/>
          </p:cNvSpPr>
          <p:nvPr/>
        </p:nvSpPr>
        <p:spPr bwMode="auto">
          <a:xfrm>
            <a:off x="2586040" y="5029201"/>
            <a:ext cx="1568450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DD300             </a:t>
            </a:r>
            <a:endParaRPr lang="pl-PL" sz="2000" dirty="0" smtClean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dirty="0" err="1" smtClean="0">
                <a:latin typeface="Verdana" pitchFamily="34" charset="0"/>
              </a:rPr>
              <a:t>Oveo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149,99pln</a:t>
            </a:r>
            <a:endParaRPr lang="pl-PL" sz="2000" b="1" dirty="0">
              <a:latin typeface="Verdana" pitchFamily="34" charset="0"/>
            </a:endParaRPr>
          </a:p>
        </p:txBody>
      </p:sp>
      <p:sp>
        <p:nvSpPr>
          <p:cNvPr id="80912" name="Text Box 23"/>
          <p:cNvSpPr txBox="1">
            <a:spLocks noChangeArrowheads="1"/>
          </p:cNvSpPr>
          <p:nvPr/>
        </p:nvSpPr>
        <p:spPr bwMode="auto">
          <a:xfrm>
            <a:off x="3814042" y="4427562"/>
            <a:ext cx="1568450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DD301             </a:t>
            </a:r>
            <a:endParaRPr lang="pl-PL" sz="2000" dirty="0" smtClean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dirty="0" err="1" smtClean="0">
                <a:latin typeface="Verdana" pitchFamily="34" charset="0"/>
              </a:rPr>
              <a:t>Oveo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179,99pln</a:t>
            </a:r>
            <a:endParaRPr lang="pl-PL" sz="2000" b="1" dirty="0">
              <a:latin typeface="Verdana" pitchFamily="34" charset="0"/>
            </a:endParaRPr>
          </a:p>
        </p:txBody>
      </p:sp>
      <p:sp>
        <p:nvSpPr>
          <p:cNvPr id="80914" name="Text Box 25"/>
          <p:cNvSpPr txBox="1">
            <a:spLocks noChangeArrowheads="1"/>
          </p:cNvSpPr>
          <p:nvPr/>
        </p:nvSpPr>
        <p:spPr bwMode="auto">
          <a:xfrm>
            <a:off x="7289748" y="3098256"/>
            <a:ext cx="1568450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DD407G</a:t>
            </a:r>
            <a:r>
              <a:rPr lang="pl-PL" sz="2000" i="1" baseline="0" dirty="0" smtClean="0">
                <a:solidFill>
                  <a:srgbClr val="C00000"/>
                </a:solidFill>
                <a:cs typeface="Arial" charset="0"/>
                <a:sym typeface="Wingdings" pitchFamily="2" charset="2"/>
              </a:rPr>
              <a:t>*</a:t>
            </a:r>
            <a:r>
              <a:rPr lang="pl-PL" sz="2000" b="1" dirty="0" smtClean="0">
                <a:latin typeface="Verdana" pitchFamily="34" charset="0"/>
              </a:rPr>
              <a:t> </a:t>
            </a:r>
            <a:r>
              <a:rPr lang="pl-PL" sz="2000" dirty="0" err="1" smtClean="0">
                <a:latin typeface="Verdana" pitchFamily="34" charset="0"/>
              </a:rPr>
              <a:t>Hapto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349,99pln</a:t>
            </a:r>
            <a:endParaRPr lang="pl-PL" sz="2000" b="1" dirty="0">
              <a:latin typeface="Verdana" pitchFamily="34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170" y="0"/>
            <a:ext cx="8320087" cy="1143000"/>
          </a:xfrm>
        </p:spPr>
        <p:txBody>
          <a:bodyPr/>
          <a:lstStyle/>
          <a:p>
            <a:pPr eaLnBrk="1" hangingPunct="1"/>
            <a:r>
              <a:rPr lang="pl-PL" sz="2800" kern="1200" dirty="0" err="1" smtClean="0">
                <a:solidFill>
                  <a:srgbClr val="969696"/>
                </a:solidFill>
                <a:latin typeface="Arial Rounded MT Bold" pitchFamily="34" charset="0"/>
                <a:ea typeface="ＭＳ Ｐゴシック" pitchFamily="34" charset="-128"/>
                <a:cs typeface="Arial" charset="0"/>
              </a:rPr>
              <a:t>Blendery</a:t>
            </a:r>
            <a:r>
              <a:rPr lang="pl-PL" sz="2800" kern="1200" dirty="0" smtClean="0">
                <a:solidFill>
                  <a:srgbClr val="969696"/>
                </a:solidFill>
                <a:latin typeface="Arial Rounded MT Bold" pitchFamily="34" charset="0"/>
                <a:ea typeface="ＭＳ Ｐゴシック" pitchFamily="34" charset="-128"/>
                <a:cs typeface="Arial" charset="0"/>
              </a:rPr>
              <a:t> ręczne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308408" y="89918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Oferta - II połowa 2010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5238752" y="5715016"/>
            <a:ext cx="4285550" cy="30777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400" i="1" baseline="0" dirty="0" smtClean="0">
                <a:solidFill>
                  <a:srgbClr val="C00000"/>
                </a:solidFill>
                <a:cs typeface="Arial" charset="0"/>
                <a:sym typeface="Wingdings" pitchFamily="2" charset="2"/>
              </a:rPr>
              <a:t>* Dostępny w ofercie od października 2010</a:t>
            </a:r>
          </a:p>
        </p:txBody>
      </p:sp>
      <p:pic>
        <p:nvPicPr>
          <p:cNvPr id="30" name="Picture 6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148" y="357166"/>
            <a:ext cx="147636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27"/>
          <p:cNvGrpSpPr/>
          <p:nvPr/>
        </p:nvGrpSpPr>
        <p:grpSpPr>
          <a:xfrm>
            <a:off x="5750969" y="1418287"/>
            <a:ext cx="1143008" cy="2214578"/>
            <a:chOff x="309530" y="1500174"/>
            <a:chExt cx="2485707" cy="455854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74960"/>
            <a:stretch>
              <a:fillRect/>
            </a:stretch>
          </p:blipFill>
          <p:spPr bwMode="auto">
            <a:xfrm>
              <a:off x="309530" y="1500174"/>
              <a:ext cx="857256" cy="4558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6631" t="24444" r="46738"/>
            <a:stretch>
              <a:fillRect/>
            </a:stretch>
          </p:blipFill>
          <p:spPr bwMode="auto">
            <a:xfrm>
              <a:off x="1095348" y="3571876"/>
              <a:ext cx="642942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0303" t="55556"/>
            <a:stretch>
              <a:fillRect/>
            </a:stretch>
          </p:blipFill>
          <p:spPr bwMode="auto">
            <a:xfrm>
              <a:off x="1595414" y="4500570"/>
              <a:ext cx="1199823" cy="142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1" name="pole tekstowe 30"/>
          <p:cNvSpPr txBox="1"/>
          <p:nvPr/>
        </p:nvSpPr>
        <p:spPr>
          <a:xfrm>
            <a:off x="1377900" y="2351678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solidFill>
                  <a:srgbClr val="C00000"/>
                </a:solidFill>
              </a:rPr>
              <a:t>Nowość !</a:t>
            </a:r>
            <a:endParaRPr lang="pl-PL" b="1" i="1" dirty="0">
              <a:solidFill>
                <a:srgbClr val="C00000"/>
              </a:solidFill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191068" y="2736090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solidFill>
                  <a:srgbClr val="C00000"/>
                </a:solidFill>
              </a:rPr>
              <a:t>Nowość !</a:t>
            </a:r>
            <a:endParaRPr lang="pl-PL" b="1" i="1" dirty="0">
              <a:solidFill>
                <a:srgbClr val="C00000"/>
              </a:solidFill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2663065" y="1767098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solidFill>
                  <a:srgbClr val="C00000"/>
                </a:solidFill>
              </a:rPr>
              <a:t>Nowość !</a:t>
            </a:r>
            <a:endParaRPr lang="pl-PL" b="1" i="1" dirty="0">
              <a:solidFill>
                <a:srgbClr val="C00000"/>
              </a:solidFill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4055136" y="1425904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solidFill>
                  <a:srgbClr val="C00000"/>
                </a:solidFill>
              </a:rPr>
              <a:t>Nowość !</a:t>
            </a:r>
            <a:endParaRPr lang="pl-PL" b="1" i="1" dirty="0">
              <a:solidFill>
                <a:srgbClr val="C00000"/>
              </a:solidFill>
            </a:endParaRPr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5426753" y="3883926"/>
            <a:ext cx="1568450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DD307             </a:t>
            </a:r>
            <a:endParaRPr lang="pl-PL" sz="2000" dirty="0" smtClean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dirty="0" err="1" smtClean="0">
                <a:latin typeface="Verdana" pitchFamily="34" charset="0"/>
              </a:rPr>
              <a:t>Oveo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259,99pln</a:t>
            </a:r>
            <a:endParaRPr lang="pl-PL" sz="2000" b="1" dirty="0">
              <a:latin typeface="Verdana" pitchFamily="34" charset="0"/>
            </a:endParaRP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179377" y="5745708"/>
            <a:ext cx="1351756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DD100 </a:t>
            </a:r>
            <a:r>
              <a:rPr lang="pl-PL" sz="2000" i="1" baseline="0" dirty="0" smtClean="0">
                <a:solidFill>
                  <a:srgbClr val="C00000"/>
                </a:solidFill>
                <a:cs typeface="Arial" charset="0"/>
                <a:sym typeface="Wingdings" pitchFamily="2" charset="2"/>
              </a:rPr>
              <a:t>*</a:t>
            </a:r>
            <a:r>
              <a:rPr lang="pl-PL" sz="2000" b="1" dirty="0" smtClean="0">
                <a:latin typeface="Verdana" pitchFamily="34" charset="0"/>
              </a:rPr>
              <a:t> </a:t>
            </a:r>
            <a:r>
              <a:rPr lang="pl-PL" sz="2000" dirty="0" err="1">
                <a:latin typeface="Verdana" pitchFamily="34" charset="0"/>
              </a:rPr>
              <a:t>Turbomix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99,99pln</a:t>
            </a:r>
            <a:endParaRPr lang="pl-PL" sz="2000" b="1" dirty="0">
              <a:latin typeface="Verdana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 r="74960"/>
          <a:stretch>
            <a:fillRect/>
          </a:stretch>
        </p:blipFill>
        <p:spPr bwMode="auto">
          <a:xfrm>
            <a:off x="4420848" y="1856095"/>
            <a:ext cx="420614" cy="234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73" t="10937" r="36816" b="27539"/>
          <a:stretch>
            <a:fillRect/>
          </a:stretch>
        </p:blipFill>
        <p:spPr bwMode="auto">
          <a:xfrm rot="21192495">
            <a:off x="2863266" y="2293221"/>
            <a:ext cx="1062221" cy="247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 descr="C:\Documents and Settings\mjarzab\Pulpit\facing pied metal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4083" y="2782346"/>
            <a:ext cx="832514" cy="2465219"/>
          </a:xfrm>
          <a:prstGeom prst="rect">
            <a:avLst/>
          </a:prstGeom>
          <a:noFill/>
        </p:spPr>
      </p:pic>
      <p:sp>
        <p:nvSpPr>
          <p:cNvPr id="40" name="pole tekstowe 39"/>
          <p:cNvSpPr txBox="1"/>
          <p:nvPr/>
        </p:nvSpPr>
        <p:spPr>
          <a:xfrm>
            <a:off x="7087214" y="595665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solidFill>
                  <a:srgbClr val="C00000"/>
                </a:solidFill>
              </a:rPr>
              <a:t>Nowość !</a:t>
            </a:r>
            <a:endParaRPr lang="pl-PL" b="1" i="1" dirty="0">
              <a:solidFill>
                <a:srgbClr val="C00000"/>
              </a:solidFill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5367595" y="1046042"/>
            <a:ext cx="1551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solidFill>
                  <a:srgbClr val="C00000"/>
                </a:solidFill>
              </a:rPr>
              <a:t>Niższa cena !</a:t>
            </a:r>
            <a:endParaRPr lang="pl-PL" b="1" i="1" dirty="0">
              <a:solidFill>
                <a:srgbClr val="C00000"/>
              </a:solidFill>
            </a:endParaRPr>
          </a:p>
        </p:txBody>
      </p:sp>
      <p:pic>
        <p:nvPicPr>
          <p:cNvPr id="42" name="Picture 1" descr="C:\Documents and Settings\mjarzab\Pulpit\MIXER TURBOMIX PIED PLASTIQUE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0649" y="3043451"/>
            <a:ext cx="1124728" cy="2554694"/>
          </a:xfrm>
          <a:prstGeom prst="rect">
            <a:avLst/>
          </a:prstGeom>
          <a:noFill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27651" y="936033"/>
            <a:ext cx="137160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19450" y="267269"/>
            <a:ext cx="6356350" cy="53340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pl-PL" sz="2400" dirty="0" smtClean="0">
              <a:solidFill>
                <a:srgbClr val="CC0000"/>
              </a:solidFill>
            </a:endParaRPr>
          </a:p>
          <a:p>
            <a:pPr eaLnBrk="1" hangingPunct="1">
              <a:buNone/>
            </a:pPr>
            <a:endParaRPr lang="pl-PL" sz="2000" dirty="0" smtClean="0">
              <a:solidFill>
                <a:srgbClr val="CC0000"/>
              </a:solidFill>
            </a:endParaRPr>
          </a:p>
          <a:p>
            <a:pPr eaLnBrk="1" hangingPunct="1">
              <a:buNone/>
            </a:pPr>
            <a:r>
              <a:rPr lang="pl-PL" sz="2000" dirty="0" smtClean="0">
                <a:solidFill>
                  <a:srgbClr val="CC0000"/>
                </a:solidFill>
              </a:rPr>
              <a:t>          OFERTA PRODUKTOWA</a:t>
            </a:r>
          </a:p>
          <a:p>
            <a:pPr eaLnBrk="1" hangingPunct="1">
              <a:buNone/>
            </a:pPr>
            <a:endParaRPr lang="pl-PL" sz="1800" dirty="0" smtClean="0"/>
          </a:p>
          <a:p>
            <a:pPr eaLnBrk="1" hangingPunct="1"/>
            <a:r>
              <a:rPr lang="pl-PL" sz="1800" dirty="0" smtClean="0">
                <a:latin typeface="Arial" pitchFamily="34" charset="0"/>
                <a:cs typeface="Arial" pitchFamily="34" charset="0"/>
              </a:rPr>
              <a:t>2 modele z linii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Turbomix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:</a:t>
            </a:r>
            <a:endParaRPr lang="pl-PL" sz="1800" b="1" dirty="0" smtClean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/>
            <a:r>
              <a:rPr lang="pl-PL" sz="1800" b="1" dirty="0" smtClean="0">
                <a:latin typeface="Arial" pitchFamily="34" charset="0"/>
                <a:cs typeface="Arial" pitchFamily="34" charset="0"/>
              </a:rPr>
              <a:t>DD100 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– następca DDJ2</a:t>
            </a:r>
          </a:p>
          <a:p>
            <a:pPr lvl="1" eaLnBrk="1" hangingPunct="1"/>
            <a:r>
              <a:rPr lang="pl-PL" sz="1800" b="1" dirty="0" smtClean="0">
                <a:latin typeface="Arial" pitchFamily="34" charset="0"/>
                <a:cs typeface="Arial" pitchFamily="34" charset="0"/>
              </a:rPr>
              <a:t>DD102 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(z metalową końcówką miksującą)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– następca DDJ6</a:t>
            </a:r>
          </a:p>
          <a:p>
            <a:pPr lvl="1" eaLnBrk="1" hangingPunct="1"/>
            <a:r>
              <a:rPr lang="pl-PL" sz="1800" dirty="0" smtClean="0">
                <a:latin typeface="Arial" pitchFamily="34" charset="0"/>
                <a:cs typeface="Arial" pitchFamily="34" charset="0"/>
              </a:rPr>
              <a:t>Dostępność: październik 2010</a:t>
            </a:r>
          </a:p>
          <a:p>
            <a:pPr lvl="1" eaLnBrk="1" hangingPunct="1"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l-PL" sz="1800" dirty="0" smtClean="0">
                <a:latin typeface="Arial" pitchFamily="34" charset="0"/>
                <a:cs typeface="Arial" pitchFamily="34" charset="0"/>
              </a:rPr>
              <a:t>3 modele z linii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Oveo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1" eaLnBrk="1" hangingPunct="1"/>
            <a:r>
              <a:rPr lang="pl-PL" sz="1800" b="1" dirty="0" smtClean="0">
                <a:latin typeface="Arial" pitchFamily="34" charset="0"/>
                <a:cs typeface="Arial" pitchFamily="34" charset="0"/>
              </a:rPr>
              <a:t>DD307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– nowa niższa cena</a:t>
            </a:r>
          </a:p>
          <a:p>
            <a:pPr lvl="1" eaLnBrk="1" hangingPunct="1"/>
            <a:r>
              <a:rPr lang="pl-PL" sz="1800" b="1" dirty="0" smtClean="0">
                <a:latin typeface="Arial" pitchFamily="34" charset="0"/>
                <a:cs typeface="Arial" pitchFamily="34" charset="0"/>
              </a:rPr>
              <a:t>DD301 </a:t>
            </a: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/>
            <a:r>
              <a:rPr lang="pl-PL" sz="1800" b="1" dirty="0" smtClean="0">
                <a:latin typeface="Arial" pitchFamily="34" charset="0"/>
                <a:cs typeface="Arial" pitchFamily="34" charset="0"/>
              </a:rPr>
              <a:t>DD300 </a:t>
            </a:r>
          </a:p>
          <a:p>
            <a:pPr lvl="1" eaLnBrk="1" hangingPunct="1"/>
            <a:r>
              <a:rPr lang="pl-PL" sz="1800" dirty="0" smtClean="0">
                <a:latin typeface="Arial" pitchFamily="34" charset="0"/>
                <a:cs typeface="Arial" pitchFamily="34" charset="0"/>
              </a:rPr>
              <a:t>Dostępność: wrzesień 2010</a:t>
            </a:r>
          </a:p>
          <a:p>
            <a:pPr lvl="1" eaLnBrk="1" hangingPunct="1"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l-PL" sz="1800" dirty="0" smtClean="0">
                <a:latin typeface="Arial" pitchFamily="34" charset="0"/>
                <a:cs typeface="Arial" pitchFamily="34" charset="0"/>
              </a:rPr>
              <a:t>1 model z linii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Hapto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1" eaLnBrk="1" hangingPunct="1"/>
            <a:r>
              <a:rPr lang="pl-PL" sz="1800" b="1" dirty="0" smtClean="0">
                <a:latin typeface="Arial" pitchFamily="34" charset="0"/>
                <a:cs typeface="Arial" pitchFamily="34" charset="0"/>
              </a:rPr>
              <a:t>DD407G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– następca DD406G</a:t>
            </a:r>
          </a:p>
          <a:p>
            <a:pPr lvl="1" eaLnBrk="1" hangingPunct="1"/>
            <a:r>
              <a:rPr lang="pl-PL" sz="1800" dirty="0" smtClean="0">
                <a:latin typeface="Arial" pitchFamily="34" charset="0"/>
                <a:cs typeface="Arial" pitchFamily="34" charset="0"/>
              </a:rPr>
              <a:t>Dostępność: październik 2010</a:t>
            </a:r>
          </a:p>
          <a:p>
            <a:pPr lvl="1" eaLnBrk="1" hangingPunct="1"/>
            <a:endParaRPr lang="pl-PL" dirty="0" smtClean="0"/>
          </a:p>
          <a:p>
            <a:pPr lvl="1" eaLnBrk="1" hangingPunct="1"/>
            <a:endParaRPr lang="pl-PL" dirty="0" smtClean="0"/>
          </a:p>
          <a:p>
            <a:pPr lvl="1" eaLnBrk="1" hangingPunct="1">
              <a:buNone/>
            </a:pPr>
            <a:endParaRPr lang="pl-PL" dirty="0" smtClean="0"/>
          </a:p>
          <a:p>
            <a:pPr lvl="1" eaLnBrk="1" hangingPunct="1"/>
            <a:endParaRPr lang="pl-PL" dirty="0" smtClean="0"/>
          </a:p>
          <a:p>
            <a:pPr lvl="1" eaLnBrk="1" hangingPunct="1"/>
            <a:endParaRPr lang="pl-PL" dirty="0" smtClean="0"/>
          </a:p>
          <a:p>
            <a:pPr lvl="1" eaLnBrk="1" hangingPunct="1">
              <a:buNone/>
            </a:pPr>
            <a:endParaRPr lang="pl-PL" dirty="0" smtClean="0"/>
          </a:p>
          <a:p>
            <a:pPr lvl="1" eaLnBrk="1" hangingPunct="1">
              <a:buNone/>
            </a:pPr>
            <a:endParaRPr lang="pl-PL" dirty="0" smtClean="0"/>
          </a:p>
          <a:p>
            <a:pPr lvl="1" eaLnBrk="1" hangingPunct="1">
              <a:buNone/>
            </a:pPr>
            <a:endParaRPr lang="pl-PL" dirty="0" smtClean="0"/>
          </a:p>
          <a:p>
            <a:pPr lvl="1" eaLnBrk="1" hangingPunct="1">
              <a:buNone/>
            </a:pPr>
            <a:endParaRPr lang="pl-PL" dirty="0" smtClean="0"/>
          </a:p>
          <a:p>
            <a:pPr lvl="1" eaLnBrk="1" hangingPunct="1">
              <a:buNone/>
            </a:pPr>
            <a:endParaRPr lang="pl-PL" dirty="0" smtClean="0"/>
          </a:p>
          <a:p>
            <a:pPr lvl="1" eaLnBrk="1" hangingPunct="1"/>
            <a:endParaRPr lang="pl-PL" dirty="0" smtClean="0"/>
          </a:p>
          <a:p>
            <a:pPr lvl="1" eaLnBrk="1" hangingPunct="1"/>
            <a:endParaRPr lang="pl-PL" dirty="0" smtClean="0"/>
          </a:p>
          <a:p>
            <a:pPr eaLnBrk="1" hangingPunct="1">
              <a:buNone/>
            </a:pPr>
            <a:endParaRPr lang="pl-PL" sz="1800" dirty="0" smtClean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281113" y="134318"/>
            <a:ext cx="8320087" cy="1143000"/>
          </a:xfrm>
        </p:spPr>
        <p:txBody>
          <a:bodyPr/>
          <a:lstStyle/>
          <a:p>
            <a:pPr eaLnBrk="1" hangingPunct="1"/>
            <a:r>
              <a:rPr lang="pl-PL" sz="2800" b="0" kern="1200" dirty="0" err="1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Blendery</a:t>
            </a:r>
            <a:r>
              <a:rPr lang="pl-PL" sz="2800" b="0" kern="1200" dirty="0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 ręczne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08408" y="89918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Podsumowanie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1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7517" y="174010"/>
            <a:ext cx="2538483" cy="47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5" descr="C:\PREPA LIM\Photos\Photos Mixer\Moulinex Krups\Preparations DD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192" y="2579427"/>
            <a:ext cx="2680698" cy="24702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398293" y="1196454"/>
            <a:ext cx="6507707" cy="53340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pl-PL" sz="2400" dirty="0" smtClean="0">
              <a:solidFill>
                <a:srgbClr val="CC0000"/>
              </a:solidFill>
            </a:endParaRPr>
          </a:p>
          <a:p>
            <a:pPr eaLnBrk="1" hangingPunct="1">
              <a:buNone/>
            </a:pPr>
            <a:r>
              <a:rPr lang="pl-PL" sz="2000" dirty="0" smtClean="0">
                <a:solidFill>
                  <a:srgbClr val="CC0000"/>
                </a:solidFill>
              </a:rPr>
              <a:t>OFERTA CENOWA</a:t>
            </a:r>
          </a:p>
          <a:p>
            <a:pPr algn="ctr" eaLnBrk="1" hangingPunct="1">
              <a:buNone/>
            </a:pPr>
            <a:endParaRPr lang="pl-PL" sz="2400" b="1" dirty="0" smtClean="0">
              <a:solidFill>
                <a:srgbClr val="CC0000"/>
              </a:solidFill>
            </a:endParaRPr>
          </a:p>
          <a:p>
            <a:pPr eaLnBrk="1" hangingPunct="1"/>
            <a:r>
              <a:rPr lang="pl-PL" sz="1800" dirty="0" smtClean="0"/>
              <a:t>Atrakcyjniejsze pozycjonowanie cenowe:</a:t>
            </a:r>
          </a:p>
          <a:p>
            <a:pPr eaLnBrk="1" hangingPunct="1">
              <a:buFontTx/>
              <a:buNone/>
            </a:pPr>
            <a:endParaRPr lang="pl-PL" b="1" dirty="0" smtClean="0">
              <a:solidFill>
                <a:srgbClr val="CC0000"/>
              </a:solidFill>
            </a:endParaRPr>
          </a:p>
          <a:p>
            <a:pPr eaLnBrk="1" hangingPunct="1">
              <a:buFontTx/>
              <a:buNone/>
            </a:pPr>
            <a:r>
              <a:rPr lang="pl-PL" dirty="0" smtClean="0">
                <a:solidFill>
                  <a:srgbClr val="CC0000"/>
                </a:solidFill>
              </a:rPr>
              <a:t>	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Turbomix</a:t>
            </a:r>
            <a:endParaRPr lang="pl-PL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eaLnBrk="1" hangingPunct="1"/>
            <a:r>
              <a:rPr lang="pl-PL" b="1" dirty="0" smtClean="0"/>
              <a:t>DD100 – </a:t>
            </a:r>
            <a:r>
              <a:rPr lang="pl-PL" dirty="0" smtClean="0"/>
              <a:t>Sugerowana cena detaliczna brutto - </a:t>
            </a:r>
            <a:r>
              <a:rPr lang="pl-PL" b="1" dirty="0" smtClean="0"/>
              <a:t>99,99 PLN</a:t>
            </a:r>
          </a:p>
          <a:p>
            <a:pPr lvl="1" eaLnBrk="1" hangingPunct="1"/>
            <a:r>
              <a:rPr lang="pl-PL" b="1" dirty="0" smtClean="0"/>
              <a:t>DD102 – </a:t>
            </a:r>
            <a:r>
              <a:rPr lang="pl-PL" dirty="0" smtClean="0"/>
              <a:t>Sugerowana cena detaliczna brutto - </a:t>
            </a:r>
            <a:r>
              <a:rPr lang="pl-PL" b="1" dirty="0" smtClean="0"/>
              <a:t>149,99 PLN</a:t>
            </a:r>
          </a:p>
          <a:p>
            <a:pPr eaLnBrk="1" hangingPunct="1">
              <a:buNone/>
            </a:pPr>
            <a:r>
              <a:rPr lang="pl-PL" dirty="0" smtClean="0"/>
              <a:t>	</a:t>
            </a:r>
            <a:r>
              <a:rPr lang="pl-PL" dirty="0" err="1" smtClean="0"/>
              <a:t>Oveo</a:t>
            </a:r>
            <a:endParaRPr lang="pl-PL" dirty="0" smtClean="0"/>
          </a:p>
          <a:p>
            <a:pPr lvl="1" eaLnBrk="1" hangingPunct="1"/>
            <a:r>
              <a:rPr lang="pl-PL" b="1" dirty="0" smtClean="0"/>
              <a:t>DD307 – </a:t>
            </a:r>
            <a:r>
              <a:rPr lang="pl-PL" dirty="0" smtClean="0"/>
              <a:t>Sugerowana cena detaliczna brutto - </a:t>
            </a:r>
            <a:r>
              <a:rPr lang="pl-PL" b="1" dirty="0" smtClean="0"/>
              <a:t>259,99 PLN</a:t>
            </a:r>
          </a:p>
          <a:p>
            <a:pPr lvl="1" eaLnBrk="1" hangingPunct="1"/>
            <a:r>
              <a:rPr lang="pl-PL" b="1" dirty="0" smtClean="0"/>
              <a:t>DD301 –</a:t>
            </a:r>
            <a:r>
              <a:rPr lang="pl-PL" dirty="0" smtClean="0"/>
              <a:t> Sugerowana cena detaliczna brutto - </a:t>
            </a:r>
            <a:r>
              <a:rPr lang="pl-PL" b="1" dirty="0" smtClean="0"/>
              <a:t>179,99 PLN </a:t>
            </a:r>
          </a:p>
          <a:p>
            <a:pPr lvl="1" eaLnBrk="1" hangingPunct="1"/>
            <a:r>
              <a:rPr lang="pl-PL" b="1" dirty="0" smtClean="0"/>
              <a:t>DD300 – </a:t>
            </a:r>
            <a:r>
              <a:rPr lang="pl-PL" dirty="0" smtClean="0"/>
              <a:t>Sugerowana cena detaliczna brutto - </a:t>
            </a:r>
            <a:r>
              <a:rPr lang="pl-PL" b="1" dirty="0" smtClean="0"/>
              <a:t>149,99 PLN</a:t>
            </a:r>
          </a:p>
          <a:p>
            <a:pPr lvl="1" eaLnBrk="1" hangingPunct="1">
              <a:buNone/>
            </a:pPr>
            <a:r>
              <a:rPr lang="pl-PL" b="1" dirty="0" err="1" smtClean="0"/>
              <a:t>Hapto</a:t>
            </a:r>
            <a:endParaRPr lang="pl-PL" b="1" dirty="0" smtClean="0"/>
          </a:p>
          <a:p>
            <a:pPr lvl="1" eaLnBrk="1" hangingPunct="1"/>
            <a:r>
              <a:rPr lang="pl-PL" b="1" dirty="0" smtClean="0"/>
              <a:t>DD407G</a:t>
            </a:r>
            <a:r>
              <a:rPr lang="pl-PL" dirty="0" smtClean="0"/>
              <a:t> – Sugerowana cena detaliczna brutto </a:t>
            </a:r>
            <a:r>
              <a:rPr lang="pl-PL" b="1" dirty="0" smtClean="0"/>
              <a:t>- 349,99 PLN</a:t>
            </a:r>
          </a:p>
        </p:txBody>
      </p:sp>
      <p:pic>
        <p:nvPicPr>
          <p:cNvPr id="9" name="Picture 2" descr="Logo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8722" y="324135"/>
            <a:ext cx="2538483" cy="47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170" y="0"/>
            <a:ext cx="8320087" cy="1143000"/>
          </a:xfrm>
        </p:spPr>
        <p:txBody>
          <a:bodyPr/>
          <a:lstStyle/>
          <a:p>
            <a:pPr eaLnBrk="1" hangingPunct="1"/>
            <a:r>
              <a:rPr lang="pl-PL" sz="2800" b="0" kern="1200" dirty="0" err="1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Blendery</a:t>
            </a:r>
            <a:r>
              <a:rPr lang="pl-PL" sz="2800" b="0" kern="1200" dirty="0" smtClean="0">
                <a:solidFill>
                  <a:srgbClr val="969696"/>
                </a:solidFill>
                <a:latin typeface="Arial" charset="0"/>
                <a:ea typeface="ＭＳ Ｐゴシック" pitchFamily="34" charset="-128"/>
                <a:cs typeface="Arial" charset="0"/>
              </a:rPr>
              <a:t> ręczne</a:t>
            </a:r>
          </a:p>
        </p:txBody>
      </p:sp>
      <p:pic>
        <p:nvPicPr>
          <p:cNvPr id="10" name="Picture 25" descr="C:\PREPA LIM\Photos\Photos Mixer\Moulinex Krups\Preparations DD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558" y="2739406"/>
            <a:ext cx="2906973" cy="267873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08408" y="89918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Podsumowanie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Urządzenia do przygotowywania potraw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3614880" y="967428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Koniec </a:t>
            </a:r>
            <a:r>
              <a:rPr lang="pl-PL" sz="2000" b="1" baseline="0" dirty="0">
                <a:solidFill>
                  <a:srgbClr val="969696"/>
                </a:solidFill>
                <a:cs typeface="Arial" charset="0"/>
              </a:rPr>
              <a:t>referencji od września 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2010 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627300" y="2127132"/>
            <a:ext cx="67119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r>
              <a:rPr lang="pl-PL" sz="1800" b="1" baseline="0" dirty="0">
                <a:solidFill>
                  <a:srgbClr val="8E8581"/>
                </a:solidFill>
              </a:rPr>
              <a:t>Wycofujemy z oferty regularnej</a:t>
            </a:r>
            <a:r>
              <a:rPr lang="pl-PL" sz="1800" b="1" baseline="0" dirty="0" smtClean="0">
                <a:solidFill>
                  <a:srgbClr val="8E8581"/>
                </a:solidFill>
              </a:rPr>
              <a:t>:</a:t>
            </a:r>
          </a:p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endParaRPr lang="pl-PL" sz="1800" b="1" baseline="0" dirty="0">
              <a:solidFill>
                <a:srgbClr val="8E8581"/>
              </a:solidFill>
            </a:endParaRPr>
          </a:p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8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800" b="1" baseline="0" dirty="0" smtClean="0">
                <a:solidFill>
                  <a:srgbClr val="8E8581"/>
                </a:solidFill>
              </a:rPr>
              <a:t>Sokowirówki:</a:t>
            </a:r>
            <a:endParaRPr lang="pl-PL" sz="1800" b="1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800" b="1" baseline="0" dirty="0">
                <a:solidFill>
                  <a:srgbClr val="8E8581"/>
                </a:solidFill>
              </a:rPr>
              <a:t>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Vitae</a:t>
            </a:r>
            <a:r>
              <a:rPr lang="pl-PL" sz="1800" baseline="0" dirty="0" smtClean="0">
                <a:solidFill>
                  <a:srgbClr val="8E8581"/>
                </a:solidFill>
              </a:rPr>
              <a:t> (JU2100)</a:t>
            </a:r>
            <a:endParaRPr lang="pl-PL" sz="18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800" b="1" baseline="0" dirty="0" err="1" smtClean="0">
                <a:solidFill>
                  <a:srgbClr val="8E8581"/>
                </a:solidFill>
              </a:rPr>
              <a:t>Blendery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="1" baseline="0" dirty="0">
                <a:solidFill>
                  <a:srgbClr val="8E8581"/>
                </a:solidFill>
              </a:rPr>
              <a:t>ręczne:</a:t>
            </a: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800" b="1" baseline="0" dirty="0" err="1" smtClean="0">
                <a:solidFill>
                  <a:srgbClr val="8E8581"/>
                </a:solidFill>
              </a:rPr>
              <a:t>Turbomix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aseline="0" dirty="0">
                <a:solidFill>
                  <a:srgbClr val="8E8581"/>
                </a:solidFill>
              </a:rPr>
              <a:t>(</a:t>
            </a:r>
            <a:r>
              <a:rPr lang="pl-PL" sz="1800" baseline="0" dirty="0" smtClean="0">
                <a:solidFill>
                  <a:srgbClr val="8E8581"/>
                </a:solidFill>
              </a:rPr>
              <a:t>DDJ2, DDJ6)</a:t>
            </a:r>
            <a:endParaRPr lang="pl-PL" sz="1800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800" b="1" baseline="0" dirty="0" err="1" smtClean="0">
                <a:solidFill>
                  <a:srgbClr val="8E8581"/>
                </a:solidFill>
              </a:rPr>
              <a:t>Hapto</a:t>
            </a:r>
            <a:r>
              <a:rPr lang="pl-PL" sz="1800" b="1" baseline="0" dirty="0" smtClean="0">
                <a:solidFill>
                  <a:srgbClr val="8E8581"/>
                </a:solidFill>
              </a:rPr>
              <a:t> </a:t>
            </a:r>
            <a:r>
              <a:rPr lang="pl-PL" sz="1800" baseline="0" dirty="0">
                <a:solidFill>
                  <a:srgbClr val="8E8581"/>
                </a:solidFill>
              </a:rPr>
              <a:t>(</a:t>
            </a:r>
            <a:r>
              <a:rPr lang="pl-PL" sz="1800" baseline="0" dirty="0" smtClean="0">
                <a:solidFill>
                  <a:srgbClr val="8E8581"/>
                </a:solidFill>
              </a:rPr>
              <a:t>DD404, DD406D, DD406G)</a:t>
            </a: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94760" y="967427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Podsumowanie -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185578" y="0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Urządzenia do przygotowywania potraw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1064526" y="953780"/>
            <a:ext cx="86253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Wsparcie dla kategorii produktowych na II połowę 2010</a:t>
            </a: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endParaRPr lang="pl-PL" sz="2000" b="1" baseline="0" dirty="0" smtClean="0">
              <a:solidFill>
                <a:srgbClr val="969696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640947" y="2304553"/>
            <a:ext cx="8066324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800" b="1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</a:pPr>
            <a:r>
              <a:rPr lang="pl-PL" sz="1800" baseline="0" dirty="0" smtClean="0">
                <a:solidFill>
                  <a:srgbClr val="8E8581"/>
                </a:solidFill>
              </a:rPr>
              <a:t>Roboty kuchenne</a:t>
            </a:r>
          </a:p>
          <a:p>
            <a:pPr marL="800100" lvl="1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</a:pPr>
            <a:r>
              <a:rPr lang="pl-PL" sz="1800" baseline="0" dirty="0" err="1" smtClean="0">
                <a:solidFill>
                  <a:srgbClr val="8E8581"/>
                </a:solidFill>
              </a:rPr>
              <a:t>Blendery</a:t>
            </a:r>
            <a:r>
              <a:rPr lang="pl-PL" sz="1800" baseline="0" dirty="0" smtClean="0">
                <a:solidFill>
                  <a:srgbClr val="8E8581"/>
                </a:solidFill>
              </a:rPr>
              <a:t> ręczne</a:t>
            </a:r>
          </a:p>
          <a:p>
            <a:pPr marL="800100" lvl="1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</a:pPr>
            <a:r>
              <a:rPr lang="pl-PL" sz="1800" baseline="0" dirty="0" smtClean="0">
                <a:solidFill>
                  <a:srgbClr val="8E8581"/>
                </a:solidFill>
              </a:rPr>
              <a:t>Maszynki do mięsa</a:t>
            </a:r>
          </a:p>
          <a:p>
            <a:pPr marL="800100" lvl="1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</a:pPr>
            <a:r>
              <a:rPr lang="pl-PL" sz="1800" baseline="0" dirty="0" smtClean="0">
                <a:solidFill>
                  <a:srgbClr val="8E8581"/>
                </a:solidFill>
              </a:rPr>
              <a:t>Miksery ręczne</a:t>
            </a:r>
          </a:p>
          <a:p>
            <a:pPr marL="1257300" lvl="2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</a:pPr>
            <a:r>
              <a:rPr lang="pl-PL" sz="1800" baseline="0" dirty="0" smtClean="0">
                <a:solidFill>
                  <a:srgbClr val="8E8581"/>
                </a:solidFill>
              </a:rPr>
              <a:t>Dodatkowo: wsparcie dla sklepów detalicznych </a:t>
            </a: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06818" y="1865506"/>
            <a:ext cx="8225329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r>
              <a:rPr lang="pl-PL" sz="1800" b="1" baseline="0" dirty="0" smtClean="0">
                <a:solidFill>
                  <a:srgbClr val="8E8581"/>
                </a:solidFill>
              </a:rPr>
              <a:t>Pakiety wartościowe dla </a:t>
            </a:r>
            <a:r>
              <a:rPr lang="pl-PL" sz="1800" b="1" baseline="0" dirty="0" err="1" smtClean="0">
                <a:solidFill>
                  <a:srgbClr val="8E8581"/>
                </a:solidFill>
              </a:rPr>
              <a:t>BG&amp;TT</a:t>
            </a:r>
            <a:r>
              <a:rPr lang="pl-PL" sz="1800" b="1" baseline="0" dirty="0" smtClean="0">
                <a:solidFill>
                  <a:srgbClr val="8E8581"/>
                </a:solidFill>
              </a:rPr>
              <a:t> w okresie październik – listopad: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go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8178" y="174009"/>
            <a:ext cx="2207822" cy="4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94082" y="905425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2000" b="1" baseline="0" dirty="0">
                <a:solidFill>
                  <a:srgbClr val="969696"/>
                </a:solidFill>
                <a:cs typeface="Arial" charset="0"/>
              </a:rPr>
              <a:t>Czerwona 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kolekcja </a:t>
            </a:r>
            <a:r>
              <a:rPr lang="pl-PL" sz="2000" b="1" baseline="0" dirty="0">
                <a:solidFill>
                  <a:srgbClr val="969696"/>
                </a:solidFill>
                <a:cs typeface="Arial" charset="0"/>
              </a:rPr>
              <a:t>Moulinex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14" name="Image 4" descr="tapis_rouge[1]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8E9EB"/>
              </a:clrFrom>
              <a:clrTo>
                <a:srgbClr val="E8E9EB">
                  <a:alpha val="0"/>
                </a:srgbClr>
              </a:clrTo>
            </a:clrChange>
            <a:lum bright="10000"/>
          </a:blip>
          <a:srcRect t="8000" r="8508"/>
          <a:stretch>
            <a:fillRect/>
          </a:stretch>
        </p:blipFill>
        <p:spPr bwMode="auto">
          <a:xfrm>
            <a:off x="0" y="3286975"/>
            <a:ext cx="79580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9" descr="SMITH XXL Rubi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153902"/>
            <a:ext cx="1597217" cy="237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6899" y="1939897"/>
            <a:ext cx="170309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braz 17" descr="C:\Documents and Settings\mjarzab\Pulpit\FP519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0181" y="2033515"/>
            <a:ext cx="1637729" cy="2570185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0" y="2465965"/>
            <a:ext cx="3152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1800" kern="0" baseline="0" dirty="0" smtClean="0">
                <a:solidFill>
                  <a:srgbClr val="8E8581"/>
                </a:solidFill>
                <a:latin typeface="Calibri" pitchFamily="34" charset="0"/>
                <a:ea typeface="+mn-ea"/>
              </a:rPr>
              <a:t>Nowy </a:t>
            </a:r>
            <a:r>
              <a:rPr lang="pl-PL" sz="1800" kern="0" baseline="0" dirty="0" err="1" smtClean="0">
                <a:solidFill>
                  <a:srgbClr val="8E8581"/>
                </a:solidFill>
                <a:latin typeface="Calibri" pitchFamily="34" charset="0"/>
                <a:ea typeface="+mn-ea"/>
              </a:rPr>
              <a:t>blender</a:t>
            </a:r>
            <a:r>
              <a:rPr lang="pl-PL" sz="1800" kern="0" baseline="0" dirty="0" smtClean="0">
                <a:solidFill>
                  <a:srgbClr val="8E8581"/>
                </a:solidFill>
                <a:latin typeface="Calibri" pitchFamily="34" charset="0"/>
                <a:ea typeface="+mn-ea"/>
              </a:rPr>
              <a:t> </a:t>
            </a:r>
            <a:r>
              <a:rPr lang="pl-PL" sz="1800" kern="0" baseline="0" dirty="0">
                <a:solidFill>
                  <a:srgbClr val="8E8581"/>
                </a:solidFill>
                <a:latin typeface="Calibri" pitchFamily="34" charset="0"/>
                <a:ea typeface="+mn-ea"/>
              </a:rPr>
              <a:t>ręczny </a:t>
            </a:r>
            <a:r>
              <a:rPr lang="pl-PL" sz="1800" kern="0" baseline="0" dirty="0" smtClean="0">
                <a:solidFill>
                  <a:srgbClr val="8E8581"/>
                </a:solidFill>
                <a:latin typeface="Calibri" pitchFamily="34" charset="0"/>
                <a:ea typeface="+mn-ea"/>
              </a:rPr>
              <a:t> </a:t>
            </a:r>
            <a:r>
              <a:rPr lang="pl-PL" sz="1800" kern="0" baseline="0" dirty="0" err="1" smtClean="0">
                <a:solidFill>
                  <a:srgbClr val="8E8581"/>
                </a:solidFill>
                <a:latin typeface="Calibri" pitchFamily="34" charset="0"/>
                <a:ea typeface="+mn-ea"/>
              </a:rPr>
              <a:t>Hapto</a:t>
            </a:r>
            <a:endParaRPr lang="pl-PL" sz="1800" kern="0" baseline="0" dirty="0">
              <a:solidFill>
                <a:srgbClr val="8E858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0" name="ZoneTexte 18"/>
          <p:cNvSpPr txBox="1"/>
          <p:nvPr/>
        </p:nvSpPr>
        <p:spPr>
          <a:xfrm>
            <a:off x="0" y="5800716"/>
            <a:ext cx="3452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1800" kern="0" baseline="0" dirty="0" smtClean="0">
                <a:solidFill>
                  <a:srgbClr val="8E8581"/>
                </a:solidFill>
                <a:latin typeface="Calibri" pitchFamily="34" charset="0"/>
                <a:ea typeface="+mn-ea"/>
              </a:rPr>
              <a:t>Sokowirówka Smith XXL</a:t>
            </a:r>
            <a:endParaRPr lang="pl-PL" sz="1800" kern="0" baseline="0" dirty="0">
              <a:solidFill>
                <a:srgbClr val="8E858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1" name="ZoneTexte 18"/>
          <p:cNvSpPr txBox="1"/>
          <p:nvPr/>
        </p:nvSpPr>
        <p:spPr>
          <a:xfrm>
            <a:off x="7140829" y="2879678"/>
            <a:ext cx="2098705" cy="643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1800" kern="0" baseline="0" dirty="0">
                <a:solidFill>
                  <a:srgbClr val="8E8581"/>
                </a:solidFill>
                <a:latin typeface="Calibri" pitchFamily="34" charset="0"/>
                <a:ea typeface="+mn-ea"/>
              </a:rPr>
              <a:t>Robot kuchenny</a:t>
            </a:r>
          </a:p>
          <a:p>
            <a:pPr algn="l">
              <a:defRPr/>
            </a:pPr>
            <a:r>
              <a:rPr lang="pl-PL" sz="1800" kern="0" baseline="0" dirty="0">
                <a:solidFill>
                  <a:srgbClr val="8E8581"/>
                </a:solidFill>
                <a:latin typeface="Calibri" pitchFamily="34" charset="0"/>
                <a:ea typeface="+mn-ea"/>
              </a:rPr>
              <a:t>Masterchef </a:t>
            </a:r>
            <a:r>
              <a:rPr lang="pl-PL" sz="1800" kern="0" baseline="0" dirty="0" smtClean="0">
                <a:solidFill>
                  <a:srgbClr val="8E8581"/>
                </a:solidFill>
                <a:latin typeface="Calibri" pitchFamily="34" charset="0"/>
                <a:ea typeface="+mn-ea"/>
              </a:rPr>
              <a:t>8000</a:t>
            </a:r>
            <a:endParaRPr lang="en-US" sz="1800" kern="0" baseline="0" dirty="0">
              <a:solidFill>
                <a:srgbClr val="8E858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2" name="ZoneTexte 18"/>
          <p:cNvSpPr txBox="1"/>
          <p:nvPr/>
        </p:nvSpPr>
        <p:spPr>
          <a:xfrm>
            <a:off x="4015322" y="1665027"/>
            <a:ext cx="1907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1800" kern="0" baseline="0" dirty="0">
                <a:solidFill>
                  <a:srgbClr val="8E8581"/>
                </a:solidFill>
                <a:latin typeface="Calibri" pitchFamily="34" charset="0"/>
                <a:ea typeface="+mn-ea"/>
              </a:rPr>
              <a:t>Robot kuchenny</a:t>
            </a:r>
          </a:p>
          <a:p>
            <a:pPr algn="l">
              <a:defRPr/>
            </a:pPr>
            <a:r>
              <a:rPr lang="pl-PL" sz="1800" kern="0" baseline="0" dirty="0">
                <a:solidFill>
                  <a:srgbClr val="8E8581"/>
                </a:solidFill>
                <a:latin typeface="Calibri" pitchFamily="34" charset="0"/>
                <a:ea typeface="+mn-ea"/>
              </a:rPr>
              <a:t>Masterchef </a:t>
            </a:r>
            <a:r>
              <a:rPr lang="pl-PL" sz="1800" kern="0" baseline="0" dirty="0" smtClean="0">
                <a:solidFill>
                  <a:srgbClr val="8E8581"/>
                </a:solidFill>
                <a:latin typeface="Calibri" pitchFamily="34" charset="0"/>
                <a:ea typeface="+mn-ea"/>
              </a:rPr>
              <a:t>5000</a:t>
            </a:r>
            <a:endParaRPr lang="en-US" sz="1800" kern="0" baseline="0" dirty="0">
              <a:solidFill>
                <a:srgbClr val="8E858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1280592" y="332656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/>
            <a:r>
              <a:rPr lang="pl-PL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Urządzenia do przygotowywania potraw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941"/>
          <a:stretch>
            <a:fillRect/>
          </a:stretch>
        </p:blipFill>
        <p:spPr bwMode="auto">
          <a:xfrm>
            <a:off x="2582420" y="1754784"/>
            <a:ext cx="897758" cy="207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Urządzenia do przygotowywania potraw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81113" y="981075"/>
            <a:ext cx="61159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Wsparcie dla czerwonej kolekcji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Moulinex</a:t>
            </a:r>
            <a:endParaRPr lang="pl-PL" sz="2000" b="1" baseline="0" dirty="0" smtClean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69243" y="1751604"/>
            <a:ext cx="7467884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None/>
            </a:pPr>
            <a:endParaRPr lang="en-US" sz="1800" baseline="0" dirty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None/>
            </a:pPr>
            <a:r>
              <a:rPr lang="pl-PL" sz="1600" baseline="0" dirty="0">
                <a:solidFill>
                  <a:srgbClr val="8E8581"/>
                </a:solidFill>
              </a:rPr>
              <a:t>	</a:t>
            </a:r>
          </a:p>
          <a:p>
            <a:pPr marL="3429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</a:pPr>
            <a:r>
              <a:rPr lang="pl-PL" sz="1600" baseline="0" dirty="0" smtClean="0">
                <a:solidFill>
                  <a:srgbClr val="8E8581"/>
                </a:solidFill>
              </a:rPr>
              <a:t>Okres obowiązywania październik-listopad 2010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</a:pPr>
            <a:r>
              <a:rPr lang="pl-PL" sz="1600" baseline="0" dirty="0" smtClean="0">
                <a:solidFill>
                  <a:srgbClr val="8E8581"/>
                </a:solidFill>
              </a:rPr>
              <a:t>Pakiety wartościowe dla </a:t>
            </a:r>
            <a:r>
              <a:rPr lang="pl-PL" sz="1600" baseline="0" dirty="0" err="1" smtClean="0">
                <a:solidFill>
                  <a:srgbClr val="8E8581"/>
                </a:solidFill>
              </a:rPr>
              <a:t>BG&amp;TT</a:t>
            </a:r>
            <a:endParaRPr lang="pl-PL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</a:pPr>
            <a:r>
              <a:rPr lang="pl-PL" sz="1600" baseline="0" dirty="0" smtClean="0">
                <a:solidFill>
                  <a:srgbClr val="8E8581"/>
                </a:solidFill>
              </a:rPr>
              <a:t>Oferta dla sklepów detalicznych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</a:pPr>
            <a:r>
              <a:rPr lang="pl-PL" sz="1600" baseline="0" dirty="0" smtClean="0">
                <a:solidFill>
                  <a:srgbClr val="8E8581"/>
                </a:solidFill>
              </a:rPr>
              <a:t>                                      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</a:pPr>
            <a:r>
              <a:rPr lang="pl-PL" sz="1600" baseline="0" dirty="0" smtClean="0">
                <a:solidFill>
                  <a:srgbClr val="8E8581"/>
                </a:solidFill>
              </a:rPr>
              <a:t>                                               Szczegóły wkrótce </a:t>
            </a: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</a:t>
            </a:r>
            <a:endParaRPr lang="pl-PL" sz="16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E42518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E42518"/>
              </a:buClr>
            </a:pPr>
            <a:endParaRPr lang="pl-PL" sz="16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endParaRPr lang="pl-PL" sz="1600" baseline="0" dirty="0" smtClean="0">
              <a:solidFill>
                <a:srgbClr val="8E858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0967" y="1895109"/>
            <a:ext cx="64156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700" b="1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Nowa sokowirówka w niższym segmencie </a:t>
            </a:r>
            <a:r>
              <a:rPr lang="pl-PL" sz="1800" baseline="0" dirty="0" smtClean="0">
                <a:solidFill>
                  <a:schemeClr val="bg1">
                    <a:lumMod val="50000"/>
                  </a:schemeClr>
                </a:solidFill>
              </a:rPr>
              <a:t>cenowym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Zastępstwo modelu VITAE JU2100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8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baseline="0" dirty="0" smtClean="0">
                <a:solidFill>
                  <a:srgbClr val="8E8581"/>
                </a:solidFill>
              </a:rPr>
              <a:t>Dostępna od 2 sierpnia 2010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700" baseline="0" dirty="0">
                <a:solidFill>
                  <a:srgbClr val="8E8581"/>
                </a:solidFill>
              </a:rPr>
              <a:t> 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25176" y="1708089"/>
            <a:ext cx="55575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Nowa sokowirówka  TOM YAM JU320</a:t>
            </a:r>
            <a:endParaRPr lang="fr-FR" sz="2000" b="1" baseline="0" dirty="0">
              <a:solidFill>
                <a:srgbClr val="D21E1B"/>
              </a:solidFill>
              <a:cs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4902" t="10742" r="25293" b="15039"/>
          <a:stretch>
            <a:fillRect/>
          </a:stretch>
        </p:blipFill>
        <p:spPr bwMode="auto">
          <a:xfrm>
            <a:off x="6232709" y="3166281"/>
            <a:ext cx="2913829" cy="300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03169" y="857898"/>
            <a:ext cx="511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TOM YAM JU320</a:t>
            </a:r>
          </a:p>
        </p:txBody>
      </p:sp>
      <p:pic>
        <p:nvPicPr>
          <p:cNvPr id="10" name="Picture 6" descr="mouline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1631" y="257886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7481" y="491319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0069" y="1571766"/>
            <a:ext cx="4610669" cy="76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pl-PL" sz="4000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Grzejniki</a:t>
            </a:r>
            <a:endParaRPr lang="pl-PL" sz="4000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6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heat 50-30 rvb.jpg"/>
          <p:cNvPicPr>
            <a:picLocks noChangeAspect="1" noChangeArrowheads="1"/>
          </p:cNvPicPr>
          <p:nvPr/>
        </p:nvPicPr>
        <p:blipFill>
          <a:blip r:embed="rId4" cstate="print"/>
          <a:srcRect l="7056" t="8469" r="4083" b="10075"/>
          <a:stretch>
            <a:fillRect/>
          </a:stretch>
        </p:blipFill>
        <p:spPr bwMode="auto">
          <a:xfrm>
            <a:off x="2060809" y="2659949"/>
            <a:ext cx="6168788" cy="339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23834" y="368489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chemeClr val="bg1">
                  <a:lumMod val="65000"/>
                </a:scheme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38790" y="1667595"/>
            <a:ext cx="67119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5" name="Image 5" descr="SO6220 fac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3197" y="2129050"/>
            <a:ext cx="2683613" cy="380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34514" y="1524000"/>
            <a:ext cx="63563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24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Nadmuch zimnego powietrza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Termostat z funkcją </a:t>
            </a:r>
            <a:r>
              <a:rPr lang="pl-PL" sz="1800" kern="0" baseline="0" dirty="0" err="1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Frostguard</a:t>
            </a:r>
            <a:endParaRPr kumimoji="0" lang="pl-PL" sz="180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Konstrukcja umożliwiająca użytkowanie w łazience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rgbClr val="C00000"/>
                </a:solidFill>
                <a:latin typeface="+mn-lt"/>
                <a:ea typeface="+mn-ea"/>
              </a:rPr>
              <a:t>Elektroniczny panel sterowania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rgbClr val="C00000"/>
                </a:solidFill>
                <a:latin typeface="+mn-lt"/>
                <a:ea typeface="+mn-ea"/>
              </a:rPr>
              <a:t>Cyfrowy panel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rgbClr val="C00000"/>
                </a:solidFill>
                <a:latin typeface="+mn-lt"/>
                <a:ea typeface="+mn-ea"/>
              </a:rPr>
              <a:t>Funkcja Auto </a:t>
            </a:r>
            <a:r>
              <a:rPr lang="pl-PL" sz="1800" kern="0" baseline="0" dirty="0" err="1" smtClean="0">
                <a:solidFill>
                  <a:srgbClr val="C00000"/>
                </a:solidFill>
                <a:latin typeface="+mn-lt"/>
                <a:ea typeface="+mn-ea"/>
              </a:rPr>
              <a:t>Boost</a:t>
            </a:r>
            <a:endParaRPr lang="pl-PL" sz="1800" kern="0" baseline="0" dirty="0" smtClean="0">
              <a:solidFill>
                <a:srgbClr val="C00000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rgbClr val="C00000"/>
                </a:solidFill>
                <a:latin typeface="+mn-lt"/>
                <a:ea typeface="+mn-ea"/>
              </a:rPr>
              <a:t>Funkcja </a:t>
            </a:r>
            <a:r>
              <a:rPr lang="pl-PL" sz="1800" kern="0" baseline="0" dirty="0" err="1" smtClean="0">
                <a:solidFill>
                  <a:srgbClr val="C00000"/>
                </a:solidFill>
                <a:latin typeface="+mn-lt"/>
                <a:ea typeface="+mn-ea"/>
              </a:rPr>
              <a:t>Silence</a:t>
            </a:r>
            <a:endParaRPr lang="pl-PL" sz="1800" kern="0" baseline="0" dirty="0" smtClean="0">
              <a:solidFill>
                <a:srgbClr val="C00000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Uchwyt do zawieszenia na ścianie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Uchwyt do przenoszenia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Zabezpieczenie przed przegrzaniem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Moc 1200W/2400W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lang="pl-PL" sz="1800" b="1" kern="0" baseline="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lang="pl-PL" sz="1800" b="1" kern="0" baseline="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lang="pl-PL" sz="1800" b="1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lang="pl-PL" sz="1800" b="1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 2" pitchFamily="18" charset="2"/>
              <a:buChar char="¡"/>
              <a:tabLst/>
              <a:defRPr/>
            </a:pP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Dostępny sierpień 2010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12461" y="889379"/>
            <a:ext cx="6057330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000" b="1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cs typeface="Arial" charset="0"/>
              </a:rPr>
              <a:t>Nowy termowentylator </a:t>
            </a:r>
            <a:r>
              <a:rPr lang="pl-PL" sz="2000" b="1" baseline="0" dirty="0" err="1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cs typeface="Arial" charset="0"/>
              </a:rPr>
              <a:t>Balnea</a:t>
            </a:r>
            <a:r>
              <a:rPr lang="pl-PL" sz="2000" b="1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cs typeface="Arial" charset="0"/>
              </a:rPr>
              <a:t> </a:t>
            </a:r>
            <a:r>
              <a:rPr lang="pl-PL" sz="2000" b="1" baseline="0" dirty="0" err="1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cs typeface="Arial" charset="0"/>
              </a:rPr>
              <a:t>Silence</a:t>
            </a:r>
            <a:r>
              <a:rPr lang="pl-PL" sz="2000" b="1" baseline="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cs typeface="Arial" charset="0"/>
              </a:rPr>
              <a:t> SO6220  </a:t>
            </a:r>
            <a:endParaRPr lang="pl-PL" sz="2000" b="1" i="1" baseline="0" dirty="0">
              <a:solidFill>
                <a:schemeClr val="bg1">
                  <a:lumMod val="65000"/>
                </a:schemeClr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12" descr="SO6220 dess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55933">
            <a:off x="3891886" y="1155913"/>
            <a:ext cx="2179638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AutoShape 8"/>
          <p:cNvSpPr>
            <a:spLocks/>
          </p:cNvSpPr>
          <p:nvPr/>
        </p:nvSpPr>
        <p:spPr bwMode="auto">
          <a:xfrm>
            <a:off x="6911335" y="1500425"/>
            <a:ext cx="2103437" cy="315912"/>
          </a:xfrm>
          <a:prstGeom prst="accentCallout2">
            <a:avLst>
              <a:gd name="adj1" fmla="val 36181"/>
              <a:gd name="adj2" fmla="val -3620"/>
              <a:gd name="adj3" fmla="val 36181"/>
              <a:gd name="adj4" fmla="val -43319"/>
              <a:gd name="adj5" fmla="val -13870"/>
              <a:gd name="adj6" fmla="val -84074"/>
            </a:avLst>
          </a:prstGeom>
          <a:solidFill>
            <a:srgbClr val="C0C0C0"/>
          </a:solidFill>
          <a:ln w="19050">
            <a:solidFill>
              <a:srgbClr val="C0C0C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l-PL" sz="2000" b="1" dirty="0" smtClean="0">
                <a:solidFill>
                  <a:srgbClr val="5F5F5F"/>
                </a:solidFill>
                <a:latin typeface="Tahoma" pitchFamily="34" charset="0"/>
              </a:rPr>
              <a:t>Rączka</a:t>
            </a:r>
            <a:endParaRPr lang="en-GB" sz="2000" b="1" dirty="0">
              <a:solidFill>
                <a:srgbClr val="5F5F5F"/>
              </a:solidFill>
              <a:latin typeface="Tahoma" pitchFamily="34" charset="0"/>
            </a:endParaRPr>
          </a:p>
        </p:txBody>
      </p:sp>
      <p:sp>
        <p:nvSpPr>
          <p:cNvPr id="18439" name="AutoShape 10"/>
          <p:cNvSpPr>
            <a:spLocks/>
          </p:cNvSpPr>
          <p:nvPr/>
        </p:nvSpPr>
        <p:spPr bwMode="auto">
          <a:xfrm>
            <a:off x="738188" y="1889125"/>
            <a:ext cx="2103437" cy="468313"/>
          </a:xfrm>
          <a:prstGeom prst="accentCallout2">
            <a:avLst>
              <a:gd name="adj1" fmla="val 17519"/>
              <a:gd name="adj2" fmla="val 103620"/>
              <a:gd name="adj3" fmla="val 17519"/>
              <a:gd name="adj4" fmla="val 142866"/>
              <a:gd name="adj5" fmla="val 16060"/>
              <a:gd name="adj6" fmla="val 183245"/>
            </a:avLst>
          </a:prstGeom>
          <a:solidFill>
            <a:srgbClr val="C0C0C0"/>
          </a:solidFill>
          <a:ln w="19050">
            <a:solidFill>
              <a:srgbClr val="C0C0C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l-PL" sz="2000" b="1" dirty="0" smtClean="0">
                <a:solidFill>
                  <a:srgbClr val="5F5F5F"/>
                </a:solidFill>
                <a:latin typeface="Tahoma" pitchFamily="34" charset="0"/>
              </a:rPr>
              <a:t>Elektroniczny termostat</a:t>
            </a:r>
            <a:endParaRPr lang="en-GB" sz="2000" b="1" dirty="0">
              <a:solidFill>
                <a:srgbClr val="5F5F5F"/>
              </a:solidFill>
              <a:latin typeface="Tahoma" pitchFamily="34" charset="0"/>
            </a:endParaRPr>
          </a:p>
        </p:txBody>
      </p:sp>
      <p:sp>
        <p:nvSpPr>
          <p:cNvPr id="18440" name="AutoShape 11"/>
          <p:cNvSpPr>
            <a:spLocks/>
          </p:cNvSpPr>
          <p:nvPr/>
        </p:nvSpPr>
        <p:spPr bwMode="auto">
          <a:xfrm>
            <a:off x="6772630" y="3669115"/>
            <a:ext cx="2103437" cy="425214"/>
          </a:xfrm>
          <a:prstGeom prst="accentCallout2">
            <a:avLst>
              <a:gd name="adj1" fmla="val 36181"/>
              <a:gd name="adj2" fmla="val -3620"/>
              <a:gd name="adj3" fmla="val 36181"/>
              <a:gd name="adj4" fmla="val -45509"/>
              <a:gd name="adj5" fmla="val -394219"/>
              <a:gd name="adj6" fmla="val -89286"/>
            </a:avLst>
          </a:prstGeom>
          <a:solidFill>
            <a:srgbClr val="C0C0C0"/>
          </a:solidFill>
          <a:ln w="19050">
            <a:solidFill>
              <a:srgbClr val="C0C0C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GB" b="1" dirty="0">
                <a:solidFill>
                  <a:srgbClr val="5F5F5F"/>
                </a:solidFill>
                <a:latin typeface="Tahoma" pitchFamily="34" charset="0"/>
              </a:rPr>
              <a:t>Auto </a:t>
            </a:r>
            <a:r>
              <a:rPr lang="en-GB" b="1" dirty="0" smtClean="0">
                <a:solidFill>
                  <a:srgbClr val="5F5F5F"/>
                </a:solidFill>
                <a:latin typeface="Tahoma" pitchFamily="34" charset="0"/>
              </a:rPr>
              <a:t>Boost </a:t>
            </a:r>
            <a:endParaRPr lang="pl-PL" b="1" dirty="0" smtClean="0">
              <a:solidFill>
                <a:srgbClr val="5F5F5F"/>
              </a:solidFill>
              <a:latin typeface="Tahoma" pitchFamily="34" charset="0"/>
            </a:endParaRPr>
          </a:p>
          <a:p>
            <a:pPr algn="ctr" eaLnBrk="1" hangingPunct="1"/>
            <a:endParaRPr lang="en-GB" sz="2000" b="1" dirty="0">
              <a:solidFill>
                <a:srgbClr val="5F5F5F"/>
              </a:solidFill>
              <a:latin typeface="Tahoma" pitchFamily="34" charset="0"/>
            </a:endParaRPr>
          </a:p>
        </p:txBody>
      </p:sp>
      <p:sp>
        <p:nvSpPr>
          <p:cNvPr id="18441" name="AutoShape 12"/>
          <p:cNvSpPr>
            <a:spLocks/>
          </p:cNvSpPr>
          <p:nvPr/>
        </p:nvSpPr>
        <p:spPr bwMode="auto">
          <a:xfrm>
            <a:off x="6990995" y="2178524"/>
            <a:ext cx="2103437" cy="1182688"/>
          </a:xfrm>
          <a:prstGeom prst="accentCallout2">
            <a:avLst>
              <a:gd name="adj1" fmla="val 15792"/>
              <a:gd name="adj2" fmla="val -3620"/>
              <a:gd name="adj3" fmla="val 15792"/>
              <a:gd name="adj4" fmla="val -45509"/>
              <a:gd name="adj5" fmla="val -20394"/>
              <a:gd name="adj6" fmla="val -88602"/>
            </a:avLst>
          </a:prstGeom>
          <a:solidFill>
            <a:srgbClr val="C0C0C0"/>
          </a:solidFill>
          <a:ln w="19050">
            <a:solidFill>
              <a:srgbClr val="C0C0C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GB" sz="2000" b="1" dirty="0">
                <a:solidFill>
                  <a:srgbClr val="5F5F5F"/>
                </a:solidFill>
                <a:latin typeface="Tahoma" pitchFamily="34" charset="0"/>
              </a:rPr>
              <a:t>4 </a:t>
            </a:r>
            <a:r>
              <a:rPr lang="pl-PL" sz="2000" b="1" dirty="0" smtClean="0">
                <a:solidFill>
                  <a:srgbClr val="5F5F5F"/>
                </a:solidFill>
                <a:latin typeface="Tahoma" pitchFamily="34" charset="0"/>
              </a:rPr>
              <a:t>ustawienia cyfrowe</a:t>
            </a:r>
            <a:r>
              <a:rPr lang="en-GB" sz="2000" b="1" dirty="0" smtClean="0">
                <a:solidFill>
                  <a:srgbClr val="5F5F5F"/>
                </a:solidFill>
                <a:latin typeface="Tahoma" pitchFamily="34" charset="0"/>
              </a:rPr>
              <a:t>:</a:t>
            </a:r>
            <a:endParaRPr lang="en-GB" sz="2000" b="1" dirty="0">
              <a:solidFill>
                <a:srgbClr val="5F5F5F"/>
              </a:solidFill>
              <a:latin typeface="Tahoma" pitchFamily="34" charset="0"/>
            </a:endParaRPr>
          </a:p>
          <a:p>
            <a:pPr algn="ctr" eaLnBrk="1" hangingPunct="1"/>
            <a:r>
              <a:rPr lang="en-GB" sz="2000" b="1" dirty="0">
                <a:solidFill>
                  <a:srgbClr val="5F5F5F"/>
                </a:solidFill>
                <a:latin typeface="Tahoma" pitchFamily="34" charset="0"/>
              </a:rPr>
              <a:t>Stand by </a:t>
            </a:r>
          </a:p>
          <a:p>
            <a:pPr algn="ctr" eaLnBrk="1" hangingPunct="1"/>
            <a:r>
              <a:rPr lang="en-GB" sz="2000" b="1" dirty="0">
                <a:solidFill>
                  <a:srgbClr val="5F5F5F"/>
                </a:solidFill>
                <a:latin typeface="Tahoma" pitchFamily="34" charset="0"/>
              </a:rPr>
              <a:t> Cool fan</a:t>
            </a:r>
          </a:p>
          <a:p>
            <a:pPr algn="ctr" eaLnBrk="1" hangingPunct="1"/>
            <a:r>
              <a:rPr lang="en-GB" sz="2000" b="1" dirty="0">
                <a:solidFill>
                  <a:srgbClr val="5F5F5F"/>
                </a:solidFill>
                <a:latin typeface="Tahoma" pitchFamily="34" charset="0"/>
              </a:rPr>
              <a:t>1200W SILENCE</a:t>
            </a:r>
          </a:p>
          <a:p>
            <a:pPr algn="ctr" eaLnBrk="1" hangingPunct="1"/>
            <a:r>
              <a:rPr lang="en-GB" sz="2000" b="1" dirty="0">
                <a:solidFill>
                  <a:srgbClr val="5F5F5F"/>
                </a:solidFill>
                <a:latin typeface="Tahoma" pitchFamily="34" charset="0"/>
              </a:rPr>
              <a:t>2400 W MAX</a:t>
            </a:r>
          </a:p>
          <a:p>
            <a:pPr algn="ctr" eaLnBrk="1" hangingPunct="1"/>
            <a:endParaRPr lang="en-GB" sz="1400" b="1" dirty="0">
              <a:solidFill>
                <a:srgbClr val="5F5F5F"/>
              </a:solidFill>
              <a:latin typeface="Tahoma" pitchFamily="34" charset="0"/>
            </a:endParaRPr>
          </a:p>
        </p:txBody>
      </p:sp>
      <p:pic>
        <p:nvPicPr>
          <p:cNvPr id="18442" name="Image 13" descr="SO6220 fa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017" y="3710058"/>
            <a:ext cx="19653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 descr="rowen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160060" y="0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203279" y="548185"/>
            <a:ext cx="6057330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1800" b="1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Nowy t</a:t>
            </a:r>
            <a:r>
              <a:rPr lang="pl-PL" sz="1800" b="1" baseline="0" dirty="0" smtClean="0">
                <a:solidFill>
                  <a:srgbClr val="969696"/>
                </a:solidFill>
                <a:latin typeface="Arial" pitchFamily="34" charset="0"/>
                <a:cs typeface="Arial" pitchFamily="34" charset="0"/>
              </a:rPr>
              <a:t>ermowentylator </a:t>
            </a:r>
            <a:r>
              <a:rPr lang="pl-PL" sz="1800" b="1" baseline="0" dirty="0" err="1" smtClean="0">
                <a:solidFill>
                  <a:srgbClr val="969696"/>
                </a:solidFill>
                <a:latin typeface="Arial" pitchFamily="34" charset="0"/>
                <a:cs typeface="Arial" pitchFamily="34" charset="0"/>
              </a:rPr>
              <a:t>Balnea</a:t>
            </a:r>
            <a:r>
              <a:rPr lang="pl-PL" sz="1800" b="1" baseline="0" dirty="0" smtClean="0">
                <a:solidFill>
                  <a:srgbClr val="9696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b="1" baseline="0" dirty="0" err="1" smtClean="0">
                <a:solidFill>
                  <a:srgbClr val="969696"/>
                </a:solidFill>
                <a:latin typeface="Arial" pitchFamily="34" charset="0"/>
                <a:cs typeface="Arial" pitchFamily="34" charset="0"/>
              </a:rPr>
              <a:t>Silence</a:t>
            </a:r>
            <a:r>
              <a:rPr lang="pl-PL" sz="1800" b="1" baseline="0" dirty="0" smtClean="0">
                <a:solidFill>
                  <a:srgbClr val="9696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b="1" baseline="0" dirty="0" smtClean="0">
                <a:solidFill>
                  <a:srgbClr val="969696"/>
                </a:solidFill>
                <a:latin typeface="Arial" pitchFamily="34" charset="0"/>
                <a:cs typeface="Arial" pitchFamily="34" charset="0"/>
              </a:rPr>
              <a:t>SO6220  </a:t>
            </a:r>
            <a:endParaRPr lang="pl-PL" sz="1800" b="1" i="1" baseline="0" dirty="0">
              <a:solidFill>
                <a:srgbClr val="96969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864609" y="1345442"/>
            <a:ext cx="6356350" cy="53340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pl-PL" sz="2400" dirty="0" smtClean="0">
              <a:solidFill>
                <a:srgbClr val="CC0000"/>
              </a:solidFill>
            </a:endParaRPr>
          </a:p>
          <a:p>
            <a:pPr algn="ctr" eaLnBrk="1" hangingPunct="1">
              <a:buFontTx/>
              <a:buNone/>
            </a:pPr>
            <a:endParaRPr lang="pl-PL" sz="2400" dirty="0" smtClean="0">
              <a:solidFill>
                <a:srgbClr val="CC0000"/>
              </a:solidFill>
            </a:endParaRPr>
          </a:p>
          <a:p>
            <a:pPr algn="ctr" eaLnBrk="1" hangingPunct="1">
              <a:buNone/>
            </a:pPr>
            <a:r>
              <a:rPr lang="pl-PL" sz="2000" dirty="0" smtClean="0">
                <a:solidFill>
                  <a:srgbClr val="CC0000"/>
                </a:solidFill>
              </a:rPr>
              <a:t>OFERTA PRODUKTOWA WRZESIEŃ 2010</a:t>
            </a:r>
          </a:p>
          <a:p>
            <a:pPr algn="ctr" eaLnBrk="1" hangingPunct="1">
              <a:buNone/>
            </a:pPr>
            <a:endParaRPr lang="pl-PL" sz="2000" dirty="0" smtClean="0">
              <a:solidFill>
                <a:srgbClr val="CC0000"/>
              </a:solidFill>
            </a:endParaRPr>
          </a:p>
          <a:p>
            <a:pPr eaLnBrk="1" hangingPunct="1"/>
            <a:r>
              <a:rPr lang="pl-PL" sz="1800" dirty="0" smtClean="0"/>
              <a:t>3 modele grzejników olejowych:</a:t>
            </a:r>
            <a:endParaRPr lang="pl-PL" b="1" dirty="0" smtClean="0">
              <a:solidFill>
                <a:srgbClr val="CC0000"/>
              </a:solidFill>
            </a:endParaRPr>
          </a:p>
          <a:p>
            <a:pPr lvl="1" eaLnBrk="1" hangingPunct="1"/>
            <a:r>
              <a:rPr lang="pl-PL" dirty="0" smtClean="0"/>
              <a:t>BU3020</a:t>
            </a:r>
          </a:p>
          <a:p>
            <a:pPr lvl="1" eaLnBrk="1" hangingPunct="1"/>
            <a:r>
              <a:rPr lang="pl-PL" dirty="0" smtClean="0"/>
              <a:t>BU2520</a:t>
            </a:r>
          </a:p>
          <a:p>
            <a:pPr lvl="1" eaLnBrk="1" hangingPunct="1"/>
            <a:r>
              <a:rPr lang="pl-PL" dirty="0" smtClean="0"/>
              <a:t>BU2510</a:t>
            </a:r>
          </a:p>
          <a:p>
            <a:pPr lvl="1" eaLnBrk="1" hangingPunct="1">
              <a:buFontTx/>
              <a:buNone/>
            </a:pPr>
            <a:endParaRPr lang="pl-PL" dirty="0" smtClean="0"/>
          </a:p>
          <a:p>
            <a:pPr lvl="1" eaLnBrk="1" hangingPunct="1">
              <a:buFontTx/>
              <a:buNone/>
            </a:pPr>
            <a:endParaRPr lang="pl-PL" dirty="0" smtClean="0"/>
          </a:p>
          <a:p>
            <a:pPr eaLnBrk="1" hangingPunct="1"/>
            <a:r>
              <a:rPr lang="pl-PL" sz="1800" dirty="0" smtClean="0"/>
              <a:t>2 modele termowentylatorów:</a:t>
            </a:r>
          </a:p>
          <a:p>
            <a:pPr lvl="1" eaLnBrk="1" hangingPunct="1"/>
            <a:r>
              <a:rPr lang="pl-PL" dirty="0" smtClean="0"/>
              <a:t>SO6220– następca SO6030</a:t>
            </a:r>
          </a:p>
          <a:p>
            <a:pPr lvl="1" eaLnBrk="1" hangingPunct="1"/>
            <a:r>
              <a:rPr lang="pl-PL" dirty="0" smtClean="0"/>
              <a:t>SO2020</a:t>
            </a:r>
          </a:p>
          <a:p>
            <a:pPr lvl="1" eaLnBrk="1" hangingPunct="1"/>
            <a:endParaRPr lang="pl-PL" dirty="0" smtClean="0"/>
          </a:p>
          <a:p>
            <a:pPr eaLnBrk="1" hangingPunct="1">
              <a:buNone/>
            </a:pPr>
            <a:endParaRPr lang="pl-PL" dirty="0" smtClean="0"/>
          </a:p>
          <a:p>
            <a:pPr lvl="1" eaLnBrk="1" hangingPunct="1"/>
            <a:endParaRPr lang="pl-PL" dirty="0" smtClean="0"/>
          </a:p>
          <a:p>
            <a:pPr lvl="1" eaLnBrk="1" hangingPunct="1"/>
            <a:endParaRPr lang="pl-PL" dirty="0" smtClean="0"/>
          </a:p>
          <a:p>
            <a:pPr eaLnBrk="1" hangingPunct="1">
              <a:buNone/>
            </a:pPr>
            <a:endParaRPr lang="pl-PL" sz="1800" dirty="0" smtClean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23834" y="368489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3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380700" y="916673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Grzejniki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4000" y="1638300"/>
          <a:ext cx="1725613" cy="4918075"/>
        </p:xfrm>
        <a:graphic>
          <a:graphicData uri="http://schemas.openxmlformats.org/presentationml/2006/ole">
            <p:oleObj spid="_x0000_s5122" name="Photo Editor Photo" r:id="rId4" imgW="2095793" imgH="427732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445199" y="1198728"/>
            <a:ext cx="6356350" cy="53340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pl-PL" sz="2400" b="1" dirty="0" smtClean="0">
              <a:solidFill>
                <a:srgbClr val="CC0000"/>
              </a:solidFill>
            </a:endParaRPr>
          </a:p>
          <a:p>
            <a:pPr algn="ctr" eaLnBrk="1" hangingPunct="1">
              <a:buFontTx/>
              <a:buNone/>
            </a:pPr>
            <a:endParaRPr lang="pl-PL" sz="2400" dirty="0" smtClean="0">
              <a:solidFill>
                <a:srgbClr val="CC0000"/>
              </a:solidFill>
            </a:endParaRPr>
          </a:p>
          <a:p>
            <a:pPr algn="ctr" eaLnBrk="1" hangingPunct="1">
              <a:buNone/>
            </a:pPr>
            <a:r>
              <a:rPr lang="pl-PL" sz="2000" dirty="0" smtClean="0">
                <a:solidFill>
                  <a:srgbClr val="CC0000"/>
                </a:solidFill>
              </a:rPr>
              <a:t>OFERTA CENOWA WRZESIEŃ 2010</a:t>
            </a:r>
          </a:p>
          <a:p>
            <a:pPr algn="ctr" eaLnBrk="1" hangingPunct="1">
              <a:buNone/>
            </a:pPr>
            <a:endParaRPr lang="pl-PL" sz="2400" b="1" dirty="0" smtClean="0">
              <a:solidFill>
                <a:srgbClr val="CC0000"/>
              </a:solidFill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pl-PL" sz="1800" dirty="0" smtClean="0"/>
              <a:t>Atrakcyjniejsze pozycjonowanie cenowe:</a:t>
            </a:r>
            <a:endParaRPr lang="pl-PL" dirty="0" smtClean="0"/>
          </a:p>
          <a:p>
            <a:pPr eaLnBrk="1" hangingPunct="1"/>
            <a:r>
              <a:rPr lang="pl-PL" sz="1800" b="0" dirty="0" smtClean="0"/>
              <a:t>Grzejniki olejowe:</a:t>
            </a:r>
            <a:endParaRPr lang="pl-PL" b="0" dirty="0" smtClean="0">
              <a:solidFill>
                <a:srgbClr val="CC0000"/>
              </a:solidFill>
            </a:endParaRPr>
          </a:p>
          <a:p>
            <a:pPr lvl="1" eaLnBrk="1" hangingPunct="1"/>
            <a:r>
              <a:rPr lang="pl-PL" dirty="0" smtClean="0"/>
              <a:t>BU3020 </a:t>
            </a:r>
            <a:r>
              <a:rPr lang="pl-PL" dirty="0" smtClean="0">
                <a:solidFill>
                  <a:srgbClr val="C00000"/>
                </a:solidFill>
              </a:rPr>
              <a:t>NOWA CENA 449,99PLN </a:t>
            </a:r>
            <a:r>
              <a:rPr lang="pl-PL" dirty="0" smtClean="0"/>
              <a:t>zamiast 479,99PLN</a:t>
            </a:r>
          </a:p>
          <a:p>
            <a:pPr lvl="1" eaLnBrk="1" hangingPunct="1"/>
            <a:r>
              <a:rPr lang="pl-PL" dirty="0" smtClean="0"/>
              <a:t>BU2520 </a:t>
            </a:r>
            <a:r>
              <a:rPr lang="pl-PL" dirty="0" smtClean="0">
                <a:solidFill>
                  <a:srgbClr val="C00000"/>
                </a:solidFill>
              </a:rPr>
              <a:t>NOWA CENA 349,99PLN </a:t>
            </a:r>
            <a:r>
              <a:rPr lang="pl-PL" dirty="0" smtClean="0"/>
              <a:t>zamiast 389,99PLN</a:t>
            </a:r>
          </a:p>
          <a:p>
            <a:pPr lvl="1" eaLnBrk="1" hangingPunct="1"/>
            <a:r>
              <a:rPr lang="pl-PL" dirty="0" smtClean="0"/>
              <a:t>BU2510 </a:t>
            </a:r>
            <a:r>
              <a:rPr lang="pl-PL" dirty="0" smtClean="0">
                <a:solidFill>
                  <a:srgbClr val="C00000"/>
                </a:solidFill>
              </a:rPr>
              <a:t>NOWA CENA 269,99PLN</a:t>
            </a:r>
            <a:r>
              <a:rPr lang="pl-PL" dirty="0" smtClean="0"/>
              <a:t> zamiast 329,99PLN</a:t>
            </a:r>
          </a:p>
          <a:p>
            <a:pPr lvl="1" eaLnBrk="1" hangingPunct="1">
              <a:buFontTx/>
              <a:buNone/>
            </a:pPr>
            <a:endParaRPr lang="pl-PL" dirty="0" smtClean="0"/>
          </a:p>
          <a:p>
            <a:pPr eaLnBrk="1" hangingPunct="1"/>
            <a:r>
              <a:rPr lang="pl-PL" sz="1800" b="0" dirty="0" smtClean="0"/>
              <a:t>Termowentylatory:</a:t>
            </a:r>
          </a:p>
          <a:p>
            <a:pPr lvl="1" eaLnBrk="1" hangingPunct="1"/>
            <a:r>
              <a:rPr lang="pl-PL" dirty="0" smtClean="0">
                <a:solidFill>
                  <a:srgbClr val="C00000"/>
                </a:solidFill>
              </a:rPr>
              <a:t>NOWOŚĆ:SO6220 CENA 199,99PLN </a:t>
            </a:r>
            <a:r>
              <a:rPr lang="pl-PL" dirty="0" smtClean="0"/>
              <a:t>zamiast 209,99PLN poprzedniego modelu SO6030</a:t>
            </a:r>
          </a:p>
          <a:p>
            <a:pPr lvl="1" eaLnBrk="1" hangingPunct="1"/>
            <a:r>
              <a:rPr lang="pl-PL" dirty="0" smtClean="0"/>
              <a:t>SO2020 </a:t>
            </a:r>
            <a:r>
              <a:rPr lang="pl-PL" dirty="0" smtClean="0">
                <a:solidFill>
                  <a:srgbClr val="C00000"/>
                </a:solidFill>
              </a:rPr>
              <a:t>NOWA CENA 119,99PLN </a:t>
            </a:r>
            <a:r>
              <a:rPr lang="pl-PL" dirty="0" smtClean="0"/>
              <a:t>zamiast 169,99PLN</a:t>
            </a:r>
          </a:p>
          <a:p>
            <a:pPr eaLnBrk="1" hangingPunct="1">
              <a:buFontTx/>
              <a:buNone/>
            </a:pPr>
            <a:endParaRPr lang="pl-PL" dirty="0" smtClean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23834" y="368489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0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380700" y="916673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Grzejniki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54000" y="1638300"/>
          <a:ext cx="1725613" cy="4918075"/>
        </p:xfrm>
        <a:graphic>
          <a:graphicData uri="http://schemas.openxmlformats.org/presentationml/2006/ole">
            <p:oleObj spid="_x0000_s6146" name="Photo Editor Photo" r:id="rId4" imgW="2095793" imgH="427732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2645889" y="994723"/>
            <a:ext cx="5113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</a:pPr>
            <a:r>
              <a:rPr lang="pl-PL" sz="2000" b="1" baseline="0" dirty="0" smtClean="0">
                <a:solidFill>
                  <a:srgbClr val="C00000"/>
                </a:solidFill>
                <a:cs typeface="Arial" charset="0"/>
              </a:rPr>
              <a:t>Koniec </a:t>
            </a:r>
            <a:r>
              <a:rPr lang="pl-PL" sz="2000" b="1" baseline="0" dirty="0">
                <a:solidFill>
                  <a:srgbClr val="C00000"/>
                </a:solidFill>
                <a:cs typeface="Arial" charset="0"/>
              </a:rPr>
              <a:t>referencji od września </a:t>
            </a:r>
            <a:r>
              <a:rPr lang="pl-PL" sz="2000" b="1" baseline="0" dirty="0" smtClean="0">
                <a:solidFill>
                  <a:srgbClr val="C00000"/>
                </a:solidFill>
                <a:cs typeface="Arial" charset="0"/>
              </a:rPr>
              <a:t>2010</a:t>
            </a:r>
            <a:endParaRPr lang="pl-PL" sz="1800" b="1" baseline="0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627300" y="2127132"/>
            <a:ext cx="67119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r>
              <a:rPr lang="pl-PL" sz="1800" b="1" baseline="0" dirty="0">
                <a:solidFill>
                  <a:srgbClr val="8E8581"/>
                </a:solidFill>
              </a:rPr>
              <a:t>Wycofujemy z oferty regularnej:</a:t>
            </a:r>
          </a:p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700" b="1" baseline="0" dirty="0" smtClean="0">
                <a:solidFill>
                  <a:srgbClr val="8E8581"/>
                </a:solidFill>
              </a:rPr>
              <a:t>Grzejniki olejowe:</a:t>
            </a:r>
            <a:endParaRPr lang="pl-PL" sz="1700" b="1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700" baseline="0" dirty="0" smtClean="0">
                <a:solidFill>
                  <a:srgbClr val="8E8581"/>
                </a:solidFill>
              </a:rPr>
              <a:t>BU3010</a:t>
            </a: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700" baseline="0" dirty="0" smtClean="0">
                <a:solidFill>
                  <a:srgbClr val="8E8581"/>
                </a:solidFill>
              </a:rPr>
              <a:t>BU2020 </a:t>
            </a: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700" b="1" baseline="0" dirty="0" smtClean="0">
                <a:solidFill>
                  <a:srgbClr val="8E8581"/>
                </a:solidFill>
              </a:rPr>
              <a:t>Termowentylatory:</a:t>
            </a:r>
            <a:endParaRPr lang="pl-PL" sz="1700" b="1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700" baseline="0" dirty="0" smtClean="0">
                <a:solidFill>
                  <a:srgbClr val="8E8581"/>
                </a:solidFill>
              </a:rPr>
              <a:t>SO6030</a:t>
            </a: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700" baseline="0" dirty="0" smtClean="0">
                <a:solidFill>
                  <a:srgbClr val="8E8581"/>
                </a:solidFill>
              </a:rPr>
              <a:t>SO5020</a:t>
            </a: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700" baseline="0" dirty="0" smtClean="0">
                <a:solidFill>
                  <a:srgbClr val="8E8581"/>
                </a:solidFill>
              </a:rPr>
              <a:t>SO2010</a:t>
            </a: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700" b="1" baseline="0" dirty="0" smtClean="0">
                <a:solidFill>
                  <a:srgbClr val="8E8581"/>
                </a:solidFill>
              </a:rPr>
              <a:t>Grzejniki ceramiczne:</a:t>
            </a:r>
            <a:endParaRPr lang="pl-PL" sz="1700" b="1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700" baseline="0" dirty="0" smtClean="0">
                <a:solidFill>
                  <a:schemeClr val="bg1">
                    <a:lumMod val="50000"/>
                  </a:schemeClr>
                </a:solidFill>
              </a:rPr>
              <a:t>SO9005</a:t>
            </a:r>
            <a:endParaRPr lang="pl-PL" sz="1700" baseline="0" dirty="0">
              <a:solidFill>
                <a:schemeClr val="bg1">
                  <a:lumMod val="50000"/>
                </a:schemeClr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657350" lvl="3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5" name="Picture 17" descr="rowent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10187" y="259307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39757" y="834786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0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Grzejniki-  </a:t>
            </a:r>
            <a:endParaRPr lang="pl-PL" sz="20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23834" y="368489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52688" y="1271810"/>
            <a:ext cx="6711950" cy="85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b="1" baseline="0" dirty="0" smtClean="0">
                <a:solidFill>
                  <a:srgbClr val="8E8581"/>
                </a:solidFill>
              </a:rPr>
              <a:t>Oferta grzejniki olejowe wrzesień 2010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pic>
        <p:nvPicPr>
          <p:cNvPr id="2051" name="Picture 3" descr="\\Var11nt\seb_marketing\zdjecia\Nowości jesień 2007\Rowenta\Grzejniki\zdjecia\low\Grzejnik olejowy Securis Ref BU3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8222" y="2156345"/>
            <a:ext cx="1082937" cy="2023849"/>
          </a:xfrm>
          <a:prstGeom prst="rect">
            <a:avLst/>
          </a:prstGeom>
          <a:noFill/>
        </p:spPr>
      </p:pic>
      <p:pic>
        <p:nvPicPr>
          <p:cNvPr id="2052" name="Picture 4" descr="\\Var11nt\seb_marketing\zdjecia\Nowości jesień 2008\Nowości jesień 2008\ROWENTA\grzejniki\jpg\Grzejnik olejowy BU25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3624" y="2647665"/>
            <a:ext cx="1066372" cy="1766247"/>
          </a:xfrm>
          <a:prstGeom prst="rect">
            <a:avLst/>
          </a:prstGeom>
          <a:noFill/>
        </p:spPr>
      </p:pic>
      <p:pic>
        <p:nvPicPr>
          <p:cNvPr id="2053" name="Picture 5" descr="\\Var11nt\seb_marketing\zdjecia\Nowości jesień 2008\Nowości jesień 2008\ROWENTA\grzejniki\jpg\Grzejnik olejowy BU25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9675" y="3207223"/>
            <a:ext cx="872110" cy="1793543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6373504" y="4517411"/>
            <a:ext cx="141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BU3020</a:t>
            </a:r>
          </a:p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449,99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pln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164841" y="4872252"/>
            <a:ext cx="141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BU2520</a:t>
            </a:r>
          </a:p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349,99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pln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174544" y="5377218"/>
            <a:ext cx="141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BU2510</a:t>
            </a:r>
          </a:p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269,99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pln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308408" y="89918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Oferta - II połowa 2010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rowen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323834" y="368489"/>
            <a:ext cx="3138985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Verdana" pitchFamily="34" charset="0"/>
                <a:cs typeface="Arial" charset="0"/>
              </a:rPr>
              <a:t>Home Comfort</a:t>
            </a:r>
            <a:endParaRPr lang="pl-PL" sz="2800" i="1" baseline="0" dirty="0">
              <a:solidFill>
                <a:srgbClr val="96969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52688" y="1271810"/>
            <a:ext cx="6711950" cy="85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b="1" baseline="0" dirty="0" smtClean="0">
                <a:solidFill>
                  <a:srgbClr val="8E8581"/>
                </a:solidFill>
              </a:rPr>
              <a:t>Oferta termowentylatory wrzesień 2010</a:t>
            </a:r>
          </a:p>
          <a:p>
            <a:pPr marL="723900" lvl="2" indent="-27940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aseline="0" dirty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None/>
              <a:defRPr/>
            </a:pPr>
            <a:endParaRPr lang="pl-PL" sz="1700" b="1" baseline="0" dirty="0">
              <a:solidFill>
                <a:srgbClr val="8E858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402005" y="5158853"/>
            <a:ext cx="1419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Kwik</a:t>
            </a:r>
            <a:r>
              <a:rPr lang="pl-PL" b="1" baseline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SO2020</a:t>
            </a:r>
          </a:p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 119,99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pln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256663" y="4833583"/>
            <a:ext cx="1419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Balnea</a:t>
            </a:r>
            <a:endParaRPr lang="pl-PL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SO6220</a:t>
            </a:r>
          </a:p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199,99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pln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308408" y="899188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Oferta - II połowa 2010</a:t>
            </a:r>
            <a:endParaRPr lang="pl-PL" sz="2000" b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4098" name="Picture 2" descr="\\Var11nt\seb_marketing\zdjecia\Nowości jesień 2007\Rowenta różne\SO2020\SO 2020 prune face ROWOMB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8621" y="3016156"/>
            <a:ext cx="1478961" cy="1944923"/>
          </a:xfrm>
          <a:prstGeom prst="rect">
            <a:avLst/>
          </a:prstGeom>
          <a:noFill/>
        </p:spPr>
      </p:pic>
      <p:pic>
        <p:nvPicPr>
          <p:cNvPr id="16" name="Image 5" descr="SO6220 fac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2626" y="2577441"/>
            <a:ext cx="1299096" cy="184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0170" y="625641"/>
            <a:ext cx="8320087" cy="1143000"/>
          </a:xfrm>
        </p:spPr>
        <p:txBody>
          <a:bodyPr/>
          <a:lstStyle/>
          <a:p>
            <a:r>
              <a:rPr lang="pl-PL" sz="3200" dirty="0" smtClean="0"/>
              <a:t>Oferta promocyjna na grzejniki</a:t>
            </a:r>
            <a:endParaRPr lang="en-US" sz="32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583141" y="2101755"/>
          <a:ext cx="6782937" cy="2483745"/>
        </p:xfrm>
        <a:graphic>
          <a:graphicData uri="http://schemas.openxmlformats.org/drawingml/2006/table">
            <a:tbl>
              <a:tblPr/>
              <a:tblGrid>
                <a:gridCol w="969772"/>
                <a:gridCol w="1571641"/>
                <a:gridCol w="2112984"/>
                <a:gridCol w="2128540"/>
              </a:tblGrid>
              <a:tr h="20141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Oferta promocyjna na grzejniki </a:t>
                      </a:r>
                      <a:r>
                        <a:rPr lang="pl-PL" sz="2000" b="0" i="0" u="none" strike="noStrike" dirty="0" smtClean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wrzesień/październik/listopad 2010 </a:t>
                      </a:r>
                      <a:r>
                        <a:rPr lang="pl-PL" sz="2000" b="0" i="0" u="none" strike="noStrike" dirty="0">
                          <a:solidFill>
                            <a:srgbClr val="FF0000"/>
                          </a:solidFill>
                          <a:latin typeface="Czcionka tekstu podstawowego"/>
                        </a:rPr>
                        <a:t>r.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0692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98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 </a:t>
                      </a:r>
                    </a:p>
                  </a:txBody>
                  <a:tcPr marL="10319" marR="1031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Nowa</a:t>
                      </a:r>
                      <a:r>
                        <a:rPr lang="pl-PL" sz="1200" b="0" i="0" u="none" strike="noStrike" baseline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c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ena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katalogowa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Dodatkowy upust na zakup we wrześniu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Dodatkowy upust na zakup w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październiku/listopadzie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157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BU3020</a:t>
                      </a:r>
                    </a:p>
                  </a:txBody>
                  <a:tcPr marL="10319" marR="1031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449,99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zł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-30,00%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-20,00%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157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BU2520</a:t>
                      </a:r>
                    </a:p>
                  </a:txBody>
                  <a:tcPr marL="10319" marR="1031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349,99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zł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-30,00%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-20,00%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157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BU2510</a:t>
                      </a:r>
                    </a:p>
                  </a:txBody>
                  <a:tcPr marL="10319" marR="1031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269,99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zł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-30,00%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-20,00%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157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SO6220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0319" marR="1031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199,99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zł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-30,00%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Czcionka tekstu podstawowego"/>
                        </a:rPr>
                        <a:t>-20,00%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157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SO2020</a:t>
                      </a:r>
                    </a:p>
                  </a:txBody>
                  <a:tcPr marL="10319" marR="10319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119,99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zł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-30,00%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-20,00%</a:t>
                      </a:r>
                    </a:p>
                  </a:txBody>
                  <a:tcPr marL="10319" marR="1031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157"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541669" y="4491382"/>
            <a:ext cx="93643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pl-PL" baseline="0" dirty="0" smtClean="0"/>
              <a:t> </a:t>
            </a:r>
            <a:r>
              <a:rPr lang="pl-PL" sz="2000" dirty="0" smtClean="0">
                <a:latin typeface="Verdana" pitchFamily="34" charset="0"/>
                <a:cs typeface="Arial" pitchFamily="34" charset="0"/>
              </a:rPr>
              <a:t>Ceny promocyjne dotyczą wyłącznie ilości zakupionych we wrześniu i/lub październiku</a:t>
            </a:r>
          </a:p>
          <a:p>
            <a:pPr algn="l"/>
            <a:endParaRPr lang="pl-PL" sz="2000" dirty="0" smtClean="0">
              <a:latin typeface="Verdana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pl-PL" sz="2000" baseline="0" dirty="0" smtClean="0">
                <a:latin typeface="Verdana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Verdana" pitchFamily="34" charset="0"/>
                <a:cs typeface="Arial" pitchFamily="34" charset="0"/>
              </a:rPr>
              <a:t>Dodatkowy rabat 30% lub</a:t>
            </a:r>
            <a:r>
              <a:rPr lang="pl-PL" sz="2000" baseline="0" dirty="0" smtClean="0">
                <a:latin typeface="Verdana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Verdana" pitchFamily="34" charset="0"/>
                <a:cs typeface="Arial" pitchFamily="34" charset="0"/>
              </a:rPr>
              <a:t>20% naliczany jest kaskadowo od standardowych warunków </a:t>
            </a:r>
          </a:p>
          <a:p>
            <a:pPr algn="l"/>
            <a:endParaRPr lang="pl-PL" sz="2000" dirty="0" smtClean="0">
              <a:latin typeface="Verdana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pl-PL" sz="2000" baseline="0" dirty="0" smtClean="0">
                <a:latin typeface="Verdana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Verdana" pitchFamily="34" charset="0"/>
                <a:cs typeface="Arial" pitchFamily="34" charset="0"/>
              </a:rPr>
              <a:t>Na ilości grzejników zakupionych we wrześniu i/lub październiku nie przysługuje prawo wymiany ani prawo zwrotu</a:t>
            </a:r>
            <a:endParaRPr lang="en-US" sz="2000" dirty="0">
              <a:latin typeface="Verdana" pitchFamily="34" charset="0"/>
              <a:cs typeface="Arial" pitchFamily="34" charset="0"/>
            </a:endParaRPr>
          </a:p>
        </p:txBody>
      </p:sp>
      <p:pic>
        <p:nvPicPr>
          <p:cNvPr id="8" name="Picture 17" descr="rowent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9290" y="279310"/>
            <a:ext cx="2920620" cy="26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12032" y="2144165"/>
            <a:ext cx="7703922" cy="2900362"/>
          </a:xfrm>
          <a:prstGeom prst="rect">
            <a:avLst/>
          </a:prstGeom>
        </p:spPr>
        <p:txBody>
          <a:bodyPr/>
          <a:lstStyle/>
          <a:p>
            <a:pPr marL="342900" indent="-342900" algn="l"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800" b="1" kern="0" baseline="0" dirty="0" smtClean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  <a:p>
            <a:pPr marL="342900" indent="-342900" algn="l"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Szeroki, </a:t>
            </a:r>
            <a:r>
              <a:rPr lang="pl-PL" sz="1800" b="1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okrągły komin </a:t>
            </a:r>
            <a:r>
              <a:rPr lang="en-US" sz="1800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– </a:t>
            </a: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średnica </a:t>
            </a:r>
            <a:r>
              <a:rPr lang="pl-PL" sz="1800" b="1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49</a:t>
            </a:r>
            <a:r>
              <a:rPr lang="en-US" sz="1800" b="1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1800" b="1" kern="0" baseline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mm</a:t>
            </a:r>
          </a:p>
          <a:p>
            <a:pPr marL="342900" indent="-342900" algn="l"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Większa moc </a:t>
            </a:r>
            <a:r>
              <a:rPr lang="pl-PL" sz="1800" b="1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250 </a:t>
            </a:r>
            <a:r>
              <a:rPr lang="en-US" sz="1800" b="1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W</a:t>
            </a:r>
            <a:endParaRPr lang="pl-PL" sz="1800" b="1" kern="0" baseline="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l"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Pojemnik plastikowy o pojemności 0,4l z separatorem pia</a:t>
            </a:r>
            <a:r>
              <a:rPr lang="pl-PL" sz="1800" kern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ny</a:t>
            </a:r>
          </a:p>
          <a:p>
            <a:pPr marL="342900" indent="-342900" algn="l"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en-US" b="1" kern="0" baseline="0" dirty="0">
              <a:solidFill>
                <a:srgbClr val="FF3300"/>
              </a:solidFill>
              <a:latin typeface="Calibri" pitchFamily="34" charset="0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en-US" sz="2000" b="1" kern="0" baseline="0" dirty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en-US" sz="2000" b="1" kern="0" baseline="0" dirty="0">
              <a:solidFill>
                <a:srgbClr val="8E8581"/>
              </a:solidFill>
              <a:latin typeface="+mn-lt"/>
              <a:ea typeface="+mn-ea"/>
            </a:endParaRPr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+mj-lt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latin typeface="+mj-lt"/>
              <a:cs typeface="Arial" charset="0"/>
            </a:endParaRPr>
          </a:p>
        </p:txBody>
      </p:sp>
      <p:pic>
        <p:nvPicPr>
          <p:cNvPr id="14343" name="Picture 6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8927" y="23059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2B1AD"/>
              </a:clrFrom>
              <a:clrTo>
                <a:srgbClr val="B2B1AD">
                  <a:alpha val="0"/>
                </a:srgbClr>
              </a:clrTo>
            </a:clrChange>
          </a:blip>
          <a:srcRect l="9299" t="2158"/>
          <a:stretch>
            <a:fillRect/>
          </a:stretch>
        </p:blipFill>
        <p:spPr bwMode="auto">
          <a:xfrm>
            <a:off x="1828800" y="4449235"/>
            <a:ext cx="1407618" cy="204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lèche droite 8"/>
          <p:cNvSpPr/>
          <p:nvPr/>
        </p:nvSpPr>
        <p:spPr>
          <a:xfrm>
            <a:off x="3614358" y="5268036"/>
            <a:ext cx="1612733" cy="7682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24902" t="10742" r="25293" b="15039"/>
          <a:stretch>
            <a:fillRect/>
          </a:stretch>
        </p:blipFill>
        <p:spPr bwMode="auto">
          <a:xfrm>
            <a:off x="6755640" y="4525259"/>
            <a:ext cx="1940521" cy="200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06813" y="1598908"/>
            <a:ext cx="741360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Nowa sokowirówka  TOM YAM JU320 </a:t>
            </a:r>
            <a:r>
              <a:rPr lang="pl-PL" sz="2000" b="1" baseline="0" dirty="0" err="1" smtClean="0">
                <a:solidFill>
                  <a:srgbClr val="D21E1B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 VITAE JU2100</a:t>
            </a:r>
            <a:endParaRPr lang="fr-FR" sz="2000" b="1" baseline="0" dirty="0">
              <a:solidFill>
                <a:srgbClr val="D21E1B"/>
              </a:solidFill>
              <a:cs typeface="Arial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81792" y="2106149"/>
            <a:ext cx="634908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1800" b="1" baseline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Dodatkowe korzyści:</a:t>
            </a:r>
            <a:endParaRPr lang="fr-FR" sz="1800" b="1" baseline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3213" t="36133" r="38476" b="42103"/>
          <a:stretch>
            <a:fillRect/>
          </a:stretch>
        </p:blipFill>
        <p:spPr bwMode="auto">
          <a:xfrm>
            <a:off x="756378" y="5359291"/>
            <a:ext cx="80138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38086" t="26071" r="44336" b="50491"/>
          <a:stretch>
            <a:fillRect/>
          </a:stretch>
        </p:blipFill>
        <p:spPr bwMode="auto">
          <a:xfrm>
            <a:off x="5663174" y="5250753"/>
            <a:ext cx="901399" cy="90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103169" y="857898"/>
            <a:ext cx="511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TOM YAM JU320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2625" y="2000250"/>
            <a:ext cx="6715151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342900" indent="-342900" algn="l">
              <a:spcBef>
                <a:spcPct val="50000"/>
              </a:spcBef>
              <a:buFontTx/>
              <a:buBlip>
                <a:blip r:embed="rId3"/>
              </a:buBlip>
              <a:defRPr/>
            </a:pPr>
            <a:endParaRPr lang="pl-PL" sz="2000" b="1" kern="0" baseline="0" dirty="0" smtClean="0">
              <a:solidFill>
                <a:srgbClr val="8E8581"/>
              </a:solidFill>
              <a:latin typeface="Calibri" pitchFamily="34" charset="0"/>
              <a:ea typeface="+mn-ea"/>
            </a:endParaRPr>
          </a:p>
          <a:p>
            <a:pPr marL="342900" indent="-342900" algn="l"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Pojemnik </a:t>
            </a:r>
            <a:r>
              <a:rPr lang="pl-PL" sz="1800" b="1" kern="0" baseline="0" dirty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na sok o pojemności </a:t>
            </a:r>
            <a:r>
              <a:rPr lang="pl-PL" sz="1800" b="1" kern="0" baseline="0" dirty="0" smtClean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0,4 </a:t>
            </a:r>
            <a:r>
              <a:rPr lang="en-US" sz="1800" b="1" kern="0" baseline="0" dirty="0" smtClean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L </a:t>
            </a:r>
            <a:r>
              <a:rPr lang="pl-PL" sz="1800" b="1" kern="0" baseline="0" dirty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z separatorem piany </a:t>
            </a:r>
            <a:r>
              <a:rPr lang="pl-PL" sz="1800" kern="0" baseline="0" dirty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dla oddzielania soku od piany przy nalewaniu </a:t>
            </a:r>
            <a:r>
              <a:rPr lang="pl-PL" sz="1800" kern="0" baseline="0" dirty="0" smtClean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do szklanki</a:t>
            </a:r>
            <a:endParaRPr lang="pl-PL" sz="1800" kern="0" baseline="0" dirty="0">
              <a:solidFill>
                <a:srgbClr val="8E858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l">
              <a:spcBef>
                <a:spcPct val="50000"/>
              </a:spcBef>
              <a:defRPr/>
            </a:pPr>
            <a:endParaRPr lang="pl-PL" sz="1800" b="1" kern="0" baseline="0" dirty="0" smtClean="0">
              <a:solidFill>
                <a:srgbClr val="8E858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l"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Wyjmowany pojemnik na pulpę</a:t>
            </a:r>
          </a:p>
          <a:p>
            <a:pPr marL="342900" indent="-342900" algn="l">
              <a:spcBef>
                <a:spcPct val="50000"/>
              </a:spcBef>
              <a:defRPr/>
            </a:pPr>
            <a:endParaRPr lang="pl-PL" sz="1800" kern="0" baseline="0" dirty="0" smtClean="0">
              <a:solidFill>
                <a:srgbClr val="8E858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l">
              <a:spcBef>
                <a:spcPct val="50000"/>
              </a:spcBef>
              <a:defRPr/>
            </a:pPr>
            <a:endParaRPr lang="en-US" sz="1800" kern="0" baseline="0" dirty="0">
              <a:solidFill>
                <a:srgbClr val="8E858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42900" indent="-342900" algn="l"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Szeroki, okrągły komin o średnicy 49 mm </a:t>
            </a:r>
          </a:p>
          <a:p>
            <a:pPr marL="342900" indent="-342900" algn="l">
              <a:spcBef>
                <a:spcPct val="50000"/>
              </a:spcBef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lang="pl-PL" sz="1800" kern="0" baseline="0" dirty="0" smtClean="0">
                <a:solidFill>
                  <a:srgbClr val="8E8581"/>
                </a:solidFill>
                <a:latin typeface="Arial" pitchFamily="34" charset="0"/>
                <a:ea typeface="+mn-ea"/>
                <a:cs typeface="Arial" pitchFamily="34" charset="0"/>
              </a:rPr>
              <a:t>umożliwiający wkładanie dużych kawałków owoców</a:t>
            </a:r>
          </a:p>
          <a:p>
            <a:pPr marL="342900" indent="-342900" algn="l">
              <a:spcBef>
                <a:spcPct val="50000"/>
              </a:spcBef>
              <a:buFontTx/>
              <a:buBlip>
                <a:blip r:embed="rId3"/>
              </a:buBlip>
              <a:defRPr/>
            </a:pPr>
            <a:endParaRPr lang="en-US" sz="2000" kern="0" baseline="0" dirty="0">
              <a:solidFill>
                <a:srgbClr val="8E858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1240170" y="163773"/>
            <a:ext cx="8320087" cy="7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10" name="Picture 6" descr="mouline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2846" y="47625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98382" y="1366896"/>
            <a:ext cx="55575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sz="2000" b="1" baseline="0" dirty="0" smtClean="0">
                <a:solidFill>
                  <a:srgbClr val="D21E1B"/>
                </a:solidFill>
                <a:cs typeface="Arial" charset="0"/>
              </a:rPr>
              <a:t>Nowa sokowirówka  TOM YAM JU320</a:t>
            </a:r>
            <a:endParaRPr lang="fr-FR" sz="2000" b="1" baseline="0" dirty="0">
              <a:solidFill>
                <a:srgbClr val="D21E1B"/>
              </a:solidFill>
              <a:cs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55859" t="25586" r="17041" b="9961"/>
          <a:stretch>
            <a:fillRect/>
          </a:stretch>
        </p:blipFill>
        <p:spPr bwMode="auto">
          <a:xfrm>
            <a:off x="818866" y="3406789"/>
            <a:ext cx="781768" cy="1394506"/>
          </a:xfrm>
          <a:prstGeom prst="ellipse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5884" t="42646" r="37239" b="3583"/>
          <a:stretch>
            <a:fillRect/>
          </a:stretch>
        </p:blipFill>
        <p:spPr bwMode="auto">
          <a:xfrm>
            <a:off x="572322" y="1978925"/>
            <a:ext cx="1172219" cy="1172219"/>
          </a:xfrm>
          <a:prstGeom prst="ellipse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51" t="8789" r="26025" b="54101"/>
          <a:stretch>
            <a:fillRect/>
          </a:stretch>
        </p:blipFill>
        <p:spPr bwMode="auto">
          <a:xfrm>
            <a:off x="354842" y="4952445"/>
            <a:ext cx="1454322" cy="117583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Double flèche horizontale 14"/>
          <p:cNvSpPr/>
          <p:nvPr/>
        </p:nvSpPr>
        <p:spPr>
          <a:xfrm>
            <a:off x="464023" y="5145205"/>
            <a:ext cx="1009935" cy="676849"/>
          </a:xfrm>
          <a:prstGeom prst="leftRightArrow">
            <a:avLst>
              <a:gd name="adj1" fmla="val 33082"/>
              <a:gd name="adj2" fmla="val 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49mm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75874" y="748715"/>
            <a:ext cx="511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TOM YAM JU320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185056" y="666829"/>
            <a:ext cx="511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TOM YAM JU320</a:t>
            </a:r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1212874" y="-232012"/>
            <a:ext cx="8320087" cy="95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endParaRPr lang="pl-PL" sz="2800" baseline="0" dirty="0" smtClean="0">
              <a:solidFill>
                <a:srgbClr val="969696"/>
              </a:solidFill>
              <a:latin typeface="+mj-lt"/>
              <a:cs typeface="Arial" charset="0"/>
            </a:endParaRPr>
          </a:p>
          <a:p>
            <a:pPr algn="l" eaLnBrk="1" hangingPunct="1"/>
            <a:r>
              <a:rPr lang="pl-PL" sz="2800" baseline="0" dirty="0" smtClean="0">
                <a:solidFill>
                  <a:srgbClr val="969696"/>
                </a:solidFill>
                <a:latin typeface="+mj-lt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latin typeface="+mj-lt"/>
              <a:cs typeface="Arial" charset="0"/>
            </a:endParaRPr>
          </a:p>
        </p:txBody>
      </p:sp>
      <p:pic>
        <p:nvPicPr>
          <p:cNvPr id="14343" name="Picture 6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600504" y="1815152"/>
            <a:ext cx="6155140" cy="451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Szeroki, okrągły komin o średnicy 49 mm</a:t>
            </a:r>
          </a:p>
          <a:p>
            <a:pPr marL="342900" lvl="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System bezpieczeństwa chroniący przed uruchomieniem urządzenia, gdy pokrywa</a:t>
            </a:r>
            <a:r>
              <a:rPr lang="pl-PL" b="1" kern="0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jest nieprawidłowo założona</a:t>
            </a:r>
          </a:p>
          <a:p>
            <a:pPr marL="342900" lvl="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Pokrywa i pojemnik na pulpę wykonane z przeźroczystego tworzywa co ułatwia pracę</a:t>
            </a:r>
          </a:p>
          <a:p>
            <a:pPr marL="342900" lvl="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Bezpośredni przepływ soku do szklanki</a:t>
            </a:r>
          </a:p>
          <a:p>
            <a:pPr marL="342900" lvl="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Sito wykonane ze stali nierdzewnej</a:t>
            </a:r>
          </a:p>
          <a:p>
            <a:pPr marL="34290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prędkość</a:t>
            </a:r>
          </a:p>
          <a:p>
            <a:pPr marL="342900" lvl="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b="1" kern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System antypoślizgowy</a:t>
            </a:r>
          </a:p>
          <a:p>
            <a:pPr marL="342900" lvl="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System przechowywania kabla sieciowego</a:t>
            </a:r>
          </a:p>
          <a:p>
            <a:pPr marL="342900" lvl="0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Moc 250 W</a:t>
            </a:r>
          </a:p>
          <a:p>
            <a:pPr marL="342900" indent="-342900" algn="l"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Blip>
                <a:blip r:embed="rId3"/>
              </a:buBlip>
              <a:defRPr/>
            </a:pPr>
            <a:endParaRPr lang="pl-PL" sz="1800" b="1" kern="0" dirty="0" smtClean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4902" t="10742" r="25293" b="15039"/>
          <a:stretch>
            <a:fillRect/>
          </a:stretch>
        </p:blipFill>
        <p:spPr bwMode="auto">
          <a:xfrm>
            <a:off x="6073256" y="2957374"/>
            <a:ext cx="3182466" cy="328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745099" y="6113464"/>
            <a:ext cx="546924" cy="2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fr-FR" sz="1200" i="1" dirty="0" smtClean="0">
                <a:solidFill>
                  <a:schemeClr val="bg1"/>
                </a:solidFill>
                <a:latin typeface="Verdana" pitchFamily="34" charset="0"/>
              </a:rPr>
              <a:t>stratgy</a:t>
            </a:r>
            <a:endParaRPr lang="fr-FR" sz="1200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057642" y="6039177"/>
            <a:ext cx="620663" cy="3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Verdana" pitchFamily="34" charset="0"/>
              </a:rPr>
              <a:t>new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Verdana" pitchFamily="34" charset="0"/>
              </a:rPr>
              <a:t>prduct</a:t>
            </a:r>
            <a:endParaRPr lang="fr-FR" sz="1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8405888" y="6039178"/>
            <a:ext cx="524482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Verdana" pitchFamily="34" charset="0"/>
              </a:rPr>
              <a:t>Lanch </a:t>
            </a:r>
          </a:p>
          <a:p>
            <a:pPr algn="ctr"/>
            <a:r>
              <a:rPr lang="fr-FR" sz="1200" i="1" dirty="0" smtClean="0">
                <a:solidFill>
                  <a:schemeClr val="bg1"/>
                </a:solidFill>
                <a:latin typeface="Verdana" pitchFamily="34" charset="0"/>
              </a:rPr>
              <a:t>Plan</a:t>
            </a:r>
            <a:endParaRPr lang="fr-FR" sz="1200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5636525" y="1527470"/>
            <a:ext cx="2794905" cy="847239"/>
          </a:xfrm>
          <a:prstGeom prst="roundRect">
            <a:avLst/>
          </a:prstGeom>
          <a:noFill/>
          <a:ln>
            <a:solidFill>
              <a:srgbClr val="0066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 smtClean="0">
              <a:solidFill>
                <a:schemeClr val="tx1"/>
              </a:solidFill>
            </a:endParaRPr>
          </a:p>
          <a:p>
            <a:pPr algn="ctr"/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Moulinex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JU320</a:t>
            </a:r>
          </a:p>
        </p:txBody>
      </p:sp>
      <p:pic>
        <p:nvPicPr>
          <p:cNvPr id="33" name="Picture 2" descr="D:\Mes Documents\clanternier\Mes images\Photo 1\Photo 1 080.jpg"/>
          <p:cNvPicPr>
            <a:picLocks noChangeAspect="1" noChangeArrowheads="1"/>
          </p:cNvPicPr>
          <p:nvPr/>
        </p:nvPicPr>
        <p:blipFill>
          <a:blip r:embed="rId2" cstate="print"/>
          <a:srcRect l="25390" t="31543" r="30078" b="28906"/>
          <a:stretch>
            <a:fillRect/>
          </a:stretch>
        </p:blipFill>
        <p:spPr bwMode="auto">
          <a:xfrm>
            <a:off x="2076040" y="3464396"/>
            <a:ext cx="1470432" cy="1607356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8086" t="26071" r="44336" b="48242"/>
          <a:stretch>
            <a:fillRect/>
          </a:stretch>
        </p:blipFill>
        <p:spPr bwMode="auto">
          <a:xfrm>
            <a:off x="5972572" y="3263730"/>
            <a:ext cx="204783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à coins arrondis 31"/>
          <p:cNvSpPr/>
          <p:nvPr/>
        </p:nvSpPr>
        <p:spPr>
          <a:xfrm>
            <a:off x="1378424" y="1584335"/>
            <a:ext cx="2879067" cy="858614"/>
          </a:xfrm>
          <a:prstGeom prst="roundRect">
            <a:avLst/>
          </a:prstGeom>
          <a:noFill/>
          <a:ln>
            <a:solidFill>
              <a:srgbClr val="0066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smtClean="0">
              <a:solidFill>
                <a:schemeClr val="tx1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2044060" y="1799413"/>
            <a:ext cx="1723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Philips HR 1821</a:t>
            </a:r>
            <a:endParaRPr lang="en-GB" b="1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" name="Picture 6" descr="mouline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241946" y="0"/>
            <a:ext cx="4851779" cy="73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094334" y="2060995"/>
            <a:ext cx="1518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i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Zelmer 377SL</a:t>
            </a:r>
            <a:endParaRPr lang="en-GB" b="1" i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85056" y="666829"/>
            <a:ext cx="511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TOM YAM JU320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mouline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0"/>
            <a:ext cx="247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255594" y="0"/>
            <a:ext cx="4851779" cy="73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 dirty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Sokowirówki</a:t>
            </a:r>
            <a:endParaRPr lang="pl-PL" i="1" baseline="0" dirty="0">
              <a:solidFill>
                <a:srgbClr val="969696"/>
              </a:solidFill>
              <a:cs typeface="Arial" charset="0"/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43" y="1984967"/>
            <a:ext cx="8872387" cy="38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44112" y="653182"/>
            <a:ext cx="511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TOM YAM JU320 </a:t>
            </a:r>
            <a:r>
              <a:rPr lang="pl-PL" sz="2000" b="1" baseline="0" dirty="0" err="1" smtClean="0">
                <a:solidFill>
                  <a:srgbClr val="969696"/>
                </a:solidFill>
                <a:cs typeface="Arial" charset="0"/>
              </a:rPr>
              <a:t>vs</a:t>
            </a: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. konkurencja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EB Presentation">
  <a:themeElements>
    <a:clrScheme name="SEB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B Presentation">
      <a:majorFont>
        <a:latin typeface="Arial"/>
        <a:ea typeface="ＭＳ Ｐゴシック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SEB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17809</TotalTime>
  <Words>1324</Words>
  <Application>Microsoft Office PowerPoint</Application>
  <PresentationFormat>Papier A4 (210x297 mm)</PresentationFormat>
  <Paragraphs>540</Paragraphs>
  <Slides>48</Slides>
  <Notes>12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0" baseType="lpstr">
      <vt:lpstr>SEB Presentation</vt:lpstr>
      <vt:lpstr>Photo Editor Photo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Blendery ręczne – porównanie oferty</vt:lpstr>
      <vt:lpstr>Blendery ręczne – porównanie oferty</vt:lpstr>
      <vt:lpstr>Nowe blendery ręczne </vt:lpstr>
      <vt:lpstr>Slajd 23</vt:lpstr>
      <vt:lpstr>Slajd 24</vt:lpstr>
      <vt:lpstr>Blendery ręczne</vt:lpstr>
      <vt:lpstr>  </vt:lpstr>
      <vt:lpstr>  </vt:lpstr>
      <vt:lpstr>Slajd 28</vt:lpstr>
      <vt:lpstr>Blendery ręczne – porównanie oferty</vt:lpstr>
      <vt:lpstr>Blendery ręczne – porównanie oferty</vt:lpstr>
      <vt:lpstr>Blendery ręczne – porównanie oferty</vt:lpstr>
      <vt:lpstr>Blendery ręczne – porównanie oferty</vt:lpstr>
      <vt:lpstr>Blendery ręczne</vt:lpstr>
      <vt:lpstr>Blendery ręczne</vt:lpstr>
      <vt:lpstr>Blendery ręczne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Oferta promocyjna na grzejniki</vt:lpstr>
    </vt:vector>
  </TitlesOfParts>
  <Company>Groupe SEB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mjarzab</cp:lastModifiedBy>
  <cp:revision>2090</cp:revision>
  <dcterms:modified xsi:type="dcterms:W3CDTF">2010-08-27T07:18:03Z</dcterms:modified>
</cp:coreProperties>
</file>