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274" r:id="rId2"/>
    <p:sldId id="429" r:id="rId3"/>
    <p:sldId id="430" r:id="rId4"/>
    <p:sldId id="431" r:id="rId5"/>
    <p:sldId id="464" r:id="rId6"/>
    <p:sldId id="432" r:id="rId7"/>
    <p:sldId id="433" r:id="rId8"/>
    <p:sldId id="434" r:id="rId9"/>
    <p:sldId id="435" r:id="rId10"/>
    <p:sldId id="436" r:id="rId11"/>
    <p:sldId id="437" r:id="rId12"/>
    <p:sldId id="438" r:id="rId13"/>
    <p:sldId id="465" r:id="rId14"/>
    <p:sldId id="439" r:id="rId15"/>
    <p:sldId id="440" r:id="rId16"/>
    <p:sldId id="441" r:id="rId17"/>
    <p:sldId id="442" r:id="rId18"/>
    <p:sldId id="443" r:id="rId19"/>
    <p:sldId id="444" r:id="rId20"/>
    <p:sldId id="445" r:id="rId21"/>
    <p:sldId id="446" r:id="rId22"/>
    <p:sldId id="447" r:id="rId23"/>
    <p:sldId id="466" r:id="rId24"/>
    <p:sldId id="448" r:id="rId25"/>
    <p:sldId id="467" r:id="rId26"/>
    <p:sldId id="468" r:id="rId27"/>
    <p:sldId id="449" r:id="rId28"/>
    <p:sldId id="471" r:id="rId29"/>
    <p:sldId id="450" r:id="rId30"/>
    <p:sldId id="479" r:id="rId31"/>
    <p:sldId id="478" r:id="rId32"/>
    <p:sldId id="480" r:id="rId33"/>
    <p:sldId id="481" r:id="rId34"/>
    <p:sldId id="482" r:id="rId35"/>
    <p:sldId id="452" r:id="rId36"/>
    <p:sldId id="453" r:id="rId37"/>
    <p:sldId id="454" r:id="rId38"/>
    <p:sldId id="455" r:id="rId39"/>
    <p:sldId id="456" r:id="rId40"/>
    <p:sldId id="457" r:id="rId41"/>
    <p:sldId id="458" r:id="rId42"/>
    <p:sldId id="459" r:id="rId43"/>
    <p:sldId id="460" r:id="rId44"/>
    <p:sldId id="461" r:id="rId45"/>
    <p:sldId id="462" r:id="rId46"/>
    <p:sldId id="463" r:id="rId47"/>
    <p:sldId id="417" r:id="rId48"/>
    <p:sldId id="371" r:id="rId49"/>
    <p:sldId id="474" r:id="rId50"/>
    <p:sldId id="477" r:id="rId51"/>
    <p:sldId id="473" r:id="rId52"/>
    <p:sldId id="475" r:id="rId53"/>
    <p:sldId id="476" r:id="rId54"/>
    <p:sldId id="427" r:id="rId55"/>
    <p:sldId id="428" r:id="rId56"/>
    <p:sldId id="376" r:id="rId57"/>
    <p:sldId id="422" r:id="rId58"/>
    <p:sldId id="423" r:id="rId59"/>
    <p:sldId id="425" r:id="rId60"/>
    <p:sldId id="424" r:id="rId61"/>
    <p:sldId id="384" r:id="rId62"/>
    <p:sldId id="382" r:id="rId63"/>
  </p:sldIdLst>
  <p:sldSz cx="9906000" cy="6858000" type="A4"/>
  <p:notesSz cx="6934200" cy="9232900"/>
  <p:defaultTextStyle>
    <a:defPPr>
      <a:defRPr lang="fr-FR"/>
    </a:defPPr>
    <a:lvl1pPr algn="r" rtl="0" eaLnBrk="0" fontAlgn="base" hangingPunct="0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r" rtl="0" eaLnBrk="0" fontAlgn="base" hangingPunct="0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r" rtl="0" eaLnBrk="0" fontAlgn="base" hangingPunct="0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r" rtl="0" eaLnBrk="0" fontAlgn="base" hangingPunct="0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r" rtl="0" eaLnBrk="0" fontAlgn="base" hangingPunct="0">
      <a:spcBef>
        <a:spcPct val="0"/>
      </a:spcBef>
      <a:spcAft>
        <a:spcPct val="0"/>
      </a:spcAft>
      <a:defRPr sz="2400" kern="1200" baseline="300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 baseline="300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 baseline="300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 baseline="300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 baseline="300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FFCC99"/>
    <a:srgbClr val="C88E7E"/>
    <a:srgbClr val="C8AE98"/>
    <a:srgbClr val="BF3785"/>
    <a:srgbClr val="B00E0E"/>
    <a:srgbClr val="CF2B46"/>
    <a:srgbClr val="FF6600"/>
    <a:srgbClr val="BE9E84"/>
    <a:srgbClr val="D6009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34" autoAdjust="0"/>
    <p:restoredTop sz="94646" autoAdjust="0"/>
  </p:normalViewPr>
  <p:slideViewPr>
    <p:cSldViewPr>
      <p:cViewPr varScale="1">
        <p:scale>
          <a:sx n="73" d="100"/>
          <a:sy n="73" d="100"/>
        </p:scale>
        <p:origin x="-1170" y="-10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748" y="-96"/>
      </p:cViewPr>
      <p:guideLst>
        <p:guide orient="horz" pos="2908"/>
        <p:guide pos="218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576" cy="4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algn="l" defTabSz="9239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8624" y="0"/>
            <a:ext cx="3005576" cy="4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defTabSz="9239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0738"/>
            <a:ext cx="3005576" cy="4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algn="l" defTabSz="923925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fr-FR" altLang="ja-JP"/>
              <a:t>December 11th</a:t>
            </a: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8624" y="8770738"/>
            <a:ext cx="3005576" cy="4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defTabSz="923925">
              <a:defRPr sz="1200">
                <a:latin typeface="Arial" charset="0"/>
              </a:defRPr>
            </a:lvl1pPr>
          </a:lstStyle>
          <a:p>
            <a:pPr>
              <a:defRPr/>
            </a:pPr>
            <a:fld id="{967CAEE1-21B4-4348-9117-D9CB4E793958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576" cy="4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algn="l" defTabSz="9239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8624" y="0"/>
            <a:ext cx="3005576" cy="4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defTabSz="9239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66788" y="692150"/>
            <a:ext cx="5000625" cy="3462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4669" y="4386846"/>
            <a:ext cx="5084864" cy="415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ja-JP" noProof="0" smtClean="0"/>
              <a:t>Cliquez pour modifier les styles du texte du masque</a:t>
            </a:r>
          </a:p>
          <a:p>
            <a:pPr lvl="1"/>
            <a:r>
              <a:rPr lang="fr-FR" altLang="ja-JP" noProof="0" smtClean="0"/>
              <a:t>Deuxième niveau</a:t>
            </a:r>
          </a:p>
          <a:p>
            <a:pPr lvl="2"/>
            <a:r>
              <a:rPr lang="fr-FR" altLang="ja-JP" noProof="0" smtClean="0"/>
              <a:t>Troisième niveau</a:t>
            </a:r>
          </a:p>
          <a:p>
            <a:pPr lvl="3"/>
            <a:r>
              <a:rPr lang="fr-FR" altLang="ja-JP" noProof="0" smtClean="0"/>
              <a:t>Quatrième niveau</a:t>
            </a:r>
          </a:p>
          <a:p>
            <a:pPr lvl="4"/>
            <a:r>
              <a:rPr lang="fr-FR" altLang="ja-JP" noProof="0" smtClean="0"/>
              <a:t>Cinquième niveau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0738"/>
            <a:ext cx="3005576" cy="4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algn="l" defTabSz="923925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fr-FR" altLang="ja-JP"/>
              <a:t>December 11th</a:t>
            </a:r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8624" y="8770738"/>
            <a:ext cx="3005576" cy="4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defTabSz="923925">
              <a:defRPr sz="1200">
                <a:latin typeface="Arial" charset="0"/>
              </a:defRPr>
            </a:lvl1pPr>
          </a:lstStyle>
          <a:p>
            <a:pPr>
              <a:defRPr/>
            </a:pPr>
            <a:fld id="{0D206483-0659-4906-A7D6-AB4EF915BDE0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76C4FB-9138-4AE7-895E-5DB375FAE54D}" type="slidenum">
              <a:rPr lang="fr-FR" altLang="ja-JP" smtClean="0"/>
              <a:pPr>
                <a:defRPr/>
              </a:pPr>
              <a:t>31</a:t>
            </a:fld>
            <a:endParaRPr lang="fr-FR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76C4FB-9138-4AE7-895E-5DB375FAE54D}" type="slidenum">
              <a:rPr lang="fr-FR" altLang="ja-JP" smtClean="0"/>
              <a:pPr>
                <a:defRPr/>
              </a:pPr>
              <a:t>32</a:t>
            </a:fld>
            <a:endParaRPr lang="fr-FR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76C4FB-9138-4AE7-895E-5DB375FAE54D}" type="slidenum">
              <a:rPr lang="fr-FR" altLang="ja-JP" smtClean="0"/>
              <a:pPr>
                <a:defRPr/>
              </a:pPr>
              <a:t>33</a:t>
            </a:fld>
            <a:endParaRPr lang="fr-FR" altLang="ja-JP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76C4FB-9138-4AE7-895E-5DB375FAE54D}" type="slidenum">
              <a:rPr lang="fr-FR" altLang="ja-JP" smtClean="0"/>
              <a:pPr>
                <a:defRPr/>
              </a:pPr>
              <a:t>34</a:t>
            </a:fld>
            <a:endParaRPr lang="fr-FR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FE502-BCC0-4435-8F32-4E0F29BD4D3D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8020DA-87E0-46FF-9D5E-871426123092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539038" y="188913"/>
            <a:ext cx="2084387" cy="5878512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281113" y="188913"/>
            <a:ext cx="6105525" cy="5878512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F8174-2119-4AF7-BE0E-3E3852BBCFC5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0479C-A8AA-4202-ACF0-CB68359756B8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82853-ECAB-48CF-8C93-FFBF759757A4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285875" y="1600200"/>
            <a:ext cx="4092575" cy="4467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530850" y="1600200"/>
            <a:ext cx="4092575" cy="4467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13934-973D-4DD0-B3F7-8E10703FAAD6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8AD01-CE84-4E80-8308-1BD1D53DEB6E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EBC06E-6FF1-4CB7-809E-E8DD04933154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93C92-0E2F-47D5-B58C-107EB02A3D54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045053-C2A1-4A7D-9453-D771B03D758E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9F913-661D-4FBB-BD8E-51B4B146105D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SilverBullet:Users:therezelefevre:Documents:1%20-%20ON%20THE%20GO%20[13]:1%20-%20DOSSIERS%20:SEB%20IDENTIT&#201;%20GROUPE:11&#176;%20CHARTE:01%20-%20CALAGES:PRES%20POWER%20PONT:CALAGE:IMPORTLOGO.jp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81113" y="188913"/>
            <a:ext cx="8320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ja-JP" smtClean="0"/>
              <a:t>Cliquez et modifiez le titre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85875" y="1600200"/>
            <a:ext cx="83375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ja-JP" dirty="0" smtClean="0"/>
              <a:t>Cliquez pour modifier les styles du texte du masque</a:t>
            </a:r>
          </a:p>
          <a:p>
            <a:pPr lvl="1"/>
            <a:r>
              <a:rPr lang="fr-FR" altLang="ja-JP" dirty="0" smtClean="0"/>
              <a:t>Deuxième niveau</a:t>
            </a:r>
          </a:p>
          <a:p>
            <a:pPr lvl="2"/>
            <a:r>
              <a:rPr lang="fr-FR" altLang="ja-JP" dirty="0" smtClean="0"/>
              <a:t>Troisième niveau</a:t>
            </a:r>
          </a:p>
          <a:p>
            <a:pPr lvl="3"/>
            <a:r>
              <a:rPr lang="fr-FR" altLang="ja-JP" dirty="0" smtClean="0"/>
              <a:t>Quatrième niveau</a:t>
            </a:r>
          </a:p>
          <a:p>
            <a:pPr lvl="4"/>
            <a:r>
              <a:rPr lang="fr-FR" altLang="ja-JP" dirty="0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9540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aseline="0">
                <a:latin typeface="Arial" charset="0"/>
              </a:defRPr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8620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>
                <a:latin typeface="Arial" charset="0"/>
              </a:defRPr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4380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>
                <a:latin typeface="Arial" charset="0"/>
              </a:defRPr>
            </a:lvl1pPr>
          </a:lstStyle>
          <a:p>
            <a:pPr>
              <a:defRPr/>
            </a:pPr>
            <a:fld id="{FD00FF78-6149-4608-96B6-2CE8FEA7E9B7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  <p:pic>
        <p:nvPicPr>
          <p:cNvPr id="2055" name="Picture 7" descr="SilverBullet:Users:therezelefevre:Documents:1 - ON THE GO [13]:1 - DOSSIERS :SEB IDENTITÉ GROUPE:11° CHARTE:01 - CALAGES:PRES POWER PONT:CALAGE:IMPORTLOGO.jpg"/>
          <p:cNvPicPr>
            <a:picLocks noChangeAspect="1" noChangeArrowheads="1"/>
          </p:cNvPicPr>
          <p:nvPr/>
        </p:nvPicPr>
        <p:blipFill>
          <a:blip r:embed="rId13" r:link="rId14"/>
          <a:srcRect/>
          <a:stretch>
            <a:fillRect/>
          </a:stretch>
        </p:blipFill>
        <p:spPr bwMode="auto">
          <a:xfrm>
            <a:off x="0" y="0"/>
            <a:ext cx="1201738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6426200" y="6324600"/>
            <a:ext cx="2971800" cy="34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" tIns="82800" rIns="36000" bIns="82800" anchor="b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pl-PL" altLang="ja-JP" sz="1600" b="1" baseline="0" dirty="0" smtClean="0">
                <a:solidFill>
                  <a:srgbClr val="E42518"/>
                </a:solidFill>
                <a:latin typeface="Arial" charset="0"/>
              </a:rPr>
              <a:t>27 sierpień </a:t>
            </a:r>
            <a:r>
              <a:rPr lang="fr-FR" altLang="ja-JP" sz="1600" b="1" baseline="0" dirty="0" smtClean="0">
                <a:solidFill>
                  <a:srgbClr val="E42518"/>
                </a:solidFill>
                <a:latin typeface="Arial" charset="0"/>
              </a:rPr>
              <a:t>20</a:t>
            </a:r>
            <a:r>
              <a:rPr lang="pl-PL" altLang="ja-JP" sz="1600" b="1" baseline="0" dirty="0" smtClean="0">
                <a:solidFill>
                  <a:srgbClr val="E42518"/>
                </a:solidFill>
                <a:latin typeface="Arial" charset="0"/>
              </a:rPr>
              <a:t>10</a:t>
            </a:r>
            <a:endParaRPr lang="fr-FR" altLang="ja-JP" sz="1800" baseline="0" dirty="0">
              <a:solidFill>
                <a:srgbClr val="E42518"/>
              </a:solidFill>
              <a:latin typeface="ATSackers Gothic Medium" pitchFamily="8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9410700" y="6391275"/>
            <a:ext cx="150813" cy="150813"/>
          </a:xfrm>
          <a:prstGeom prst="rect">
            <a:avLst/>
          </a:prstGeom>
          <a:solidFill>
            <a:srgbClr val="830628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l-PL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Arial" charset="0"/>
          <a:ea typeface="ＭＳ Ｐゴシック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Arial" charset="0"/>
          <a:ea typeface="ＭＳ Ｐゴシック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Arial" charset="0"/>
          <a:ea typeface="ＭＳ Ｐゴシック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Arial" charset="0"/>
          <a:ea typeface="ＭＳ Ｐゴシック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Arial" charset="0"/>
          <a:ea typeface="ＭＳ Ｐゴシック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Arial" charset="0"/>
          <a:ea typeface="ＭＳ Ｐゴシック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Arial" charset="0"/>
          <a:ea typeface="ＭＳ Ｐゴシック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Arial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E42518"/>
        </a:buClr>
        <a:buFont typeface="Wingdings" pitchFamily="2" charset="2"/>
        <a:buChar char="q"/>
        <a:defRPr sz="1600" b="1">
          <a:solidFill>
            <a:srgbClr val="8E858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E42518"/>
        </a:buClr>
        <a:buFont typeface="Wingdings 2" pitchFamily="18" charset="2"/>
        <a:buChar char="¡"/>
        <a:defRPr sz="1600">
          <a:solidFill>
            <a:srgbClr val="8E858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E42518"/>
        </a:buClr>
        <a:buFont typeface="Wingdings" pitchFamily="2" charset="2"/>
        <a:buChar char="Ø"/>
        <a:defRPr sz="1400">
          <a:solidFill>
            <a:srgbClr val="8E8581"/>
          </a:solidFill>
          <a:latin typeface="+mn-lt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buClr>
          <a:srgbClr val="E42518"/>
        </a:buClr>
        <a:buFont typeface="Arial" pitchFamily="34" charset="0"/>
        <a:buChar char="–"/>
        <a:defRPr sz="1300">
          <a:solidFill>
            <a:srgbClr val="8E8581"/>
          </a:solidFill>
          <a:latin typeface="+mn-lt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buClr>
          <a:srgbClr val="E42518"/>
        </a:buClr>
        <a:buFont typeface="Arial" pitchFamily="34" charset="0"/>
        <a:buChar char="»"/>
        <a:defRPr sz="1200">
          <a:solidFill>
            <a:srgbClr val="8E8581"/>
          </a:solidFill>
          <a:latin typeface="+mn-lt"/>
        </a:defRPr>
      </a:lvl5pPr>
      <a:lvl6pPr marL="2438400" indent="-228600" algn="l" rtl="0" fontAlgn="base">
        <a:spcBef>
          <a:spcPct val="20000"/>
        </a:spcBef>
        <a:spcAft>
          <a:spcPct val="0"/>
        </a:spcAft>
        <a:buClr>
          <a:srgbClr val="E42518"/>
        </a:buClr>
        <a:buFont typeface="Arial" charset="0"/>
        <a:buChar char="»"/>
        <a:defRPr sz="1200">
          <a:solidFill>
            <a:srgbClr val="8E8581"/>
          </a:solidFill>
          <a:latin typeface="+mn-lt"/>
        </a:defRPr>
      </a:lvl6pPr>
      <a:lvl7pPr marL="2895600" indent="-228600" algn="l" rtl="0" fontAlgn="base">
        <a:spcBef>
          <a:spcPct val="20000"/>
        </a:spcBef>
        <a:spcAft>
          <a:spcPct val="0"/>
        </a:spcAft>
        <a:buClr>
          <a:srgbClr val="E42518"/>
        </a:buClr>
        <a:buFont typeface="Arial" charset="0"/>
        <a:buChar char="»"/>
        <a:defRPr sz="1200">
          <a:solidFill>
            <a:srgbClr val="8E8581"/>
          </a:solidFill>
          <a:latin typeface="+mn-lt"/>
        </a:defRPr>
      </a:lvl7pPr>
      <a:lvl8pPr marL="3352800" indent="-228600" algn="l" rtl="0" fontAlgn="base">
        <a:spcBef>
          <a:spcPct val="20000"/>
        </a:spcBef>
        <a:spcAft>
          <a:spcPct val="0"/>
        </a:spcAft>
        <a:buClr>
          <a:srgbClr val="E42518"/>
        </a:buClr>
        <a:buFont typeface="Arial" charset="0"/>
        <a:buChar char="»"/>
        <a:defRPr sz="1200">
          <a:solidFill>
            <a:srgbClr val="8E8581"/>
          </a:solidFill>
          <a:latin typeface="+mn-lt"/>
        </a:defRPr>
      </a:lvl8pPr>
      <a:lvl9pPr marL="3810000" indent="-228600" algn="l" rtl="0" fontAlgn="base">
        <a:spcBef>
          <a:spcPct val="20000"/>
        </a:spcBef>
        <a:spcAft>
          <a:spcPct val="0"/>
        </a:spcAft>
        <a:buClr>
          <a:srgbClr val="E42518"/>
        </a:buClr>
        <a:buFont typeface="Arial" charset="0"/>
        <a:buChar char="»"/>
        <a:defRPr sz="1200">
          <a:solidFill>
            <a:srgbClr val="8E858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0.png"/><Relationship Id="rId7" Type="http://schemas.openxmlformats.org/officeDocument/2006/relationships/image" Target="../media/image72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4.png"/><Relationship Id="rId9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za&#380;.pl/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openxmlformats.org/officeDocument/2006/relationships/image" Target="../media/image12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tif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jpeg"/><Relationship Id="rId4" Type="http://schemas.openxmlformats.org/officeDocument/2006/relationships/image" Target="../media/image13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7" Type="http://schemas.openxmlformats.org/officeDocument/2006/relationships/image" Target="../media/image129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png"/><Relationship Id="rId4" Type="http://schemas.openxmlformats.org/officeDocument/2006/relationships/image" Target="../media/image142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3" Type="http://schemas.openxmlformats.org/officeDocument/2006/relationships/image" Target="../media/image145.jpeg"/><Relationship Id="rId7" Type="http://schemas.openxmlformats.org/officeDocument/2006/relationships/image" Target="../media/image149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10" Type="http://schemas.openxmlformats.org/officeDocument/2006/relationships/image" Target="../media/image143.png"/><Relationship Id="rId4" Type="http://schemas.openxmlformats.org/officeDocument/2006/relationships/image" Target="../media/image146.jpeg"/><Relationship Id="rId9" Type="http://schemas.openxmlformats.org/officeDocument/2006/relationships/image" Target="../media/image14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jpeg"/><Relationship Id="rId4" Type="http://schemas.openxmlformats.org/officeDocument/2006/relationships/image" Target="../media/image15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3" Type="http://schemas.openxmlformats.org/officeDocument/2006/relationships/image" Target="../media/image154.png"/><Relationship Id="rId7" Type="http://schemas.openxmlformats.org/officeDocument/2006/relationships/image" Target="../media/image157.jpe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jpeg"/><Relationship Id="rId5" Type="http://schemas.openxmlformats.org/officeDocument/2006/relationships/image" Target="../media/image142.jpeg"/><Relationship Id="rId10" Type="http://schemas.openxmlformats.org/officeDocument/2006/relationships/image" Target="../media/image143.png"/><Relationship Id="rId4" Type="http://schemas.openxmlformats.org/officeDocument/2006/relationships/image" Target="../media/image155.png"/><Relationship Id="rId9" Type="http://schemas.openxmlformats.org/officeDocument/2006/relationships/image" Target="../media/image15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2.png"/><Relationship Id="rId4" Type="http://schemas.openxmlformats.org/officeDocument/2006/relationships/image" Target="../media/image143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162.jpeg"/><Relationship Id="rId7" Type="http://schemas.openxmlformats.org/officeDocument/2006/relationships/image" Target="../media/image166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3"/>
          <p:cNvSpPr>
            <a:spLocks noChangeArrowheads="1"/>
          </p:cNvSpPr>
          <p:nvPr/>
        </p:nvSpPr>
        <p:spPr bwMode="auto">
          <a:xfrm>
            <a:off x="9410700" y="6391275"/>
            <a:ext cx="150813" cy="150813"/>
          </a:xfrm>
          <a:prstGeom prst="rect">
            <a:avLst/>
          </a:prstGeom>
          <a:solidFill>
            <a:srgbClr val="830628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3075" name="Rectangle 38"/>
          <p:cNvSpPr>
            <a:spLocks noChangeArrowheads="1"/>
          </p:cNvSpPr>
          <p:nvPr/>
        </p:nvSpPr>
        <p:spPr bwMode="auto">
          <a:xfrm>
            <a:off x="0" y="3124200"/>
            <a:ext cx="1843088" cy="685800"/>
          </a:xfrm>
          <a:prstGeom prst="rect">
            <a:avLst/>
          </a:prstGeom>
          <a:solidFill>
            <a:srgbClr val="BCB1A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3076" name="Text Box 42"/>
          <p:cNvSpPr txBox="1">
            <a:spLocks noChangeArrowheads="1"/>
          </p:cNvSpPr>
          <p:nvPr/>
        </p:nvSpPr>
        <p:spPr bwMode="auto">
          <a:xfrm>
            <a:off x="1835150" y="4525963"/>
            <a:ext cx="569595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pl-PL" altLang="ja-JP" sz="1700" b="1" baseline="0" dirty="0" err="1" smtClean="0">
                <a:solidFill>
                  <a:srgbClr val="8D7D74"/>
                </a:solidFill>
                <a:latin typeface="Tahoma" pitchFamily="34" charset="0"/>
              </a:rPr>
              <a:t>Cookware</a:t>
            </a:r>
            <a:r>
              <a:rPr lang="pl-PL" altLang="ja-JP" sz="1700" b="1" baseline="0" dirty="0" smtClean="0">
                <a:solidFill>
                  <a:srgbClr val="8D7D74"/>
                </a:solidFill>
                <a:latin typeface="Tahoma" pitchFamily="34" charset="0"/>
              </a:rPr>
              <a:t> &amp; </a:t>
            </a:r>
            <a:r>
              <a:rPr lang="pl-PL" altLang="ja-JP" sz="1700" b="1" baseline="0" dirty="0" err="1" smtClean="0">
                <a:solidFill>
                  <a:srgbClr val="8D7D74"/>
                </a:solidFill>
                <a:latin typeface="Tahoma" pitchFamily="34" charset="0"/>
              </a:rPr>
              <a:t>Personal</a:t>
            </a:r>
            <a:r>
              <a:rPr lang="pl-PL" altLang="ja-JP" sz="1700" b="1" baseline="0" dirty="0" smtClean="0">
                <a:solidFill>
                  <a:srgbClr val="8D7D74"/>
                </a:solidFill>
                <a:latin typeface="Tahoma" pitchFamily="34" charset="0"/>
              </a:rPr>
              <a:t> </a:t>
            </a:r>
            <a:r>
              <a:rPr lang="pl-PL" altLang="ja-JP" sz="1700" b="1" baseline="0" dirty="0" err="1" smtClean="0">
                <a:solidFill>
                  <a:srgbClr val="8D7D74"/>
                </a:solidFill>
                <a:latin typeface="Tahoma" pitchFamily="34" charset="0"/>
              </a:rPr>
              <a:t>Care</a:t>
            </a:r>
            <a:endParaRPr lang="fr-FR" altLang="ja-JP" sz="1600" baseline="0" dirty="0">
              <a:solidFill>
                <a:schemeClr val="bg2"/>
              </a:solidFill>
              <a:latin typeface="Tahoma" pitchFamily="34" charset="0"/>
            </a:endParaRPr>
          </a:p>
        </p:txBody>
      </p:sp>
      <p:sp>
        <p:nvSpPr>
          <p:cNvPr id="3077" name="Rectangle 43"/>
          <p:cNvSpPr>
            <a:spLocks noChangeArrowheads="1"/>
          </p:cNvSpPr>
          <p:nvPr/>
        </p:nvSpPr>
        <p:spPr bwMode="auto">
          <a:xfrm>
            <a:off x="0" y="4584700"/>
            <a:ext cx="1843088" cy="152400"/>
          </a:xfrm>
          <a:prstGeom prst="rect">
            <a:avLst/>
          </a:prstGeom>
          <a:solidFill>
            <a:srgbClr val="8D7D74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3078" name="Text Box 46"/>
          <p:cNvSpPr txBox="1">
            <a:spLocks noChangeArrowheads="1"/>
          </p:cNvSpPr>
          <p:nvPr/>
        </p:nvSpPr>
        <p:spPr bwMode="auto">
          <a:xfrm>
            <a:off x="1871663" y="2474913"/>
            <a:ext cx="569595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>
              <a:lnSpc>
                <a:spcPct val="90000"/>
              </a:lnSpc>
            </a:pPr>
            <a:r>
              <a:rPr lang="fr-FR" altLang="ja-JP" sz="1300" baseline="0">
                <a:solidFill>
                  <a:srgbClr val="8D7D74"/>
                </a:solidFill>
                <a:latin typeface="Verdana" pitchFamily="34" charset="0"/>
              </a:rPr>
              <a:t>ALL-CLAD ARNO CALOR KRUPS LAGOSTINA</a:t>
            </a:r>
          </a:p>
          <a:p>
            <a:pPr algn="l">
              <a:lnSpc>
                <a:spcPct val="90000"/>
              </a:lnSpc>
            </a:pPr>
            <a:r>
              <a:rPr lang="fr-FR" altLang="ja-JP" sz="1300" baseline="0">
                <a:solidFill>
                  <a:srgbClr val="8D7D74"/>
                </a:solidFill>
                <a:latin typeface="Verdana" pitchFamily="34" charset="0"/>
              </a:rPr>
              <a:t>MOULINEX ROWENTA SEB TEFAL</a:t>
            </a:r>
          </a:p>
        </p:txBody>
      </p:sp>
      <p:pic>
        <p:nvPicPr>
          <p:cNvPr id="3079" name="Picture 49" descr="Frise_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19275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50" descr="Frise_imagesvs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16100" y="914400"/>
            <a:ext cx="8085138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Rectangle 47"/>
          <p:cNvSpPr>
            <a:spLocks noChangeArrowheads="1"/>
          </p:cNvSpPr>
          <p:nvPr/>
        </p:nvSpPr>
        <p:spPr bwMode="auto">
          <a:xfrm>
            <a:off x="1857375" y="3197225"/>
            <a:ext cx="76327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>
              <a:lnSpc>
                <a:spcPct val="70000"/>
              </a:lnSpc>
            </a:pPr>
            <a:r>
              <a:rPr lang="pl-PL" altLang="ja-JP" sz="2600" b="1" baseline="0" dirty="0" smtClean="0">
                <a:solidFill>
                  <a:srgbClr val="8D7D74"/>
                </a:solidFill>
                <a:latin typeface="Tahoma" pitchFamily="34" charset="0"/>
              </a:rPr>
              <a:t>Nowości produktowe &amp; plany na II połowę 2010</a:t>
            </a:r>
            <a:r>
              <a:rPr lang="pl-PL" altLang="ja-JP" sz="2600" baseline="0" dirty="0">
                <a:solidFill>
                  <a:srgbClr val="8D7D74"/>
                </a:solidFill>
                <a:latin typeface="Tahoma" pitchFamily="34" charset="0"/>
              </a:rPr>
              <a:t/>
            </a:r>
            <a:br>
              <a:rPr lang="pl-PL" altLang="ja-JP" sz="2600" baseline="0" dirty="0">
                <a:solidFill>
                  <a:srgbClr val="8D7D74"/>
                </a:solidFill>
                <a:latin typeface="Tahoma" pitchFamily="34" charset="0"/>
              </a:rPr>
            </a:br>
            <a:endParaRPr lang="fr-FR" altLang="ja-JP" sz="1800" b="1" baseline="0" dirty="0">
              <a:solidFill>
                <a:srgbClr val="8E8581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166786" y="357166"/>
            <a:ext cx="83200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pl-PL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 </a:t>
            </a:r>
            <a:r>
              <a:rPr lang="pl-PL" sz="1800" b="1" kern="0" baseline="0" noProof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Nowe Style 8</a:t>
            </a:r>
            <a:endParaRPr kumimoji="0" lang="pl-PL" sz="18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095348" y="285728"/>
            <a:ext cx="83200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NOWOŚCI PRODUKTOWE</a:t>
            </a:r>
            <a:endParaRPr kumimoji="0" lang="pl-PL" sz="24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10" name="Rectangle 36"/>
          <p:cNvSpPr>
            <a:spLocks noChangeArrowheads="1"/>
          </p:cNvSpPr>
          <p:nvPr/>
        </p:nvSpPr>
        <p:spPr bwMode="auto">
          <a:xfrm>
            <a:off x="2576736" y="1700808"/>
            <a:ext cx="6969224" cy="47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 indent="-342900" algn="ctr">
              <a:spcBef>
                <a:spcPct val="20000"/>
              </a:spcBef>
              <a:buClr>
                <a:srgbClr val="E42518"/>
              </a:buClr>
            </a:pPr>
            <a:r>
              <a:rPr lang="pl-PL" sz="1500" b="1" kern="0" baseline="0" dirty="0" smtClean="0">
                <a:solidFill>
                  <a:srgbClr val="BF3785"/>
                </a:solidFill>
              </a:rPr>
              <a:t>INNE CECHY PRODUKTU</a:t>
            </a:r>
          </a:p>
          <a:p>
            <a:pPr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400" b="1" kern="0" baseline="0" dirty="0" smtClean="0">
              <a:solidFill>
                <a:srgbClr val="BF3785"/>
              </a:solidFill>
            </a:endParaRPr>
          </a:p>
          <a:p>
            <a:pPr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</a:pPr>
            <a:r>
              <a:rPr lang="pl-PL" sz="1600" b="1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Powłoka ceramiczna – podwójne działanie</a:t>
            </a:r>
          </a:p>
          <a:p>
            <a:pPr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</a:pPr>
            <a:r>
              <a:rPr lang="pl-PL" sz="1400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Chroni włosy przed zniszczeniem</a:t>
            </a:r>
          </a:p>
          <a:p>
            <a:pPr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</a:pPr>
            <a:r>
              <a:rPr lang="pl-PL" sz="1400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Podnosi blask włosów</a:t>
            </a:r>
            <a:endParaRPr lang="pl-PL" sz="1600" kern="0" baseline="0" dirty="0" smtClean="0">
              <a:solidFill>
                <a:srgbClr val="969696"/>
              </a:solidFill>
              <a:latin typeface="Arial Rounded MT Bold" pitchFamily="34" charset="0"/>
              <a:ea typeface="+mj-ea"/>
              <a:cs typeface="Arial" pitchFamily="34" charset="0"/>
            </a:endParaRPr>
          </a:p>
          <a:p>
            <a:pPr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</a:pPr>
            <a:r>
              <a:rPr lang="pl-PL" sz="1400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Czarny satynowy kolor płyt inspirowany urządzeniami profesjonalnymi</a:t>
            </a:r>
            <a:endParaRPr lang="pl-PL" sz="1600" kern="0" baseline="0" dirty="0" smtClean="0">
              <a:solidFill>
                <a:srgbClr val="969696"/>
              </a:solidFill>
              <a:latin typeface="Arial Rounded MT Bold" pitchFamily="34" charset="0"/>
              <a:ea typeface="+mj-ea"/>
              <a:cs typeface="Arial" pitchFamily="34" charset="0"/>
            </a:endParaRPr>
          </a:p>
          <a:p>
            <a:pPr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</a:pPr>
            <a:endParaRPr lang="pl-PL" sz="1600" kern="0" baseline="0" dirty="0" smtClean="0">
              <a:solidFill>
                <a:srgbClr val="969696"/>
              </a:solidFill>
              <a:latin typeface="Arial Rounded MT Bold" pitchFamily="34" charset="0"/>
              <a:ea typeface="+mj-ea"/>
              <a:cs typeface="Arial" pitchFamily="34" charset="0"/>
            </a:endParaRPr>
          </a:p>
          <a:p>
            <a:pPr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</a:pPr>
            <a:r>
              <a:rPr lang="pl-PL" sz="1600" b="1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Szybkie nagrzewanie – urządzenie gotowe w 1 min.*</a:t>
            </a:r>
          </a:p>
          <a:p>
            <a:pPr lvl="1" indent="-342900" algn="l">
              <a:spcBef>
                <a:spcPct val="20000"/>
              </a:spcBef>
              <a:buClr>
                <a:srgbClr val="E42518"/>
              </a:buClr>
            </a:pPr>
            <a:r>
              <a:rPr lang="pl-PL" sz="1400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	* zależy od rodzaju końcówki</a:t>
            </a:r>
            <a:endParaRPr lang="pl-PL" sz="1600" kern="0" baseline="0" dirty="0" smtClean="0">
              <a:solidFill>
                <a:srgbClr val="969696"/>
              </a:solidFill>
              <a:latin typeface="Arial Rounded MT Bold" pitchFamily="34" charset="0"/>
              <a:ea typeface="+mj-ea"/>
              <a:cs typeface="Arial" pitchFamily="34" charset="0"/>
            </a:endParaRPr>
          </a:p>
          <a:p>
            <a:pPr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</a:pPr>
            <a:endParaRPr lang="pl-PL" sz="1600" kern="0" baseline="0" dirty="0" smtClean="0">
              <a:solidFill>
                <a:srgbClr val="969696"/>
              </a:solidFill>
              <a:latin typeface="Arial Rounded MT Bold" pitchFamily="34" charset="0"/>
              <a:ea typeface="+mj-ea"/>
              <a:cs typeface="Arial" pitchFamily="34" charset="0"/>
            </a:endParaRPr>
          </a:p>
          <a:p>
            <a:pPr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</a:pPr>
            <a:r>
              <a:rPr lang="pl-PL" sz="1600" b="1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Obrotowy kabel – </a:t>
            </a:r>
            <a:r>
              <a:rPr lang="pl-PL" sz="1600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praktyczny w użyciu</a:t>
            </a:r>
          </a:p>
          <a:p>
            <a:pPr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</a:pPr>
            <a:endParaRPr lang="pl-PL" sz="1600" kern="0" baseline="0" dirty="0" smtClean="0">
              <a:solidFill>
                <a:srgbClr val="969696"/>
              </a:solidFill>
              <a:latin typeface="Arial Rounded MT Bold" pitchFamily="34" charset="0"/>
              <a:ea typeface="+mj-ea"/>
              <a:cs typeface="Arial" pitchFamily="34" charset="0"/>
            </a:endParaRPr>
          </a:p>
          <a:p>
            <a:pPr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</a:pPr>
            <a:r>
              <a:rPr lang="pl-PL" sz="1600" b="1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Wygodne przechowywanie </a:t>
            </a:r>
            <a:r>
              <a:rPr lang="pl-PL" sz="1600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- praktyczne etui na wszystkie akcesoria </a:t>
            </a:r>
          </a:p>
          <a:p>
            <a:pPr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kern="0" baseline="0" dirty="0" smtClean="0">
              <a:solidFill>
                <a:srgbClr val="969696"/>
              </a:solidFill>
              <a:latin typeface="Arial Rounded MT Bold" pitchFamily="34" charset="0"/>
              <a:ea typeface="+mj-ea"/>
              <a:cs typeface="Arial" pitchFamily="34" charset="0"/>
            </a:endParaRPr>
          </a:p>
          <a:p>
            <a:pPr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</a:pPr>
            <a:r>
              <a:rPr lang="pl-PL" sz="1600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Ergonomiczny uchwyt </a:t>
            </a:r>
          </a:p>
          <a:p>
            <a:pPr indent="-342900">
              <a:spcBef>
                <a:spcPts val="600"/>
              </a:spcBef>
            </a:pPr>
            <a:r>
              <a:rPr lang="en-US" sz="1600" b="1" dirty="0" smtClean="0">
                <a:latin typeface="Verdana" pitchFamily="34" charset="0"/>
                <a:cs typeface="Times New Roman" pitchFamily="18" charset="0"/>
              </a:rPr>
              <a:t>	</a:t>
            </a:r>
          </a:p>
          <a:p>
            <a:pPr indent="-342900">
              <a:spcBef>
                <a:spcPts val="600"/>
              </a:spcBef>
            </a:pPr>
            <a:r>
              <a:rPr lang="en-US" sz="1600" b="1" dirty="0" smtClean="0">
                <a:latin typeface="Verdana" pitchFamily="34" charset="0"/>
                <a:cs typeface="Times New Roman" pitchFamily="18" charset="0"/>
              </a:rPr>
              <a:t>	</a:t>
            </a:r>
            <a:endParaRPr lang="en-US" sz="1200" b="1" dirty="0" smtClean="0">
              <a:latin typeface="Verdana" pitchFamily="34" charset="0"/>
              <a:cs typeface="Times New Roman" pitchFamily="18" charset="0"/>
            </a:endParaRPr>
          </a:p>
        </p:txBody>
      </p:sp>
      <p:pic>
        <p:nvPicPr>
          <p:cNvPr id="16" name="Picture 17"/>
          <p:cNvPicPr>
            <a:picLocks noChangeAspect="1" noChangeArrowheads="1"/>
          </p:cNvPicPr>
          <p:nvPr/>
        </p:nvPicPr>
        <p:blipFill>
          <a:blip r:embed="rId2"/>
          <a:srcRect l="45714" t="30302"/>
          <a:stretch>
            <a:fillRect/>
          </a:stretch>
        </p:blipFill>
        <p:spPr bwMode="auto">
          <a:xfrm>
            <a:off x="8095776" y="236561"/>
            <a:ext cx="156845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5"/>
          <p:cNvSpPr/>
          <p:nvPr/>
        </p:nvSpPr>
        <p:spPr bwMode="auto">
          <a:xfrm>
            <a:off x="785786" y="1603710"/>
            <a:ext cx="1500198" cy="5040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881" tIns="48440" rIns="96881" bIns="4844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683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ＭＳ Ｐゴシック" pitchFamily="1" charset="-128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938" y="3357562"/>
            <a:ext cx="1373862" cy="140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5143512"/>
            <a:ext cx="1327159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1714488"/>
            <a:ext cx="1357322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3" descr="ʶ°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977336" y="1628800"/>
            <a:ext cx="1357322" cy="1273537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13040" y="5877272"/>
            <a:ext cx="1704412" cy="443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37376" y="5445224"/>
            <a:ext cx="812993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166786" y="357166"/>
            <a:ext cx="83200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pl-PL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 </a:t>
            </a:r>
            <a:r>
              <a:rPr lang="pl-PL" sz="1800" b="1" kern="0" baseline="0" noProof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Nowe Style 8</a:t>
            </a:r>
            <a:endParaRPr kumimoji="0" lang="pl-PL" sz="18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095348" y="285728"/>
            <a:ext cx="83200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NOWOŚCI PRODUKTOWE</a:t>
            </a:r>
            <a:endParaRPr kumimoji="0" lang="pl-PL" sz="24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10" name="Rectangle 36"/>
          <p:cNvSpPr>
            <a:spLocks noChangeArrowheads="1"/>
          </p:cNvSpPr>
          <p:nvPr/>
        </p:nvSpPr>
        <p:spPr bwMode="auto">
          <a:xfrm>
            <a:off x="920552" y="1412776"/>
            <a:ext cx="6969224" cy="106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 indent="-342900" algn="ctr">
              <a:spcBef>
                <a:spcPct val="20000"/>
              </a:spcBef>
              <a:buClr>
                <a:srgbClr val="E42518"/>
              </a:buClr>
            </a:pPr>
            <a:r>
              <a:rPr lang="pl-PL" sz="1500" b="1" kern="0" baseline="0" dirty="0" smtClean="0">
                <a:solidFill>
                  <a:srgbClr val="BF3785"/>
                </a:solidFill>
              </a:rPr>
              <a:t>NOWE OPAKOWANIE</a:t>
            </a:r>
          </a:p>
          <a:p>
            <a:pPr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400" b="1" kern="0" baseline="0" dirty="0" smtClean="0">
              <a:solidFill>
                <a:srgbClr val="BF3785"/>
              </a:solidFill>
            </a:endParaRPr>
          </a:p>
          <a:p>
            <a:pPr indent="-342900">
              <a:spcBef>
                <a:spcPts val="600"/>
              </a:spcBef>
            </a:pPr>
            <a:r>
              <a:rPr lang="en-US" sz="1600" b="1" dirty="0" smtClean="0">
                <a:latin typeface="Verdana" pitchFamily="34" charset="0"/>
                <a:cs typeface="Times New Roman" pitchFamily="18" charset="0"/>
              </a:rPr>
              <a:t>	</a:t>
            </a:r>
          </a:p>
          <a:p>
            <a:pPr indent="-342900">
              <a:spcBef>
                <a:spcPts val="600"/>
              </a:spcBef>
            </a:pPr>
            <a:r>
              <a:rPr lang="en-US" sz="1600" b="1" dirty="0" smtClean="0">
                <a:latin typeface="Verdana" pitchFamily="34" charset="0"/>
                <a:cs typeface="Times New Roman" pitchFamily="18" charset="0"/>
              </a:rPr>
              <a:t>	</a:t>
            </a:r>
            <a:endParaRPr lang="en-US" sz="1200" b="1" dirty="0" smtClean="0">
              <a:latin typeface="Verdana" pitchFamily="34" charset="0"/>
              <a:cs typeface="Times New Roman" pitchFamily="18" charset="0"/>
            </a:endParaRPr>
          </a:p>
        </p:txBody>
      </p:sp>
      <p:pic>
        <p:nvPicPr>
          <p:cNvPr id="16" name="Picture 17"/>
          <p:cNvPicPr>
            <a:picLocks noChangeAspect="1" noChangeArrowheads="1"/>
          </p:cNvPicPr>
          <p:nvPr/>
        </p:nvPicPr>
        <p:blipFill>
          <a:blip r:embed="rId2"/>
          <a:srcRect l="45714" t="30302"/>
          <a:stretch>
            <a:fillRect/>
          </a:stretch>
        </p:blipFill>
        <p:spPr bwMode="auto">
          <a:xfrm>
            <a:off x="8095776" y="236561"/>
            <a:ext cx="156845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4608" y="2060848"/>
            <a:ext cx="6261612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095348" y="285728"/>
            <a:ext cx="83200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NOWOŚCI PRODUKTOWE</a:t>
            </a:r>
            <a:endParaRPr kumimoji="0" lang="pl-PL" sz="24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776536" y="1556792"/>
            <a:ext cx="6929486" cy="4500618"/>
          </a:xfrm>
          <a:prstGeom prst="rect">
            <a:avLst/>
          </a:prstGeom>
        </p:spPr>
        <p:txBody>
          <a:bodyPr/>
          <a:lstStyle/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CEL: Odnowienie oferty w prostownicach i wzmocnienie naszej konkurencyjności w niższym i średnim segmencie cenowym</a:t>
            </a: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Kompletna oferta prostownic </a:t>
            </a:r>
            <a:r>
              <a:rPr lang="pl-PL" sz="1600" kern="0" baseline="0" dirty="0" err="1" smtClean="0">
                <a:solidFill>
                  <a:srgbClr val="8E8581"/>
                </a:solidFill>
              </a:rPr>
              <a:t>Elite</a:t>
            </a:r>
            <a:r>
              <a:rPr lang="pl-PL" sz="1600" kern="0" baseline="0" dirty="0" smtClean="0">
                <a:solidFill>
                  <a:srgbClr val="8E8581"/>
                </a:solidFill>
              </a:rPr>
              <a:t> w niższym i średnim segmencie cenowym z unikalnymi cechami produktów:</a:t>
            </a: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Wysoka temperatura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Funkcja Wet &amp; </a:t>
            </a:r>
            <a:r>
              <a:rPr lang="pl-PL" sz="1600" kern="0" baseline="0" dirty="0" err="1" smtClean="0">
                <a:solidFill>
                  <a:srgbClr val="8E8581"/>
                </a:solidFill>
              </a:rPr>
              <a:t>Dry</a:t>
            </a: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Funkcja podkręcania / wykańczania fryzury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Dostępność – wrzesień 2010 </a:t>
            </a: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kern="0" baseline="0" dirty="0" smtClean="0">
              <a:solidFill>
                <a:srgbClr val="8E8581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166786" y="357166"/>
            <a:ext cx="83200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pl-PL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 </a:t>
            </a:r>
            <a:r>
              <a:rPr lang="pl-PL" sz="1800" b="1" kern="0" baseline="0" noProof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Prostownice</a:t>
            </a:r>
            <a:endParaRPr kumimoji="0" lang="pl-PL" sz="18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pic>
        <p:nvPicPr>
          <p:cNvPr id="13" name="Picture 17"/>
          <p:cNvPicPr>
            <a:picLocks noChangeAspect="1" noChangeArrowheads="1"/>
          </p:cNvPicPr>
          <p:nvPr/>
        </p:nvPicPr>
        <p:blipFill>
          <a:blip r:embed="rId2"/>
          <a:srcRect l="45714" t="30302"/>
          <a:stretch>
            <a:fillRect/>
          </a:stretch>
        </p:blipFill>
        <p:spPr bwMode="auto">
          <a:xfrm>
            <a:off x="8095776" y="236561"/>
            <a:ext cx="156845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Y:\Low resolution\2_PERSONAL CARE\ROWENTA\ELITE\Handy CF7362 ROWENTA BD\RVBJPEG\060_061Defomb_noir.jpg"/>
          <p:cNvPicPr>
            <a:picLocks noChangeAspect="1" noChangeArrowheads="1"/>
          </p:cNvPicPr>
          <p:nvPr/>
        </p:nvPicPr>
        <p:blipFill>
          <a:blip r:embed="rId3" cstate="print"/>
          <a:srcRect l="14350"/>
          <a:stretch>
            <a:fillRect/>
          </a:stretch>
        </p:blipFill>
        <p:spPr bwMode="auto">
          <a:xfrm>
            <a:off x="7914644" y="1628800"/>
            <a:ext cx="1991356" cy="345638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095348" y="285728"/>
            <a:ext cx="83200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NOWOŚCI PRODUKTOWE</a:t>
            </a:r>
            <a:endParaRPr kumimoji="0" lang="pl-PL" sz="24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776536" y="1556792"/>
            <a:ext cx="6929486" cy="4500618"/>
          </a:xfrm>
          <a:prstGeom prst="rect">
            <a:avLst/>
          </a:prstGeom>
        </p:spPr>
        <p:txBody>
          <a:bodyPr/>
          <a:lstStyle/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kern="0" baseline="0" dirty="0" smtClean="0">
              <a:solidFill>
                <a:srgbClr val="8E8581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166786" y="357166"/>
            <a:ext cx="83200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pl-PL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 </a:t>
            </a:r>
            <a:r>
              <a:rPr lang="pl-PL" sz="1800" b="1" kern="0" baseline="0" noProof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Prostownice </a:t>
            </a:r>
            <a:r>
              <a:rPr lang="pl-PL" sz="1800" b="1" kern="0" baseline="0" noProof="0" dirty="0" err="1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Elite</a:t>
            </a:r>
            <a:r>
              <a:rPr lang="pl-PL" sz="1800" b="1" kern="0" baseline="0" noProof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 – kompletna oferta</a:t>
            </a:r>
            <a:endParaRPr kumimoji="0" lang="pl-PL" sz="18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pic>
        <p:nvPicPr>
          <p:cNvPr id="13" name="Picture 17"/>
          <p:cNvPicPr>
            <a:picLocks noChangeAspect="1" noChangeArrowheads="1"/>
          </p:cNvPicPr>
          <p:nvPr/>
        </p:nvPicPr>
        <p:blipFill>
          <a:blip r:embed="rId2"/>
          <a:srcRect l="45714" t="30302"/>
          <a:stretch>
            <a:fillRect/>
          </a:stretch>
        </p:blipFill>
        <p:spPr bwMode="auto">
          <a:xfrm>
            <a:off x="8095776" y="236561"/>
            <a:ext cx="156845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200472" y="2276872"/>
            <a:ext cx="3563907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l" eaLnBrk="1" hangingPunct="1"/>
            <a:r>
              <a:rPr lang="en-US" sz="2000" dirty="0" smtClean="0">
                <a:latin typeface="Verdana" pitchFamily="34" charset="0"/>
              </a:rPr>
              <a:t>	</a:t>
            </a:r>
            <a:r>
              <a:rPr lang="en-US" sz="2000" b="1" dirty="0" smtClean="0">
                <a:latin typeface="Verdana" pitchFamily="34" charset="0"/>
              </a:rPr>
              <a:t>LISS &amp; CURL</a:t>
            </a:r>
            <a:r>
              <a:rPr lang="en-US" sz="2000" dirty="0" smtClean="0">
                <a:latin typeface="Verdana" pitchFamily="34" charset="0"/>
              </a:rPr>
              <a:t>, SF4412</a:t>
            </a:r>
            <a:endParaRPr lang="en-US" sz="2000" dirty="0">
              <a:latin typeface="Verdana" pitchFamily="34" charset="0"/>
            </a:endParaRPr>
          </a:p>
          <a:p>
            <a:pPr marL="342900" indent="-342900" algn="l"/>
            <a:endParaRPr lang="en-US" sz="2000" dirty="0" smtClean="0">
              <a:latin typeface="Verdana" pitchFamily="34" charset="0"/>
            </a:endParaRPr>
          </a:p>
          <a:p>
            <a:pPr marL="342900" indent="-342900" algn="l"/>
            <a:endParaRPr lang="pl-PL" sz="2000" dirty="0" smtClean="0">
              <a:latin typeface="Verdana" pitchFamily="34" charset="0"/>
            </a:endParaRPr>
          </a:p>
          <a:p>
            <a:pPr marL="342900" indent="-342900" algn="l"/>
            <a:endParaRPr lang="en-US" sz="2000" dirty="0" smtClean="0">
              <a:latin typeface="Verdana" pitchFamily="34" charset="0"/>
            </a:endParaRPr>
          </a:p>
          <a:p>
            <a:pPr marL="342900" indent="-342900" algn="l"/>
            <a:endParaRPr lang="en-US" sz="2000" dirty="0" smtClean="0">
              <a:latin typeface="Verdana" pitchFamily="34" charset="0"/>
            </a:endParaRPr>
          </a:p>
          <a:p>
            <a:pPr marL="342900" indent="-342900" algn="l"/>
            <a:endParaRPr lang="en-US" sz="2000" dirty="0" smtClean="0">
              <a:latin typeface="Verdana" pitchFamily="34" charset="0"/>
            </a:endParaRPr>
          </a:p>
          <a:p>
            <a:pPr marL="342900" indent="-342900" algn="l"/>
            <a:r>
              <a:rPr lang="en-US" sz="2000" dirty="0" smtClean="0">
                <a:latin typeface="Verdana" pitchFamily="34" charset="0"/>
              </a:rPr>
              <a:t>	</a:t>
            </a:r>
          </a:p>
          <a:p>
            <a:pPr marL="342900" indent="-342900" algn="l"/>
            <a:r>
              <a:rPr lang="en-US" sz="2000" dirty="0" smtClean="0">
                <a:latin typeface="Verdana" pitchFamily="34" charset="0"/>
              </a:rPr>
              <a:t>	</a:t>
            </a:r>
            <a:r>
              <a:rPr lang="en-GB" sz="2000" b="1" dirty="0" smtClean="0">
                <a:latin typeface="Verdana" pitchFamily="34" charset="0"/>
                <a:cs typeface="Times New Roman" pitchFamily="18" charset="0"/>
              </a:rPr>
              <a:t>WET &amp; DRY</a:t>
            </a:r>
            <a:r>
              <a:rPr lang="en-GB" sz="2000" dirty="0" smtClean="0">
                <a:latin typeface="Verdana" pitchFamily="34" charset="0"/>
                <a:cs typeface="Times New Roman" pitchFamily="18" charset="0"/>
              </a:rPr>
              <a:t>, CF7322 </a:t>
            </a:r>
            <a:endParaRPr lang="en-US" sz="2000" dirty="0" smtClean="0">
              <a:latin typeface="Verdana" pitchFamily="34" charset="0"/>
            </a:endParaRPr>
          </a:p>
          <a:p>
            <a:pPr marL="342900" indent="-342900" algn="l"/>
            <a:endParaRPr lang="en-US" sz="2000" dirty="0" smtClean="0">
              <a:latin typeface="Verdana" pitchFamily="34" charset="0"/>
            </a:endParaRPr>
          </a:p>
          <a:p>
            <a:pPr marL="342900" indent="-342900" algn="l"/>
            <a:endParaRPr lang="en-US" sz="2000" dirty="0" smtClean="0">
              <a:latin typeface="Verdana" pitchFamily="34" charset="0"/>
            </a:endParaRPr>
          </a:p>
          <a:p>
            <a:pPr marL="342900" indent="-342900" algn="l"/>
            <a:endParaRPr lang="pl-PL" sz="2000" dirty="0" smtClean="0">
              <a:latin typeface="Verdana" pitchFamily="34" charset="0"/>
            </a:endParaRPr>
          </a:p>
          <a:p>
            <a:pPr marL="342900" indent="-342900" algn="l"/>
            <a:endParaRPr lang="en-US" sz="2000" dirty="0" smtClean="0">
              <a:latin typeface="Verdana" pitchFamily="34" charset="0"/>
            </a:endParaRPr>
          </a:p>
          <a:p>
            <a:pPr marL="342900" indent="-342900" algn="l"/>
            <a:endParaRPr lang="pl-PL" sz="2000" dirty="0" smtClean="0">
              <a:latin typeface="Verdana" pitchFamily="34" charset="0"/>
            </a:endParaRPr>
          </a:p>
          <a:p>
            <a:pPr marL="342900" indent="-342900" algn="l"/>
            <a:endParaRPr lang="en-US" sz="2000" dirty="0" smtClean="0">
              <a:latin typeface="Verdana" pitchFamily="34" charset="0"/>
            </a:endParaRPr>
          </a:p>
          <a:p>
            <a:pPr marL="342900" indent="-342900" algn="l"/>
            <a:r>
              <a:rPr lang="en-US" sz="2000" dirty="0" smtClean="0">
                <a:latin typeface="Verdana" pitchFamily="34" charset="0"/>
              </a:rPr>
              <a:t>	</a:t>
            </a:r>
          </a:p>
          <a:p>
            <a:pPr marL="342900" indent="-342900" algn="l"/>
            <a:r>
              <a:rPr lang="en-US" sz="2000" dirty="0" smtClean="0">
                <a:latin typeface="Verdana" pitchFamily="34" charset="0"/>
              </a:rPr>
              <a:t>	</a:t>
            </a:r>
            <a:r>
              <a:rPr lang="en-US" sz="2000" b="1" dirty="0" smtClean="0">
                <a:latin typeface="Verdana" pitchFamily="34" charset="0"/>
              </a:rPr>
              <a:t>OPTILISS 230</a:t>
            </a:r>
            <a:r>
              <a:rPr lang="en-US" sz="2000" dirty="0" smtClean="0">
                <a:latin typeface="Verdana" pitchFamily="34" charset="0"/>
              </a:rPr>
              <a:t>, SF3012</a:t>
            </a:r>
          </a:p>
          <a:p>
            <a:pPr marL="342900" indent="-342900" algn="l"/>
            <a:endParaRPr lang="en-US" sz="2000" dirty="0">
              <a:latin typeface="Verdana" pitchFamily="34" charset="0"/>
            </a:endParaRPr>
          </a:p>
          <a:p>
            <a:pPr marL="342900" indent="-342900" algn="l" eaLnBrk="1" hangingPunct="1">
              <a:buFontTx/>
              <a:buChar char="•"/>
            </a:pPr>
            <a:endParaRPr lang="en-US" sz="2000" dirty="0">
              <a:latin typeface="Verdana" pitchFamily="34" charset="0"/>
            </a:endParaRPr>
          </a:p>
        </p:txBody>
      </p:sp>
      <p:pic>
        <p:nvPicPr>
          <p:cNvPr id="9" name="Image 20" descr="CF7322 profil ferme.jpg"/>
          <p:cNvPicPr>
            <a:picLocks noChangeAspect="1"/>
          </p:cNvPicPr>
          <p:nvPr/>
        </p:nvPicPr>
        <p:blipFill>
          <a:blip r:embed="rId3" cstate="print"/>
          <a:srcRect t="24159" b="9727"/>
          <a:stretch>
            <a:fillRect/>
          </a:stretch>
        </p:blipFill>
        <p:spPr>
          <a:xfrm>
            <a:off x="6142051" y="3397747"/>
            <a:ext cx="2643206" cy="777414"/>
          </a:xfrm>
          <a:prstGeom prst="rect">
            <a:avLst/>
          </a:prstGeom>
        </p:spPr>
      </p:pic>
      <p:pic>
        <p:nvPicPr>
          <p:cNvPr id="10" name="Image 22" descr="CF7322 dessus-ROW.jpg"/>
          <p:cNvPicPr>
            <a:picLocks noChangeAspect="1"/>
          </p:cNvPicPr>
          <p:nvPr/>
        </p:nvPicPr>
        <p:blipFill>
          <a:blip r:embed="rId4" cstate="print"/>
          <a:srcRect r="3636"/>
          <a:stretch>
            <a:fillRect/>
          </a:stretch>
        </p:blipFill>
        <p:spPr>
          <a:xfrm>
            <a:off x="2998811" y="3469185"/>
            <a:ext cx="3071834" cy="704147"/>
          </a:xfrm>
          <a:prstGeom prst="rect">
            <a:avLst/>
          </a:prstGeom>
        </p:spPr>
      </p:pic>
      <p:pic>
        <p:nvPicPr>
          <p:cNvPr id="12" name="Image 24" descr="SF3012 dessus Row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24812" y="4969383"/>
            <a:ext cx="2848946" cy="635315"/>
          </a:xfrm>
          <a:prstGeom prst="rect">
            <a:avLst/>
          </a:prstGeom>
        </p:spPr>
      </p:pic>
      <p:pic>
        <p:nvPicPr>
          <p:cNvPr id="14" name="Image 25" descr="SF3012 profil ferme.jpg"/>
          <p:cNvPicPr>
            <a:picLocks noChangeAspect="1"/>
          </p:cNvPicPr>
          <p:nvPr/>
        </p:nvPicPr>
        <p:blipFill>
          <a:blip r:embed="rId6" cstate="print"/>
          <a:srcRect t="36671" r="7361" b="14455"/>
          <a:stretch>
            <a:fillRect/>
          </a:stretch>
        </p:blipFill>
        <p:spPr>
          <a:xfrm>
            <a:off x="6070645" y="4974321"/>
            <a:ext cx="2664252" cy="593167"/>
          </a:xfrm>
          <a:prstGeom prst="rect">
            <a:avLst/>
          </a:prstGeom>
        </p:spPr>
      </p:pic>
      <p:pic>
        <p:nvPicPr>
          <p:cNvPr id="15" name="Image 26" descr="SF4412ROW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03499" y="2131834"/>
            <a:ext cx="3071834" cy="524618"/>
          </a:xfrm>
          <a:prstGeom prst="rect">
            <a:avLst/>
          </a:prstGeom>
        </p:spPr>
      </p:pic>
      <p:pic>
        <p:nvPicPr>
          <p:cNvPr id="16" name="Image 27" descr="SF4412C4 profil ferme.jpg"/>
          <p:cNvPicPr>
            <a:picLocks noChangeAspect="1"/>
          </p:cNvPicPr>
          <p:nvPr/>
        </p:nvPicPr>
        <p:blipFill>
          <a:blip r:embed="rId8" cstate="print"/>
          <a:srcRect t="27273" r="5202" b="14700"/>
          <a:stretch>
            <a:fillRect/>
          </a:stretch>
        </p:blipFill>
        <p:spPr>
          <a:xfrm>
            <a:off x="5999207" y="1990550"/>
            <a:ext cx="2785462" cy="721228"/>
          </a:xfrm>
          <a:prstGeom prst="rect">
            <a:avLst/>
          </a:prstGeom>
        </p:spPr>
      </p:pic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632520" y="1628800"/>
            <a:ext cx="1080120" cy="482183"/>
          </a:xfrm>
          <a:prstGeom prst="rect">
            <a:avLst/>
          </a:prstGeom>
          <a:solidFill>
            <a:srgbClr val="FF33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pl-PL" sz="200" b="1" i="1" dirty="0" smtClean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l-PL" b="1" i="1" dirty="0" smtClean="0">
                <a:solidFill>
                  <a:schemeClr val="bg1"/>
                </a:solidFill>
              </a:rPr>
              <a:t>Nowość!</a:t>
            </a:r>
            <a:endParaRPr lang="pl-PL" b="1" i="1" dirty="0">
              <a:solidFill>
                <a:schemeClr val="bg1"/>
              </a:solidFill>
            </a:endParaRPr>
          </a:p>
        </p:txBody>
      </p:sp>
      <p:sp>
        <p:nvSpPr>
          <p:cNvPr id="20" name="Text Box 22"/>
          <p:cNvSpPr txBox="1">
            <a:spLocks noChangeArrowheads="1"/>
          </p:cNvSpPr>
          <p:nvPr/>
        </p:nvSpPr>
        <p:spPr bwMode="auto">
          <a:xfrm>
            <a:off x="632520" y="4797152"/>
            <a:ext cx="1080120" cy="482183"/>
          </a:xfrm>
          <a:prstGeom prst="rect">
            <a:avLst/>
          </a:prstGeom>
          <a:solidFill>
            <a:srgbClr val="FF33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pl-PL" sz="200" b="1" i="1" dirty="0" smtClean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l-PL" b="1" i="1" dirty="0" smtClean="0">
                <a:solidFill>
                  <a:schemeClr val="bg1"/>
                </a:solidFill>
              </a:rPr>
              <a:t>Nowość!</a:t>
            </a:r>
            <a:endParaRPr lang="pl-PL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095348" y="285728"/>
            <a:ext cx="83200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NOWOŚCI PRODUKTOWE</a:t>
            </a:r>
            <a:endParaRPr kumimoji="0" lang="pl-PL" sz="24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2288704" y="1556792"/>
            <a:ext cx="7617296" cy="4500618"/>
          </a:xfrm>
          <a:prstGeom prst="rect">
            <a:avLst/>
          </a:prstGeom>
        </p:spPr>
        <p:txBody>
          <a:bodyPr/>
          <a:lstStyle/>
          <a:p>
            <a:pPr lvl="1" indent="-342900" algn="ctr"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800" b="1" kern="0" baseline="0" dirty="0" smtClean="0">
                <a:solidFill>
                  <a:srgbClr val="BF3785"/>
                </a:solidFill>
              </a:rPr>
              <a:t>Prostuj i podkręcaj – prostownica 2 w 1!</a:t>
            </a: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Specjalny kształt  płyt zapewniający podwójną stylizację: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400" b="1" kern="0" baseline="0" dirty="0" smtClean="0">
                <a:solidFill>
                  <a:srgbClr val="8E8581"/>
                </a:solidFill>
              </a:rPr>
              <a:t>Prostowanie</a:t>
            </a:r>
            <a:r>
              <a:rPr lang="pl-PL" sz="1400" kern="0" baseline="0" dirty="0" smtClean="0">
                <a:solidFill>
                  <a:srgbClr val="8E8581"/>
                </a:solidFill>
              </a:rPr>
              <a:t> – perfekcyjne prostowanie od nasady aż po same końce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400" b="1" kern="0" baseline="0" dirty="0" smtClean="0">
                <a:solidFill>
                  <a:srgbClr val="8E8581"/>
                </a:solidFill>
              </a:rPr>
              <a:t>Podkręcanie </a:t>
            </a:r>
            <a:r>
              <a:rPr lang="pl-PL" sz="1400" kern="0" baseline="0" dirty="0" smtClean="0">
                <a:solidFill>
                  <a:srgbClr val="8E8581"/>
                </a:solidFill>
              </a:rPr>
              <a:t>– </a:t>
            </a:r>
            <a:r>
              <a:rPr lang="pl-PL" sz="1400" kern="0" baseline="0" dirty="0" err="1" smtClean="0">
                <a:solidFill>
                  <a:srgbClr val="8E8581"/>
                </a:solidFill>
              </a:rPr>
              <a:t>podkręcanie</a:t>
            </a:r>
            <a:r>
              <a:rPr lang="pl-PL" sz="1400" kern="0" baseline="0" dirty="0" smtClean="0">
                <a:solidFill>
                  <a:srgbClr val="8E8581"/>
                </a:solidFill>
              </a:rPr>
              <a:t> samych końcówek lub całych pasm włosów / wykończenie całej fryzury lub grzywki</a:t>
            </a: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Wąskie i długie płyty ze specjalnymi zaokrąglonymi krawędziami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400" b="1" kern="0" baseline="0" dirty="0" smtClean="0">
                <a:solidFill>
                  <a:srgbClr val="8E8581"/>
                </a:solidFill>
              </a:rPr>
              <a:t>Wąski płyty </a:t>
            </a:r>
            <a:r>
              <a:rPr lang="pl-PL" sz="1400" kern="0" baseline="0" dirty="0" smtClean="0">
                <a:solidFill>
                  <a:srgbClr val="8E8581"/>
                </a:solidFill>
              </a:rPr>
              <a:t>: 25 mm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400" b="1" kern="0" baseline="0" dirty="0" smtClean="0">
                <a:solidFill>
                  <a:srgbClr val="8E8581"/>
                </a:solidFill>
              </a:rPr>
              <a:t>Długie płyty </a:t>
            </a:r>
            <a:r>
              <a:rPr lang="pl-PL" sz="1400" kern="0" baseline="0" dirty="0" smtClean="0">
                <a:solidFill>
                  <a:srgbClr val="8E8581"/>
                </a:solidFill>
              </a:rPr>
              <a:t>: 110 mm</a:t>
            </a: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kern="0" baseline="0" dirty="0" smtClean="0">
              <a:solidFill>
                <a:srgbClr val="8E8581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166786" y="357166"/>
            <a:ext cx="83200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pl-PL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 PROSTOWNICA </a:t>
            </a:r>
            <a:r>
              <a:rPr lang="pl-PL" sz="1800" b="1" kern="0" baseline="0" noProof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LISS &amp; CURL</a:t>
            </a:r>
            <a:endParaRPr kumimoji="0" lang="pl-PL" sz="18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pic>
        <p:nvPicPr>
          <p:cNvPr id="13" name="Picture 17"/>
          <p:cNvPicPr>
            <a:picLocks noChangeAspect="1" noChangeArrowheads="1"/>
          </p:cNvPicPr>
          <p:nvPr/>
        </p:nvPicPr>
        <p:blipFill>
          <a:blip r:embed="rId2"/>
          <a:srcRect l="45714" t="30302"/>
          <a:stretch>
            <a:fillRect/>
          </a:stretch>
        </p:blipFill>
        <p:spPr bwMode="auto">
          <a:xfrm>
            <a:off x="8095776" y="236561"/>
            <a:ext cx="156845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0"/>
          <p:cNvSpPr/>
          <p:nvPr/>
        </p:nvSpPr>
        <p:spPr bwMode="auto">
          <a:xfrm>
            <a:off x="500034" y="1857364"/>
            <a:ext cx="1500198" cy="4572032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881" tIns="48440" rIns="96881" bIns="4844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683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ＭＳ Ｐゴシック" pitchFamily="1" charset="-128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000240"/>
            <a:ext cx="1082395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5961" y="4000504"/>
            <a:ext cx="1060553" cy="10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5072074"/>
            <a:ext cx="100013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Y:\Low resolution\2_PERSONAL CARE\ROWENTA\ELITE\BD women new\8453ret.jpg"/>
          <p:cNvPicPr>
            <a:picLocks noChangeAspect="1" noChangeArrowheads="1"/>
          </p:cNvPicPr>
          <p:nvPr/>
        </p:nvPicPr>
        <p:blipFill>
          <a:blip r:embed="rId6" cstate="print"/>
          <a:srcRect r="8874" b="24194"/>
          <a:stretch>
            <a:fillRect/>
          </a:stretch>
        </p:blipFill>
        <p:spPr bwMode="auto">
          <a:xfrm>
            <a:off x="6249144" y="4731285"/>
            <a:ext cx="1195431" cy="1362011"/>
          </a:xfrm>
          <a:prstGeom prst="roundRect">
            <a:avLst>
              <a:gd name="adj" fmla="val 13305"/>
            </a:avLst>
          </a:prstGeom>
          <a:noFill/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7" name="Image 33" descr="RO_HAIR_STRAIGHTENERS_CURLER_LISS_AND_CURL_SF4412D4_M.jpg"/>
          <p:cNvPicPr>
            <a:picLocks noChangeAspect="1"/>
          </p:cNvPicPr>
          <p:nvPr/>
        </p:nvPicPr>
        <p:blipFill>
          <a:blip r:embed="rId7" cstate="print"/>
          <a:srcRect t="16708" b="10215"/>
          <a:stretch>
            <a:fillRect/>
          </a:stretch>
        </p:blipFill>
        <p:spPr>
          <a:xfrm>
            <a:off x="3440832" y="4803293"/>
            <a:ext cx="1647551" cy="1203980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8" name="pole tekstowe 17"/>
          <p:cNvSpPr txBox="1"/>
          <p:nvPr/>
        </p:nvSpPr>
        <p:spPr>
          <a:xfrm>
            <a:off x="2864768" y="616530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kern="0" baseline="0" dirty="0" smtClean="0">
                <a:solidFill>
                  <a:srgbClr val="8E8581"/>
                </a:solidFill>
              </a:rPr>
              <a:t>Zaokrąglone krawędzie dla podkręcania pasm włosów</a:t>
            </a:r>
          </a:p>
        </p:txBody>
      </p:sp>
      <p:sp>
        <p:nvSpPr>
          <p:cNvPr id="19" name="pole tekstowe 18"/>
          <p:cNvSpPr txBox="1"/>
          <p:nvPr/>
        </p:nvSpPr>
        <p:spPr>
          <a:xfrm>
            <a:off x="5529064" y="616530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kern="0" baseline="0" dirty="0" smtClean="0">
                <a:solidFill>
                  <a:srgbClr val="8E8581"/>
                </a:solidFill>
              </a:rPr>
              <a:t>Wąskie płyty – efekt „rozwianych” włosów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095348" y="285728"/>
            <a:ext cx="83200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NOWOŚCI PRODUKTOWE</a:t>
            </a:r>
            <a:endParaRPr kumimoji="0" lang="pl-PL" sz="24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2576736" y="1556792"/>
            <a:ext cx="6929486" cy="4500618"/>
          </a:xfrm>
          <a:prstGeom prst="rect">
            <a:avLst/>
          </a:prstGeom>
        </p:spPr>
        <p:txBody>
          <a:bodyPr/>
          <a:lstStyle/>
          <a:p>
            <a:pPr lvl="1" indent="-342900" algn="ctr"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600" b="1" kern="0" baseline="0" dirty="0" smtClean="0">
                <a:solidFill>
                  <a:srgbClr val="BF3785"/>
                </a:solidFill>
              </a:rPr>
              <a:t>INNE CECHY</a:t>
            </a: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Wysoka temperatura: </a:t>
            </a:r>
            <a:r>
              <a:rPr lang="pl-PL" sz="1600" b="1" kern="0" baseline="0" dirty="0" smtClean="0">
                <a:solidFill>
                  <a:srgbClr val="BF3785"/>
                </a:solidFill>
              </a:rPr>
              <a:t>230</a:t>
            </a:r>
            <a:r>
              <a:rPr lang="pl-PL" sz="1600" b="1" kern="0" dirty="0" smtClean="0">
                <a:solidFill>
                  <a:srgbClr val="BF3785"/>
                </a:solidFill>
              </a:rPr>
              <a:t>0</a:t>
            </a:r>
            <a:r>
              <a:rPr lang="pl-PL" sz="1600" b="1" kern="0" baseline="0" dirty="0" smtClean="0">
                <a:solidFill>
                  <a:srgbClr val="BF3785"/>
                </a:solidFill>
              </a:rPr>
              <a:t>C</a:t>
            </a: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	</a:t>
            </a:r>
            <a:r>
              <a:rPr lang="pl-PL" sz="1600" kern="0" baseline="0" dirty="0" smtClean="0">
                <a:solidFill>
                  <a:srgbClr val="8E8581"/>
                </a:solidFill>
              </a:rPr>
              <a:t>= dla osiągnięcia max efektów prostowania</a:t>
            </a: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Wyświetlacz LCD: </a:t>
            </a:r>
            <a:r>
              <a:rPr lang="pl-PL" sz="1600" b="1" kern="0" baseline="0" dirty="0" smtClean="0">
                <a:solidFill>
                  <a:srgbClr val="BF3785"/>
                </a:solidFill>
              </a:rPr>
              <a:t>kontrola &amp; precyzja</a:t>
            </a: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	Możliwość dostosowania temperatury w każdym momencie. Nagrzewanie</a:t>
            </a:r>
            <a:r>
              <a:rPr lang="en-GB" sz="1600" kern="0" baseline="0" dirty="0" smtClean="0">
                <a:solidFill>
                  <a:srgbClr val="8E8581"/>
                </a:solidFill>
              </a:rPr>
              <a:t>: </a:t>
            </a:r>
            <a:r>
              <a:rPr lang="pl-PL" sz="1600" kern="0" baseline="0" dirty="0" smtClean="0">
                <a:solidFill>
                  <a:srgbClr val="8E8581"/>
                </a:solidFill>
              </a:rPr>
              <a:t>co </a:t>
            </a:r>
            <a:r>
              <a:rPr lang="en-GB" sz="1600" kern="0" baseline="0" dirty="0" smtClean="0">
                <a:solidFill>
                  <a:srgbClr val="8E8581"/>
                </a:solidFill>
              </a:rPr>
              <a:t>10°C </a:t>
            </a:r>
            <a:r>
              <a:rPr lang="pl-PL" sz="1600" kern="0" baseline="0" dirty="0" smtClean="0">
                <a:solidFill>
                  <a:srgbClr val="8E8581"/>
                </a:solidFill>
              </a:rPr>
              <a:t>od </a:t>
            </a:r>
            <a:r>
              <a:rPr lang="en-GB" sz="1600" kern="0" baseline="0" dirty="0" smtClean="0">
                <a:solidFill>
                  <a:srgbClr val="8E8581"/>
                </a:solidFill>
              </a:rPr>
              <a:t>130°C </a:t>
            </a:r>
            <a:r>
              <a:rPr lang="pl-PL" sz="1600" kern="0" baseline="0" dirty="0" smtClean="0">
                <a:solidFill>
                  <a:srgbClr val="8E8581"/>
                </a:solidFill>
              </a:rPr>
              <a:t>d</a:t>
            </a:r>
            <a:r>
              <a:rPr lang="en-GB" sz="1600" kern="0" baseline="0" dirty="0" smtClean="0">
                <a:solidFill>
                  <a:srgbClr val="8E8581"/>
                </a:solidFill>
              </a:rPr>
              <a:t>o 2</a:t>
            </a:r>
            <a:r>
              <a:rPr lang="pl-PL" sz="1600" kern="0" baseline="0" dirty="0" smtClean="0">
                <a:solidFill>
                  <a:srgbClr val="8E8581"/>
                </a:solidFill>
              </a:rPr>
              <a:t>3</a:t>
            </a:r>
            <a:r>
              <a:rPr lang="en-GB" sz="1600" kern="0" baseline="0" dirty="0" smtClean="0">
                <a:solidFill>
                  <a:srgbClr val="8E8581"/>
                </a:solidFill>
              </a:rPr>
              <a:t>0°C</a:t>
            </a:r>
            <a:r>
              <a:rPr lang="pl-PL" sz="1600" kern="0" baseline="0" dirty="0" smtClean="0">
                <a:solidFill>
                  <a:srgbClr val="8E8581"/>
                </a:solidFill>
              </a:rPr>
              <a:t> umożliwia wybór najodpowiedniejszej temperatury dla danego typu włosów.</a:t>
            </a: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Szybkie nagrzewanie</a:t>
            </a:r>
            <a:r>
              <a:rPr lang="pl-PL" sz="1600" kern="0" baseline="0" dirty="0" smtClean="0">
                <a:solidFill>
                  <a:srgbClr val="8E8581"/>
                </a:solidFill>
              </a:rPr>
              <a:t>: </a:t>
            </a:r>
            <a:r>
              <a:rPr lang="pl-PL" sz="1600" b="1" kern="0" baseline="0" dirty="0" smtClean="0">
                <a:solidFill>
                  <a:srgbClr val="BF3785"/>
                </a:solidFill>
              </a:rPr>
              <a:t>tylko 30 sekund</a:t>
            </a: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b="1" kern="0" baseline="0" dirty="0" smtClean="0">
              <a:solidFill>
                <a:srgbClr val="BF3785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Bezpieczny system blokowania urządzenia</a:t>
            </a: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	Aby utrzymać prostownicę zamkniętą podczas przechowywania. </a:t>
            </a: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	Nie ma ryzyka spalenia.</a:t>
            </a: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kern="0" baseline="0" dirty="0" smtClean="0">
              <a:solidFill>
                <a:srgbClr val="8E8581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166786" y="357166"/>
            <a:ext cx="83200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pl-PL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 PROSTOWNICA </a:t>
            </a:r>
            <a:r>
              <a:rPr lang="pl-PL" sz="1800" b="1" kern="0" baseline="0" noProof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LISS &amp; CURL</a:t>
            </a:r>
            <a:endParaRPr kumimoji="0" lang="pl-PL" sz="18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pic>
        <p:nvPicPr>
          <p:cNvPr id="13" name="Picture 17"/>
          <p:cNvPicPr>
            <a:picLocks noChangeAspect="1" noChangeArrowheads="1"/>
          </p:cNvPicPr>
          <p:nvPr/>
        </p:nvPicPr>
        <p:blipFill>
          <a:blip r:embed="rId2"/>
          <a:srcRect l="45714" t="30302"/>
          <a:stretch>
            <a:fillRect/>
          </a:stretch>
        </p:blipFill>
        <p:spPr bwMode="auto">
          <a:xfrm>
            <a:off x="8095776" y="236561"/>
            <a:ext cx="156845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30"/>
          <p:cNvSpPr/>
          <p:nvPr/>
        </p:nvSpPr>
        <p:spPr bwMode="auto">
          <a:xfrm>
            <a:off x="500034" y="1857364"/>
            <a:ext cx="1500198" cy="4572032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881" tIns="48440" rIns="96881" bIns="4844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683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ＭＳ Ｐゴシック" pitchFamily="1" charset="-128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944" y="2000240"/>
            <a:ext cx="1049536" cy="104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072" y="3396815"/>
            <a:ext cx="1111812" cy="1103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314" y="4919837"/>
            <a:ext cx="1022138" cy="1009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095348" y="285728"/>
            <a:ext cx="83200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NOWOŚCI  PRODUKTOWE</a:t>
            </a:r>
            <a:endParaRPr kumimoji="0" lang="pl-PL" sz="24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2576736" y="1340768"/>
            <a:ext cx="6984776" cy="5184576"/>
          </a:xfrm>
          <a:prstGeom prst="rect">
            <a:avLst/>
          </a:prstGeom>
        </p:spPr>
        <p:txBody>
          <a:bodyPr/>
          <a:lstStyle/>
          <a:p>
            <a:pPr lvl="1" indent="-342900" algn="ctr"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600" b="1" kern="0" baseline="0" dirty="0" smtClean="0">
                <a:solidFill>
                  <a:srgbClr val="BF3785"/>
                </a:solidFill>
              </a:rPr>
              <a:t>POZOSTAŁE CECHY</a:t>
            </a: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POWŁOKA ULTRASHINE NANO CERAMIC</a:t>
            </a:r>
            <a:endParaRPr lang="pl-PL" sz="1600" b="1" kern="0" baseline="0" dirty="0" smtClean="0">
              <a:solidFill>
                <a:srgbClr val="BF3785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Powłoka występująca w profesjonalnych urządzeniach</a:t>
            </a:r>
            <a:endParaRPr lang="en-GB" sz="1400" kern="0" baseline="0" dirty="0" smtClean="0">
              <a:solidFill>
                <a:srgbClr val="8E8581"/>
              </a:solidFill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endParaRPr lang="fr-FR" sz="1400" kern="0" baseline="0" dirty="0" smtClean="0">
              <a:solidFill>
                <a:srgbClr val="8E8581"/>
              </a:solidFill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Wyjątkowa formuła ceramiczna, połączona ze specjalnym wykończeniem powierzchni płyt</a:t>
            </a:r>
            <a:r>
              <a:rPr lang="en-GB" sz="1400" kern="0" baseline="0" dirty="0" smtClean="0">
                <a:solidFill>
                  <a:srgbClr val="8E8581"/>
                </a:solidFill>
              </a:rPr>
              <a:t> </a:t>
            </a:r>
            <a:r>
              <a:rPr lang="pl-PL" sz="1400" kern="0" baseline="0" dirty="0" smtClean="0">
                <a:solidFill>
                  <a:srgbClr val="8E8581"/>
                </a:solidFill>
              </a:rPr>
              <a:t>zapewnia lepsze działanie i zwiększony kontakt włosów z płytami (optymalne przewodzenie ciepła)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kern="0" baseline="0" dirty="0" smtClean="0">
              <a:solidFill>
                <a:srgbClr val="8E8581"/>
              </a:solidFill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Podwójna możliwość profesjonalnej powłoki: </a:t>
            </a:r>
            <a:r>
              <a:rPr lang="en-GB" sz="1400" kern="0" baseline="0" dirty="0" smtClean="0">
                <a:solidFill>
                  <a:srgbClr val="8E8581"/>
                </a:solidFill>
              </a:rPr>
              <a:t> 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			</a:t>
            </a:r>
            <a:r>
              <a:rPr lang="fr-FR" sz="1400" b="1" kern="0" baseline="0" dirty="0" smtClean="0">
                <a:solidFill>
                  <a:srgbClr val="8E8581"/>
                </a:solidFill>
              </a:rPr>
              <a:t>1) </a:t>
            </a:r>
            <a:r>
              <a:rPr lang="pl-PL" sz="1400" b="1" kern="0" baseline="0" dirty="0" smtClean="0">
                <a:solidFill>
                  <a:srgbClr val="8E8581"/>
                </a:solidFill>
              </a:rPr>
              <a:t>Wzmacnia efekt prostowania </a:t>
            </a:r>
            <a:endParaRPr lang="fr-FR" sz="1400" b="1" kern="0" baseline="0" dirty="0" smtClean="0">
              <a:solidFill>
                <a:srgbClr val="8E8581"/>
              </a:solidFill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400" b="1" kern="0" baseline="0" dirty="0" smtClean="0">
                <a:solidFill>
                  <a:srgbClr val="8E8581"/>
                </a:solidFill>
              </a:rPr>
              <a:t>			</a:t>
            </a:r>
            <a:r>
              <a:rPr lang="fr-FR" sz="1400" b="1" kern="0" baseline="0" dirty="0" smtClean="0">
                <a:solidFill>
                  <a:srgbClr val="8E8581"/>
                </a:solidFill>
              </a:rPr>
              <a:t>2) </a:t>
            </a:r>
            <a:r>
              <a:rPr lang="pl-PL" sz="1400" b="1" kern="0" baseline="0" dirty="0" smtClean="0">
                <a:solidFill>
                  <a:srgbClr val="8E8581"/>
                </a:solidFill>
              </a:rPr>
              <a:t>Znacząco podwyższa blask włosów</a:t>
            </a:r>
            <a:endParaRPr lang="fr-FR" sz="1400" b="1" kern="0" baseline="0" dirty="0" smtClean="0">
              <a:solidFill>
                <a:srgbClr val="8E8581"/>
              </a:solidFill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endParaRPr lang="pl-PL" sz="1400" kern="0" baseline="0" dirty="0" smtClean="0">
              <a:solidFill>
                <a:srgbClr val="8E8581"/>
              </a:solidFill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Nazwa</a:t>
            </a:r>
            <a:r>
              <a:rPr lang="en-GB" sz="1400" kern="0" baseline="0" dirty="0" smtClean="0">
                <a:solidFill>
                  <a:srgbClr val="8E8581"/>
                </a:solidFill>
              </a:rPr>
              <a:t>: ULTRASHINE NANO CERAMIC </a:t>
            </a:r>
            <a:r>
              <a:rPr lang="pl-PL" sz="1400" kern="0" baseline="0" dirty="0" smtClean="0">
                <a:solidFill>
                  <a:srgbClr val="8E8581"/>
                </a:solidFill>
              </a:rPr>
              <a:t>podkreśla efekt wyjątkowo błyszczących włosów uzyskany dzięki ceramicznym mikro cząsteczkom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endParaRPr lang="pl-PL" sz="1400" kern="0" baseline="0" dirty="0" smtClean="0">
              <a:solidFill>
                <a:srgbClr val="8E8581"/>
              </a:solidFill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Powłoka będzie komunikowana na naklejce na płycie</a:t>
            </a: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kern="0" baseline="0" dirty="0" smtClean="0">
              <a:solidFill>
                <a:srgbClr val="8E8581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166786" y="357166"/>
            <a:ext cx="83200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pl-PL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 PROSTOWNICA </a:t>
            </a:r>
            <a:r>
              <a:rPr lang="pl-PL" sz="1800" b="1" kern="0" baseline="0" noProof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LISS &amp; CURL</a:t>
            </a:r>
            <a:endParaRPr kumimoji="0" lang="pl-PL" sz="18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pic>
        <p:nvPicPr>
          <p:cNvPr id="13" name="Picture 17"/>
          <p:cNvPicPr>
            <a:picLocks noChangeAspect="1" noChangeArrowheads="1"/>
          </p:cNvPicPr>
          <p:nvPr/>
        </p:nvPicPr>
        <p:blipFill>
          <a:blip r:embed="rId2"/>
          <a:srcRect l="45714" t="30302"/>
          <a:stretch>
            <a:fillRect/>
          </a:stretch>
        </p:blipFill>
        <p:spPr bwMode="auto">
          <a:xfrm>
            <a:off x="8095776" y="236561"/>
            <a:ext cx="156845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17"/>
          <p:cNvSpPr/>
          <p:nvPr/>
        </p:nvSpPr>
        <p:spPr bwMode="auto">
          <a:xfrm>
            <a:off x="428596" y="1857364"/>
            <a:ext cx="1500198" cy="4572032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881" tIns="48440" rIns="96881" bIns="4844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683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ＭＳ Ｐゴシック" pitchFamily="1" charset="-128"/>
            </a:endParaRPr>
          </a:p>
        </p:txBody>
      </p:sp>
      <p:pic>
        <p:nvPicPr>
          <p:cNvPr id="12" name="Picture 17"/>
          <p:cNvPicPr>
            <a:picLocks noChangeAspect="1" noChangeArrowheads="1"/>
          </p:cNvPicPr>
          <p:nvPr/>
        </p:nvPicPr>
        <p:blipFill>
          <a:blip r:embed="rId3" cstate="print"/>
          <a:srcRect l="49407"/>
          <a:stretch>
            <a:fillRect/>
          </a:stretch>
        </p:blipFill>
        <p:spPr bwMode="auto">
          <a:xfrm>
            <a:off x="500034" y="3424062"/>
            <a:ext cx="1272217" cy="1143008"/>
          </a:xfrm>
          <a:prstGeom prst="rect">
            <a:avLst/>
          </a:prstGeom>
          <a:noFill/>
        </p:spPr>
      </p:pic>
      <p:pic>
        <p:nvPicPr>
          <p:cNvPr id="15" name="Picture 13" descr="ʶ°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20876" y="4819373"/>
            <a:ext cx="1065930" cy="1000132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16" name="Picture 17"/>
          <p:cNvPicPr>
            <a:picLocks noChangeAspect="1" noChangeArrowheads="1"/>
          </p:cNvPicPr>
          <p:nvPr/>
        </p:nvPicPr>
        <p:blipFill>
          <a:blip r:embed="rId3" cstate="print"/>
          <a:srcRect r="50593"/>
          <a:stretch>
            <a:fillRect/>
          </a:stretch>
        </p:blipFill>
        <p:spPr bwMode="auto">
          <a:xfrm>
            <a:off x="571472" y="2071678"/>
            <a:ext cx="1242400" cy="114300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 l="30585" t="28350" r="15669" b="16841"/>
          <a:stretch>
            <a:fillRect/>
          </a:stretch>
        </p:blipFill>
        <p:spPr bwMode="auto">
          <a:xfrm>
            <a:off x="992560" y="1052736"/>
            <a:ext cx="8505945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095348" y="285728"/>
            <a:ext cx="83200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NOWOŚCI PRODUKTOWE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800" b="1" i="0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 Rounded MT Bold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pl-PL" sz="1800" b="1" kern="0" baseline="0" dirty="0" smtClean="0">
                <a:solidFill>
                  <a:srgbClr val="969696"/>
                </a:solidFill>
                <a:latin typeface="+mj-lt"/>
                <a:ea typeface="+mj-ea"/>
                <a:cs typeface="Arial" pitchFamily="34" charset="0"/>
              </a:rPr>
              <a:t> PROSTOWNICA LISS &amp; CURL SF4412</a:t>
            </a:r>
            <a:endParaRPr kumimoji="0" lang="pl-PL" sz="18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44488" y="5661248"/>
            <a:ext cx="40943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rgbClr val="C00000"/>
              </a:buClr>
              <a:buFont typeface="Wingdings" pitchFamily="2" charset="2"/>
              <a:buChar char="q"/>
            </a:pPr>
            <a:r>
              <a:rPr lang="pl-PL" sz="1600" kern="0" baseline="0" dirty="0" smtClean="0">
                <a:solidFill>
                  <a:srgbClr val="969696"/>
                </a:solidFill>
                <a:latin typeface="+mj-lt"/>
                <a:ea typeface="+mj-ea"/>
                <a:cs typeface="Arial" pitchFamily="34" charset="0"/>
              </a:rPr>
              <a:t>  Dostępność – </a:t>
            </a:r>
            <a:r>
              <a:rPr lang="pl-PL" sz="1600" b="1" kern="0" baseline="0" dirty="0" smtClean="0">
                <a:solidFill>
                  <a:srgbClr val="969696"/>
                </a:solidFill>
                <a:latin typeface="+mj-lt"/>
                <a:ea typeface="+mj-ea"/>
                <a:cs typeface="Arial" pitchFamily="34" charset="0"/>
              </a:rPr>
              <a:t>wrzesień 2010</a:t>
            </a:r>
          </a:p>
          <a:p>
            <a:pPr algn="l">
              <a:buClr>
                <a:srgbClr val="C00000"/>
              </a:buClr>
              <a:buFont typeface="Wingdings" pitchFamily="2" charset="2"/>
              <a:buChar char="q"/>
            </a:pPr>
            <a:r>
              <a:rPr lang="pl-PL" sz="1600" kern="0" baseline="0" dirty="0" smtClean="0">
                <a:solidFill>
                  <a:srgbClr val="969696"/>
                </a:solidFill>
                <a:latin typeface="+mj-lt"/>
                <a:ea typeface="+mj-ea"/>
                <a:cs typeface="Arial" pitchFamily="34" charset="0"/>
              </a:rPr>
              <a:t>  </a:t>
            </a:r>
            <a:r>
              <a:rPr lang="pl-PL" sz="1600" b="1" kern="0" baseline="0" dirty="0" smtClean="0">
                <a:solidFill>
                  <a:srgbClr val="D60093"/>
                </a:solidFill>
                <a:latin typeface="+mj-lt"/>
                <a:ea typeface="+mj-ea"/>
                <a:cs typeface="Arial" pitchFamily="34" charset="0"/>
              </a:rPr>
              <a:t>Pozycjonowanie cenowe – 169,99 n/</a:t>
            </a:r>
            <a:r>
              <a:rPr lang="pl-PL" sz="1600" b="1" kern="0" baseline="0" dirty="0" err="1" smtClean="0">
                <a:solidFill>
                  <a:srgbClr val="D60093"/>
                </a:solidFill>
                <a:latin typeface="+mj-lt"/>
                <a:ea typeface="+mj-ea"/>
                <a:cs typeface="Arial" pitchFamily="34" charset="0"/>
              </a:rPr>
              <a:t>n</a:t>
            </a:r>
            <a:endParaRPr lang="pl-PL" sz="1600" b="1" kern="0" baseline="0" dirty="0" smtClean="0">
              <a:solidFill>
                <a:srgbClr val="D60093"/>
              </a:solidFill>
              <a:latin typeface="+mj-lt"/>
              <a:ea typeface="+mj-ea"/>
              <a:cs typeface="Arial" pitchFamily="34" charset="0"/>
            </a:endParaRPr>
          </a:p>
          <a:p>
            <a:pPr algn="l">
              <a:buClr>
                <a:srgbClr val="C00000"/>
              </a:buClr>
              <a:buFont typeface="Wingdings" pitchFamily="2" charset="2"/>
              <a:buChar char="q"/>
            </a:pPr>
            <a:r>
              <a:rPr lang="pl-PL" sz="1600" kern="0" baseline="0" dirty="0" smtClean="0">
                <a:solidFill>
                  <a:srgbClr val="969696"/>
                </a:solidFill>
                <a:latin typeface="+mj-lt"/>
                <a:ea typeface="+mj-ea"/>
                <a:cs typeface="Arial" pitchFamily="34" charset="0"/>
              </a:rPr>
              <a:t>  Zastępstwo prostownicy Ultima CF7132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095348" y="285728"/>
            <a:ext cx="83200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NOWOŚCI PRODUKTOWE</a:t>
            </a:r>
            <a:endParaRPr kumimoji="0" lang="pl-PL" sz="24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2576736" y="1556792"/>
            <a:ext cx="4896544" cy="4500618"/>
          </a:xfrm>
          <a:prstGeom prst="rect">
            <a:avLst/>
          </a:prstGeom>
        </p:spPr>
        <p:txBody>
          <a:bodyPr/>
          <a:lstStyle/>
          <a:p>
            <a:pPr lvl="1" indent="-342900" algn="ctr"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800" b="1" kern="0" baseline="0" dirty="0" smtClean="0">
                <a:solidFill>
                  <a:srgbClr val="BF3785"/>
                </a:solidFill>
              </a:rPr>
              <a:t>Nowa prostownica w najniższym segmencie cenowym!</a:t>
            </a: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Wysoka temperatura nagrzewania: </a:t>
            </a:r>
            <a:r>
              <a:rPr lang="pl-PL" sz="1600" b="1" kern="0" baseline="0" dirty="0" smtClean="0">
                <a:solidFill>
                  <a:srgbClr val="BF3785"/>
                </a:solidFill>
              </a:rPr>
              <a:t>230</a:t>
            </a:r>
            <a:r>
              <a:rPr lang="pl-PL" sz="1600" b="1" kern="0" dirty="0" smtClean="0">
                <a:solidFill>
                  <a:srgbClr val="BF3785"/>
                </a:solidFill>
              </a:rPr>
              <a:t>0</a:t>
            </a:r>
            <a:r>
              <a:rPr lang="pl-PL" sz="1600" b="1" kern="0" baseline="0" dirty="0" smtClean="0">
                <a:solidFill>
                  <a:srgbClr val="BF3785"/>
                </a:solidFill>
              </a:rPr>
              <a:t>C</a:t>
            </a: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	= </a:t>
            </a:r>
            <a:r>
              <a:rPr lang="pl-PL" sz="1600" kern="0" baseline="0" dirty="0" err="1" smtClean="0">
                <a:solidFill>
                  <a:srgbClr val="8E8581"/>
                </a:solidFill>
              </a:rPr>
              <a:t>maximum</a:t>
            </a:r>
            <a:r>
              <a:rPr lang="pl-PL" sz="1600" kern="0" baseline="0" dirty="0" smtClean="0">
                <a:solidFill>
                  <a:srgbClr val="8E8581"/>
                </a:solidFill>
              </a:rPr>
              <a:t> efektów prostowania</a:t>
            </a: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Termostat: </a:t>
            </a:r>
            <a:r>
              <a:rPr lang="pl-PL" sz="1600" b="1" kern="0" baseline="0" dirty="0" smtClean="0">
                <a:solidFill>
                  <a:srgbClr val="BF3785"/>
                </a:solidFill>
              </a:rPr>
              <a:t>22 pozycje ustawień</a:t>
            </a: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	Możliwość dostosowania temperatury do każdego typu włosów. Nagrzewanie</a:t>
            </a:r>
            <a:r>
              <a:rPr lang="en-GB" sz="1600" kern="0" baseline="0" dirty="0" smtClean="0">
                <a:solidFill>
                  <a:srgbClr val="8E8581"/>
                </a:solidFill>
              </a:rPr>
              <a:t>: </a:t>
            </a:r>
            <a:r>
              <a:rPr lang="pl-PL" sz="1600" kern="0" baseline="0" dirty="0" smtClean="0">
                <a:solidFill>
                  <a:srgbClr val="8E8581"/>
                </a:solidFill>
              </a:rPr>
              <a:t>od </a:t>
            </a:r>
            <a:r>
              <a:rPr lang="en-GB" sz="1600" kern="0" baseline="0" dirty="0" smtClean="0">
                <a:solidFill>
                  <a:srgbClr val="8E8581"/>
                </a:solidFill>
              </a:rPr>
              <a:t>130°C </a:t>
            </a:r>
            <a:r>
              <a:rPr lang="pl-PL" sz="1600" kern="0" baseline="0" dirty="0" smtClean="0">
                <a:solidFill>
                  <a:srgbClr val="8E8581"/>
                </a:solidFill>
              </a:rPr>
              <a:t>d</a:t>
            </a:r>
            <a:r>
              <a:rPr lang="en-GB" sz="1600" kern="0" baseline="0" dirty="0" smtClean="0">
                <a:solidFill>
                  <a:srgbClr val="8E8581"/>
                </a:solidFill>
              </a:rPr>
              <a:t>o 2</a:t>
            </a:r>
            <a:r>
              <a:rPr lang="pl-PL" sz="1600" kern="0" baseline="0" dirty="0" smtClean="0">
                <a:solidFill>
                  <a:srgbClr val="8E8581"/>
                </a:solidFill>
              </a:rPr>
              <a:t>3</a:t>
            </a:r>
            <a:r>
              <a:rPr lang="en-GB" sz="1600" kern="0" baseline="0" dirty="0" smtClean="0">
                <a:solidFill>
                  <a:srgbClr val="8E8581"/>
                </a:solidFill>
              </a:rPr>
              <a:t>0°C</a:t>
            </a:r>
            <a:r>
              <a:rPr lang="pl-PL" sz="1600" kern="0" baseline="0" dirty="0" smtClean="0">
                <a:solidFill>
                  <a:srgbClr val="8E8581"/>
                </a:solidFill>
              </a:rPr>
              <a:t>.</a:t>
            </a: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Powłoka ceramiczna: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Zwiększona ochrona dla włosów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Podniesiony blask włosów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Czarny kolor powłoki : profesjonalny wygląd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kern="0" baseline="0" dirty="0" smtClean="0">
              <a:solidFill>
                <a:srgbClr val="8E8581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166786" y="357166"/>
            <a:ext cx="83200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pl-PL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  PROSTOWNICA O</a:t>
            </a:r>
            <a:r>
              <a:rPr lang="pl-PL" sz="1800" b="1" kern="0" baseline="0" noProof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PTILISS 230</a:t>
            </a:r>
            <a:endParaRPr kumimoji="0" lang="pl-PL" sz="18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pic>
        <p:nvPicPr>
          <p:cNvPr id="13" name="Picture 17"/>
          <p:cNvPicPr>
            <a:picLocks noChangeAspect="1" noChangeArrowheads="1"/>
          </p:cNvPicPr>
          <p:nvPr/>
        </p:nvPicPr>
        <p:blipFill>
          <a:blip r:embed="rId2"/>
          <a:srcRect l="45714" t="30302"/>
          <a:stretch>
            <a:fillRect/>
          </a:stretch>
        </p:blipFill>
        <p:spPr bwMode="auto">
          <a:xfrm>
            <a:off x="8095776" y="236561"/>
            <a:ext cx="156845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6"/>
          <p:cNvSpPr/>
          <p:nvPr/>
        </p:nvSpPr>
        <p:spPr bwMode="auto">
          <a:xfrm>
            <a:off x="500034" y="1857364"/>
            <a:ext cx="1500198" cy="4572032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881" tIns="48440" rIns="96881" bIns="4844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683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ＭＳ Ｐゴシック" pitchFamily="1" charset="-128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000240"/>
            <a:ext cx="10572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823" y="3071810"/>
            <a:ext cx="108585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636" y="4143380"/>
            <a:ext cx="109537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7686" y="5214950"/>
            <a:ext cx="1066800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Y:\Low resolution\2_PERSONAL CARE\ROWENTA\ELITE\CF7242 1800113468-467 LR\hautes def RVB-JPG\050_062Defomb.jpg"/>
          <p:cNvPicPr>
            <a:picLocks noChangeAspect="1" noChangeArrowheads="1"/>
          </p:cNvPicPr>
          <p:nvPr/>
        </p:nvPicPr>
        <p:blipFill>
          <a:blip r:embed="rId7" cstate="print"/>
          <a:srcRect l="18518" t="5009" r="3356" b="22356"/>
          <a:stretch>
            <a:fillRect/>
          </a:stretch>
        </p:blipFill>
        <p:spPr bwMode="auto">
          <a:xfrm>
            <a:off x="8113358" y="1196752"/>
            <a:ext cx="1792642" cy="25751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095348" y="285728"/>
            <a:ext cx="83200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NOWOŚCI PRODUKTOWE</a:t>
            </a:r>
            <a:endParaRPr kumimoji="0" lang="pl-PL" sz="24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2576736" y="1556792"/>
            <a:ext cx="6929486" cy="4500618"/>
          </a:xfrm>
          <a:prstGeom prst="rect">
            <a:avLst/>
          </a:prstGeom>
        </p:spPr>
        <p:txBody>
          <a:bodyPr/>
          <a:lstStyle/>
          <a:p>
            <a:pPr lvl="1" indent="-342900" algn="ctr"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800" b="1" kern="0" baseline="0" dirty="0" smtClean="0">
                <a:solidFill>
                  <a:srgbClr val="BF3785"/>
                </a:solidFill>
              </a:rPr>
              <a:t>Nowa prostownica z najniższego segmentu cenowego!</a:t>
            </a: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Wąskie płyty: </a:t>
            </a:r>
            <a:r>
              <a:rPr lang="pl-PL" sz="1600" b="1" kern="0" baseline="0" dirty="0" smtClean="0">
                <a:solidFill>
                  <a:srgbClr val="D60093"/>
                </a:solidFill>
              </a:rPr>
              <a:t>25 mm</a:t>
            </a: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	</a:t>
            </a:r>
            <a:r>
              <a:rPr lang="pl-PL" sz="1600" kern="0" baseline="0" dirty="0" smtClean="0">
                <a:solidFill>
                  <a:srgbClr val="8E8581"/>
                </a:solidFill>
              </a:rPr>
              <a:t>Do prostowania włosów każdej długości od nasady po same końce.</a:t>
            </a: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Szybkie nagrzewanie</a:t>
            </a:r>
            <a:r>
              <a:rPr lang="pl-PL" sz="1600" kern="0" baseline="0" smtClean="0">
                <a:solidFill>
                  <a:srgbClr val="8E8581"/>
                </a:solidFill>
              </a:rPr>
              <a:t>: </a:t>
            </a:r>
            <a:r>
              <a:rPr lang="pl-PL" sz="1600" b="1" kern="0" baseline="0" dirty="0" smtClean="0">
                <a:solidFill>
                  <a:srgbClr val="D60093"/>
                </a:solidFill>
              </a:rPr>
              <a:t>3</a:t>
            </a:r>
            <a:r>
              <a:rPr lang="pl-PL" sz="1600" b="1" kern="0" baseline="0" smtClean="0">
                <a:solidFill>
                  <a:srgbClr val="D60093"/>
                </a:solidFill>
              </a:rPr>
              <a:t>0 </a:t>
            </a:r>
            <a:r>
              <a:rPr lang="pl-PL" sz="1600" b="1" kern="0" baseline="0" dirty="0" smtClean="0">
                <a:solidFill>
                  <a:srgbClr val="D60093"/>
                </a:solidFill>
              </a:rPr>
              <a:t>sek.</a:t>
            </a: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D60093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D60093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b="1" kern="0" baseline="0" dirty="0" smtClean="0">
              <a:solidFill>
                <a:srgbClr val="D60093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Bezpieczny system blokowania urządzenia</a:t>
            </a: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	Aby utrzymać prostownicę zamkniętą podczas przechowywania. </a:t>
            </a: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	Nie ma ryzyka spalenia.</a:t>
            </a: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kern="0" baseline="0" dirty="0" smtClean="0">
              <a:solidFill>
                <a:srgbClr val="8E8581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166786" y="357166"/>
            <a:ext cx="83200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pl-PL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 PROSTOWNICA O</a:t>
            </a:r>
            <a:r>
              <a:rPr lang="pl-PL" sz="1800" b="1" kern="0" baseline="0" noProof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PTILISS 230</a:t>
            </a:r>
            <a:endParaRPr kumimoji="0" lang="pl-PL" sz="18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pic>
        <p:nvPicPr>
          <p:cNvPr id="13" name="Picture 17"/>
          <p:cNvPicPr>
            <a:picLocks noChangeAspect="1" noChangeArrowheads="1"/>
          </p:cNvPicPr>
          <p:nvPr/>
        </p:nvPicPr>
        <p:blipFill>
          <a:blip r:embed="rId2"/>
          <a:srcRect l="45714" t="30302"/>
          <a:stretch>
            <a:fillRect/>
          </a:stretch>
        </p:blipFill>
        <p:spPr bwMode="auto">
          <a:xfrm>
            <a:off x="8095776" y="236561"/>
            <a:ext cx="156845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2"/>
          <p:cNvSpPr/>
          <p:nvPr/>
        </p:nvSpPr>
        <p:spPr bwMode="auto">
          <a:xfrm>
            <a:off x="500034" y="1857364"/>
            <a:ext cx="1500198" cy="4572032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881" tIns="48440" rIns="96881" bIns="4844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683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ＭＳ Ｐゴシック" pitchFamily="1" charset="-128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405195"/>
            <a:ext cx="107632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2071678"/>
            <a:ext cx="10953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7730" y="4781567"/>
            <a:ext cx="10191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7642" y="2102114"/>
            <a:ext cx="5749733" cy="25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7" descr="Image _c 059_prv"/>
          <p:cNvPicPr>
            <a:picLocks noChangeAspect="1" noChangeArrowheads="1"/>
          </p:cNvPicPr>
          <p:nvPr/>
        </p:nvPicPr>
        <p:blipFill>
          <a:blip r:embed="rId3">
            <a:lum bright="8000"/>
          </a:blip>
          <a:srcRect t="13828"/>
          <a:stretch>
            <a:fillRect/>
          </a:stretch>
        </p:blipFill>
        <p:spPr bwMode="auto">
          <a:xfrm>
            <a:off x="0" y="2125853"/>
            <a:ext cx="3348038" cy="305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226522" y="409435"/>
            <a:ext cx="8320087" cy="1143000"/>
          </a:xfrm>
          <a:prstGeom prst="rect">
            <a:avLst/>
          </a:prstGeom>
        </p:spPr>
        <p:txBody>
          <a:bodyPr/>
          <a:lstStyle/>
          <a:p>
            <a:pPr algn="l" eaLnBrk="1" hangingPunct="1">
              <a:defRPr/>
            </a:pPr>
            <a:r>
              <a:rPr lang="pl-PL" sz="3600" b="1" baseline="0" dirty="0" err="1" smtClean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Personal</a:t>
            </a:r>
            <a:r>
              <a:rPr lang="pl-PL" sz="3600" b="1" baseline="0" dirty="0" smtClean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 </a:t>
            </a:r>
            <a:r>
              <a:rPr lang="pl-PL" sz="3600" b="1" baseline="0" dirty="0" err="1" smtClean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Care</a:t>
            </a:r>
            <a:endParaRPr lang="pl-PL" sz="3600" b="1" baseline="0" dirty="0" smtClean="0">
              <a:solidFill>
                <a:srgbClr val="969696"/>
              </a:solidFill>
              <a:latin typeface="Arial Rounded MT Bold" pitchFamily="34" charset="0"/>
              <a:cs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095348" y="285728"/>
            <a:ext cx="83200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NOWOŚCI PRODUKTOWE</a:t>
            </a:r>
            <a:endParaRPr kumimoji="0" lang="pl-PL" sz="24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166786" y="357166"/>
            <a:ext cx="83200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pl-PL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 PROSTOWNICA O</a:t>
            </a:r>
            <a:r>
              <a:rPr lang="pl-PL" sz="1800" b="1" kern="0" baseline="0" noProof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PTILISS 230  SF3012</a:t>
            </a:r>
            <a:endParaRPr kumimoji="0" lang="pl-PL" sz="18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pic>
        <p:nvPicPr>
          <p:cNvPr id="13" name="Picture 17"/>
          <p:cNvPicPr>
            <a:picLocks noChangeAspect="1" noChangeArrowheads="1"/>
          </p:cNvPicPr>
          <p:nvPr/>
        </p:nvPicPr>
        <p:blipFill>
          <a:blip r:embed="rId2"/>
          <a:srcRect l="45714" t="30302"/>
          <a:stretch>
            <a:fillRect/>
          </a:stretch>
        </p:blipFill>
        <p:spPr bwMode="auto">
          <a:xfrm>
            <a:off x="8095776" y="236561"/>
            <a:ext cx="156845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30585" t="29295" r="19218" b="16841"/>
          <a:stretch>
            <a:fillRect/>
          </a:stretch>
        </p:blipFill>
        <p:spPr bwMode="auto">
          <a:xfrm>
            <a:off x="1280592" y="1124744"/>
            <a:ext cx="7632848" cy="5119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pole tekstowe 13"/>
          <p:cNvSpPr txBox="1"/>
          <p:nvPr/>
        </p:nvSpPr>
        <p:spPr>
          <a:xfrm>
            <a:off x="0" y="5805264"/>
            <a:ext cx="31742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rgbClr val="C00000"/>
              </a:buClr>
              <a:buFont typeface="Wingdings" pitchFamily="2" charset="2"/>
              <a:buChar char="q"/>
            </a:pPr>
            <a:r>
              <a:rPr lang="pl-PL" sz="1600" kern="0" baseline="0" dirty="0" smtClean="0">
                <a:solidFill>
                  <a:srgbClr val="969696"/>
                </a:solidFill>
                <a:latin typeface="+mj-lt"/>
                <a:ea typeface="+mj-ea"/>
                <a:cs typeface="Arial" pitchFamily="34" charset="0"/>
              </a:rPr>
              <a:t>  Dostępność – </a:t>
            </a:r>
            <a:r>
              <a:rPr lang="pl-PL" sz="1600" b="1" kern="0" baseline="0" dirty="0" smtClean="0">
                <a:solidFill>
                  <a:srgbClr val="969696"/>
                </a:solidFill>
                <a:latin typeface="+mj-lt"/>
                <a:ea typeface="+mj-ea"/>
                <a:cs typeface="Arial" pitchFamily="34" charset="0"/>
              </a:rPr>
              <a:t>wrzesień 2010</a:t>
            </a:r>
          </a:p>
          <a:p>
            <a:pPr algn="l">
              <a:buClr>
                <a:srgbClr val="C00000"/>
              </a:buClr>
              <a:buFont typeface="Wingdings" pitchFamily="2" charset="2"/>
              <a:buChar char="q"/>
            </a:pPr>
            <a:r>
              <a:rPr lang="pl-PL" sz="1600" b="1" kern="0" baseline="0" dirty="0" smtClean="0">
                <a:solidFill>
                  <a:srgbClr val="969696"/>
                </a:solidFill>
                <a:latin typeface="+mj-lt"/>
                <a:ea typeface="+mj-ea"/>
                <a:cs typeface="Arial" pitchFamily="34" charset="0"/>
              </a:rPr>
              <a:t>  RSP -  129,99 </a:t>
            </a:r>
            <a:r>
              <a:rPr lang="pl-PL" sz="1600" b="1" kern="0" baseline="0" dirty="0" err="1" smtClean="0">
                <a:solidFill>
                  <a:srgbClr val="969696"/>
                </a:solidFill>
                <a:latin typeface="+mj-lt"/>
                <a:ea typeface="+mj-ea"/>
                <a:cs typeface="Arial" pitchFamily="34" charset="0"/>
              </a:rPr>
              <a:t>pln</a:t>
            </a:r>
            <a:endParaRPr lang="pl-PL" sz="1600" b="1" kern="0" baseline="0" dirty="0" smtClean="0">
              <a:solidFill>
                <a:srgbClr val="969696"/>
              </a:solidFill>
              <a:latin typeface="+mj-lt"/>
              <a:ea typeface="+mj-ea"/>
              <a:cs typeface="Arial" pitchFamily="34" charset="0"/>
            </a:endParaRPr>
          </a:p>
          <a:p>
            <a:pPr algn="l">
              <a:buClr>
                <a:srgbClr val="C00000"/>
              </a:buClr>
              <a:buFont typeface="Wingdings" pitchFamily="2" charset="2"/>
              <a:buChar char="q"/>
            </a:pPr>
            <a:r>
              <a:rPr lang="pl-PL" sz="1600" kern="0" baseline="0" dirty="0" smtClean="0">
                <a:solidFill>
                  <a:srgbClr val="969696"/>
                </a:solidFill>
                <a:latin typeface="+mj-lt"/>
                <a:ea typeface="+mj-ea"/>
                <a:cs typeface="Arial" pitchFamily="34" charset="0"/>
              </a:rPr>
              <a:t>  </a:t>
            </a:r>
            <a:r>
              <a:rPr lang="pl-PL" sz="1600" b="1" kern="0" baseline="0" dirty="0" err="1" smtClean="0">
                <a:solidFill>
                  <a:srgbClr val="D60093"/>
                </a:solidFill>
                <a:latin typeface="+mj-lt"/>
                <a:ea typeface="+mj-ea"/>
                <a:cs typeface="Arial" pitchFamily="34" charset="0"/>
              </a:rPr>
              <a:t>Promo</a:t>
            </a:r>
            <a:r>
              <a:rPr lang="pl-PL" sz="1600" b="1" kern="0" baseline="0" dirty="0" smtClean="0">
                <a:solidFill>
                  <a:srgbClr val="D60093"/>
                </a:solidFill>
                <a:latin typeface="+mj-lt"/>
                <a:ea typeface="+mj-ea"/>
                <a:cs typeface="Arial" pitchFamily="34" charset="0"/>
              </a:rPr>
              <a:t> RSP– 99,99 </a:t>
            </a:r>
            <a:r>
              <a:rPr lang="pl-PL" sz="1600" b="1" kern="0" baseline="0" dirty="0" err="1" smtClean="0">
                <a:solidFill>
                  <a:srgbClr val="D60093"/>
                </a:solidFill>
                <a:latin typeface="+mj-lt"/>
                <a:ea typeface="+mj-ea"/>
                <a:cs typeface="Arial" pitchFamily="34" charset="0"/>
              </a:rPr>
              <a:t>pln</a:t>
            </a:r>
            <a:endParaRPr lang="pl-PL" sz="1600" b="1" kern="0" baseline="0" dirty="0" smtClean="0">
              <a:solidFill>
                <a:srgbClr val="D60093"/>
              </a:solidFill>
              <a:latin typeface="+mj-lt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095348" y="285728"/>
            <a:ext cx="83200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NOWOŚCI PRODUKTOWE</a:t>
            </a:r>
            <a:endParaRPr kumimoji="0" lang="pl-PL" sz="24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1640632" y="1412776"/>
            <a:ext cx="6929486" cy="4500618"/>
          </a:xfrm>
          <a:prstGeom prst="rect">
            <a:avLst/>
          </a:prstGeom>
        </p:spPr>
        <p:txBody>
          <a:bodyPr/>
          <a:lstStyle/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Nowa suszarko- lokówka </a:t>
            </a:r>
            <a:r>
              <a:rPr lang="pl-PL" sz="1600" b="1" kern="0" baseline="0" dirty="0" err="1" smtClean="0">
                <a:solidFill>
                  <a:srgbClr val="8E8581"/>
                </a:solidFill>
              </a:rPr>
              <a:t>Elite</a:t>
            </a:r>
            <a:r>
              <a:rPr lang="pl-PL" sz="1600" b="1" kern="0" baseline="0" dirty="0" smtClean="0">
                <a:solidFill>
                  <a:srgbClr val="8E8581"/>
                </a:solidFill>
              </a:rPr>
              <a:t> CF8222</a:t>
            </a: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Moc 1000W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Dwa ustawienia nadmuchu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Nawiew zimnego powietrza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Zestaw 3 akcesoriów:</a:t>
            </a: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Szczotka modelująca mała (średnica 20mm)</a:t>
            </a: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Szczotka modelująca duża  (średnica 38 mm)</a:t>
            </a: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Koncentrator </a:t>
            </a: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endParaRPr lang="pl-PL" sz="14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Praktyczne etui do przechowywania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Dostępność </a:t>
            </a:r>
            <a:r>
              <a:rPr lang="pl-PL" sz="1600" b="1" kern="0" baseline="0" smtClean="0">
                <a:solidFill>
                  <a:srgbClr val="8E8581"/>
                </a:solidFill>
              </a:rPr>
              <a:t>–wrzesień </a:t>
            </a:r>
            <a:r>
              <a:rPr lang="pl-PL" sz="1600" b="1" kern="0" baseline="0" dirty="0" smtClean="0">
                <a:solidFill>
                  <a:srgbClr val="8E8581"/>
                </a:solidFill>
              </a:rPr>
              <a:t>2010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Pozycjonowanie cenowe – 169,99 </a:t>
            </a:r>
            <a:r>
              <a:rPr lang="pl-PL" sz="1600" b="1" kern="0" baseline="0" dirty="0" err="1" smtClean="0">
                <a:solidFill>
                  <a:srgbClr val="8E8581"/>
                </a:solidFill>
              </a:rPr>
              <a:t>pln</a:t>
            </a: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Zastępstwo CF8032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kern="0" baseline="0" dirty="0" smtClean="0">
              <a:solidFill>
                <a:srgbClr val="8E8581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166786" y="357166"/>
            <a:ext cx="83200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pl-PL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 </a:t>
            </a:r>
            <a:r>
              <a:rPr lang="pl-PL" sz="1800" b="1" kern="0" baseline="0" noProof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Suszarko-lokówki</a:t>
            </a:r>
            <a:endParaRPr kumimoji="0" lang="pl-PL" sz="18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pic>
        <p:nvPicPr>
          <p:cNvPr id="13" name="Picture 17"/>
          <p:cNvPicPr>
            <a:picLocks noChangeAspect="1" noChangeArrowheads="1"/>
          </p:cNvPicPr>
          <p:nvPr/>
        </p:nvPicPr>
        <p:blipFill>
          <a:blip r:embed="rId2"/>
          <a:srcRect l="45714" t="30302"/>
          <a:stretch>
            <a:fillRect/>
          </a:stretch>
        </p:blipFill>
        <p:spPr bwMode="auto">
          <a:xfrm>
            <a:off x="8095776" y="236561"/>
            <a:ext cx="156845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6848"/>
          <a:stretch>
            <a:fillRect/>
          </a:stretch>
        </p:blipFill>
        <p:spPr bwMode="auto">
          <a:xfrm>
            <a:off x="5889104" y="1556792"/>
            <a:ext cx="401689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01272" y="2420888"/>
            <a:ext cx="741808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49344" y="2348880"/>
            <a:ext cx="792088" cy="1691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69424" y="2924944"/>
            <a:ext cx="936104" cy="1128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81192" y="4437112"/>
            <a:ext cx="1667357" cy="1196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844824"/>
            <a:ext cx="1565841" cy="234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095348" y="285728"/>
            <a:ext cx="83200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NOWOŚCI PRODUKTOWE</a:t>
            </a:r>
            <a:endParaRPr kumimoji="0" lang="pl-PL" sz="24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1064568" y="1340768"/>
            <a:ext cx="6929486" cy="4500618"/>
          </a:xfrm>
          <a:prstGeom prst="rect">
            <a:avLst/>
          </a:prstGeom>
        </p:spPr>
        <p:txBody>
          <a:bodyPr/>
          <a:lstStyle/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b="1" kern="0" baseline="0" dirty="0" smtClean="0">
                <a:solidFill>
                  <a:srgbClr val="C8AE98"/>
                </a:solidFill>
              </a:rPr>
              <a:t>Ekskluzywna suszarko- lokówka </a:t>
            </a:r>
            <a:r>
              <a:rPr lang="pl-PL" sz="1600" b="1" kern="0" baseline="0" dirty="0" err="1" smtClean="0">
                <a:solidFill>
                  <a:srgbClr val="C8AE98"/>
                </a:solidFill>
              </a:rPr>
              <a:t>Rowenta</a:t>
            </a:r>
            <a:r>
              <a:rPr lang="pl-PL" sz="1600" b="1" kern="0" baseline="0" dirty="0" smtClean="0">
                <a:solidFill>
                  <a:srgbClr val="C8AE98"/>
                </a:solidFill>
              </a:rPr>
              <a:t> </a:t>
            </a:r>
            <a:r>
              <a:rPr lang="pl-PL" sz="1600" b="1" kern="0" baseline="0" dirty="0" err="1" smtClean="0">
                <a:solidFill>
                  <a:srgbClr val="C8AE98"/>
                </a:solidFill>
              </a:rPr>
              <a:t>Beauty</a:t>
            </a:r>
            <a:r>
              <a:rPr lang="pl-PL" sz="1600" b="1" kern="0" baseline="0" dirty="0" smtClean="0">
                <a:solidFill>
                  <a:srgbClr val="C8AE98"/>
                </a:solidFill>
              </a:rPr>
              <a:t> CF8250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Moc 1000W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Nawiew zimnego powietrza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Dwa ustawienia nadmuchu / temperatury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Zestaw 5 akcesoriów:</a:t>
            </a: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Szczotka modelująca mała (średnica 20mm)</a:t>
            </a: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Szczotka modelująca duża  (średnica 38 mm)</a:t>
            </a: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Koncentrator </a:t>
            </a: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Grzebień modelujący</a:t>
            </a: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Lokówka</a:t>
            </a: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endParaRPr lang="pl-PL" sz="14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Obrotowy kabel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Praktyczne etui do przechowywania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Dostępność – połowa września 2010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Pozycjonowanie cenowe – 199,99 </a:t>
            </a:r>
            <a:r>
              <a:rPr lang="pl-PL" sz="1600" b="1" kern="0" baseline="0" dirty="0" err="1" smtClean="0">
                <a:solidFill>
                  <a:srgbClr val="8E8581"/>
                </a:solidFill>
              </a:rPr>
              <a:t>pln</a:t>
            </a: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kern="0" baseline="0" dirty="0" smtClean="0">
              <a:solidFill>
                <a:srgbClr val="8E8581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166786" y="357166"/>
            <a:ext cx="83200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pl-PL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 </a:t>
            </a:r>
            <a:r>
              <a:rPr lang="pl-PL" sz="1800" b="1" kern="0" baseline="0" noProof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Suszarko-lokówki</a:t>
            </a:r>
            <a:endParaRPr kumimoji="0" lang="pl-PL" sz="18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6832"/>
            <a:ext cx="1427079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13040" y="2060848"/>
            <a:ext cx="4757728" cy="1072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e 23"/>
          <p:cNvGrpSpPr/>
          <p:nvPr/>
        </p:nvGrpSpPr>
        <p:grpSpPr>
          <a:xfrm rot="5400000">
            <a:off x="7791331" y="2750909"/>
            <a:ext cx="1143008" cy="2643206"/>
            <a:chOff x="5143505" y="3286124"/>
            <a:chExt cx="1714513" cy="2665138"/>
          </a:xfrm>
        </p:grpSpPr>
        <p:sp>
          <p:nvSpPr>
            <p:cNvPr id="16" name="Rectangle à coins arrondis 50"/>
            <p:cNvSpPr/>
            <p:nvPr/>
          </p:nvSpPr>
          <p:spPr bwMode="auto">
            <a:xfrm>
              <a:off x="5214942" y="3357562"/>
              <a:ext cx="1643074" cy="2428892"/>
            </a:xfrm>
            <a:prstGeom prst="roundRect">
              <a:avLst/>
            </a:prstGeom>
            <a:noFill/>
            <a:ln w="1905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fr-FR" b="1" kern="1200">
                <a:solidFill>
                  <a:srgbClr val="000000"/>
                </a:solidFill>
                <a:latin typeface="Verdana" pitchFamily="34" charset="0"/>
                <a:ea typeface="ＭＳ Ｐゴシック" pitchFamily="1" charset="-128"/>
                <a:cs typeface="+mn-cs"/>
              </a:endParaRPr>
            </a:p>
          </p:txBody>
        </p:sp>
        <p:pic>
          <p:nvPicPr>
            <p:cNvPr id="17" name="Picture 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832" t="44408" r="30840" b="10361"/>
            <a:stretch>
              <a:fillRect/>
            </a:stretch>
          </p:blipFill>
          <p:spPr bwMode="auto">
            <a:xfrm rot="17160813">
              <a:off x="5763564" y="4177496"/>
              <a:ext cx="514354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6200000">
              <a:off x="5561167" y="4690131"/>
              <a:ext cx="879189" cy="1643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6200000">
              <a:off x="5587928" y="2927433"/>
              <a:ext cx="825666" cy="1543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6200000">
              <a:off x="5542054" y="4102021"/>
              <a:ext cx="917415" cy="1714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6200000">
              <a:off x="5567340" y="3338173"/>
              <a:ext cx="866842" cy="16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20650" y="4869160"/>
            <a:ext cx="771530" cy="8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49344" y="4869160"/>
            <a:ext cx="771530" cy="784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906600" y="4869161"/>
            <a:ext cx="823841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12" cstate="print"/>
          <a:srcRect l="724" t="31026" r="2006" b="31870"/>
          <a:stretch>
            <a:fillRect/>
          </a:stretch>
        </p:blipFill>
        <p:spPr bwMode="auto">
          <a:xfrm>
            <a:off x="7185248" y="188640"/>
            <a:ext cx="2470366" cy="415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095348" y="285728"/>
            <a:ext cx="83200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NOWOŚCI PRODUKTOWE</a:t>
            </a:r>
            <a:endParaRPr kumimoji="0" lang="pl-PL" sz="24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1064568" y="1052736"/>
            <a:ext cx="6929486" cy="4500618"/>
          </a:xfrm>
          <a:prstGeom prst="rect">
            <a:avLst/>
          </a:prstGeom>
        </p:spPr>
        <p:txBody>
          <a:bodyPr/>
          <a:lstStyle/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C8AE98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kern="0" baseline="0" dirty="0" smtClean="0">
              <a:solidFill>
                <a:srgbClr val="8E8581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166786" y="357166"/>
            <a:ext cx="83200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pl-PL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 </a:t>
            </a:r>
            <a:r>
              <a:rPr lang="pl-PL" sz="1800" b="1" kern="0" baseline="0" noProof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EKSKLUZYWNA LINIA ROWENTA BEAUTY</a:t>
            </a:r>
            <a:endParaRPr kumimoji="0" lang="pl-PL" sz="18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6856" y="4221088"/>
            <a:ext cx="953224" cy="125055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1168287" y="3085954"/>
            <a:ext cx="4320481" cy="97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4" cstate="print"/>
          <a:srcRect l="724" t="31026" r="2006" b="31870"/>
          <a:stretch>
            <a:fillRect/>
          </a:stretch>
        </p:blipFill>
        <p:spPr bwMode="auto">
          <a:xfrm>
            <a:off x="7185248" y="188640"/>
            <a:ext cx="2470366" cy="415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7" descr="lisseur rose dessus"/>
          <p:cNvPicPr>
            <a:picLocks noChangeAspect="1" noChangeArrowheads="1"/>
          </p:cNvPicPr>
          <p:nvPr/>
        </p:nvPicPr>
        <p:blipFill>
          <a:blip r:embed="rId5" cstate="print"/>
          <a:srcRect t="5995" r="4015"/>
          <a:stretch>
            <a:fillRect/>
          </a:stretch>
        </p:blipFill>
        <p:spPr bwMode="auto">
          <a:xfrm rot="5400000">
            <a:off x="6301421" y="3341038"/>
            <a:ext cx="3744416" cy="75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8" descr="070_047Def2om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25408" y="4197085"/>
            <a:ext cx="990110" cy="1320147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4200525" y="3317379"/>
            <a:ext cx="3888431" cy="655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65168" y="4221088"/>
            <a:ext cx="864096" cy="1309368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-506438" y="2979415"/>
            <a:ext cx="4222131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28664" y="4293096"/>
            <a:ext cx="848097" cy="1215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pole tekstowe 28"/>
          <p:cNvSpPr txBox="1"/>
          <p:nvPr/>
        </p:nvSpPr>
        <p:spPr>
          <a:xfrm>
            <a:off x="1352600" y="1340768"/>
            <a:ext cx="3384376" cy="338554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600" b="1" kern="0" baseline="0" dirty="0" smtClean="0">
                <a:solidFill>
                  <a:srgbClr val="C8AE98"/>
                </a:solidFill>
              </a:rPr>
              <a:t>SUSZARKO-LOKÓWKI</a:t>
            </a:r>
          </a:p>
        </p:txBody>
      </p:sp>
      <p:sp>
        <p:nvSpPr>
          <p:cNvPr id="30" name="pole tekstowe 29"/>
          <p:cNvSpPr txBox="1"/>
          <p:nvPr/>
        </p:nvSpPr>
        <p:spPr>
          <a:xfrm>
            <a:off x="5817096" y="1340768"/>
            <a:ext cx="3384376" cy="338554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600" b="1" kern="0" baseline="0" dirty="0" smtClean="0">
                <a:solidFill>
                  <a:srgbClr val="C8AE98"/>
                </a:solidFill>
              </a:rPr>
              <a:t>PROSTOWNICE</a:t>
            </a:r>
          </a:p>
        </p:txBody>
      </p:sp>
      <p:sp>
        <p:nvSpPr>
          <p:cNvPr id="31" name="pole tekstowe 30"/>
          <p:cNvSpPr txBox="1"/>
          <p:nvPr/>
        </p:nvSpPr>
        <p:spPr>
          <a:xfrm>
            <a:off x="1280592" y="5805264"/>
            <a:ext cx="1440160" cy="52322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pl-PL" sz="1400" b="1" kern="0" baseline="0" dirty="0" err="1" smtClean="0">
                <a:solidFill>
                  <a:srgbClr val="C8AE98"/>
                </a:solidFill>
              </a:rPr>
              <a:t>Brush</a:t>
            </a:r>
            <a:r>
              <a:rPr lang="pl-PL" sz="1400" b="1" kern="0" baseline="0" dirty="0" smtClean="0">
                <a:solidFill>
                  <a:srgbClr val="C8AE98"/>
                </a:solidFill>
              </a:rPr>
              <a:t> </a:t>
            </a:r>
            <a:r>
              <a:rPr lang="pl-PL" sz="1400" b="1" kern="0" baseline="0" dirty="0" err="1" smtClean="0">
                <a:solidFill>
                  <a:srgbClr val="C8AE98"/>
                </a:solidFill>
              </a:rPr>
              <a:t>Activ</a:t>
            </a:r>
            <a:endParaRPr lang="pl-PL" sz="1400" b="1" kern="0" baseline="0" dirty="0" smtClean="0">
              <a:solidFill>
                <a:srgbClr val="C8AE98"/>
              </a:solidFill>
            </a:endParaRPr>
          </a:p>
          <a:p>
            <a:pPr algn="l"/>
            <a:r>
              <a:rPr lang="pl-PL" sz="1400" kern="0" baseline="0" dirty="0" smtClean="0">
                <a:solidFill>
                  <a:srgbClr val="C8AE98"/>
                </a:solidFill>
              </a:rPr>
              <a:t>CF9220</a:t>
            </a:r>
          </a:p>
        </p:txBody>
      </p:sp>
      <p:sp>
        <p:nvSpPr>
          <p:cNvPr id="32" name="pole tekstowe 31"/>
          <p:cNvSpPr txBox="1"/>
          <p:nvPr/>
        </p:nvSpPr>
        <p:spPr>
          <a:xfrm>
            <a:off x="3080792" y="5805264"/>
            <a:ext cx="1440160" cy="52322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pl-PL" sz="1400" b="1" kern="0" baseline="0" dirty="0" err="1" smtClean="0">
                <a:solidFill>
                  <a:srgbClr val="C8AE98"/>
                </a:solidFill>
              </a:rPr>
              <a:t>Beauty</a:t>
            </a:r>
            <a:endParaRPr lang="pl-PL" sz="1400" b="1" kern="0" baseline="0" dirty="0" smtClean="0">
              <a:solidFill>
                <a:srgbClr val="C8AE98"/>
              </a:solidFill>
            </a:endParaRPr>
          </a:p>
          <a:p>
            <a:pPr algn="l"/>
            <a:r>
              <a:rPr lang="pl-PL" sz="1400" kern="0" baseline="0" dirty="0" smtClean="0">
                <a:solidFill>
                  <a:srgbClr val="C8AE98"/>
                </a:solidFill>
              </a:rPr>
              <a:t>CF8250</a:t>
            </a:r>
          </a:p>
        </p:txBody>
      </p:sp>
      <p:sp>
        <p:nvSpPr>
          <p:cNvPr id="33" name="pole tekstowe 32"/>
          <p:cNvSpPr txBox="1"/>
          <p:nvPr/>
        </p:nvSpPr>
        <p:spPr>
          <a:xfrm>
            <a:off x="5817096" y="5733256"/>
            <a:ext cx="1440160" cy="52322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pl-PL" sz="1400" b="1" kern="0" baseline="0" dirty="0" err="1" smtClean="0">
                <a:solidFill>
                  <a:srgbClr val="C8AE98"/>
                </a:solidFill>
              </a:rPr>
              <a:t>Respect</a:t>
            </a:r>
            <a:endParaRPr lang="pl-PL" sz="1400" b="1" kern="0" baseline="0" dirty="0" smtClean="0">
              <a:solidFill>
                <a:srgbClr val="C8AE98"/>
              </a:solidFill>
            </a:endParaRPr>
          </a:p>
          <a:p>
            <a:pPr algn="l"/>
            <a:r>
              <a:rPr lang="pl-PL" sz="1400" kern="0" baseline="0" dirty="0" smtClean="0">
                <a:solidFill>
                  <a:srgbClr val="C8AE98"/>
                </a:solidFill>
              </a:rPr>
              <a:t>CF7710</a:t>
            </a:r>
          </a:p>
        </p:txBody>
      </p:sp>
      <p:sp>
        <p:nvSpPr>
          <p:cNvPr id="34" name="pole tekstowe 33"/>
          <p:cNvSpPr txBox="1"/>
          <p:nvPr/>
        </p:nvSpPr>
        <p:spPr>
          <a:xfrm>
            <a:off x="7905328" y="5733256"/>
            <a:ext cx="1440160" cy="52322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pl-PL" sz="1400" b="1" kern="0" baseline="0" dirty="0" err="1" smtClean="0">
                <a:solidFill>
                  <a:srgbClr val="C8AE98"/>
                </a:solidFill>
              </a:rPr>
              <a:t>Attitude</a:t>
            </a:r>
            <a:endParaRPr lang="pl-PL" sz="1400" b="1" kern="0" baseline="0" dirty="0" smtClean="0">
              <a:solidFill>
                <a:srgbClr val="C8AE98"/>
              </a:solidFill>
            </a:endParaRPr>
          </a:p>
          <a:p>
            <a:pPr algn="l"/>
            <a:r>
              <a:rPr lang="pl-PL" sz="1400" kern="0" baseline="0" dirty="0" smtClean="0">
                <a:solidFill>
                  <a:srgbClr val="C8AE98"/>
                </a:solidFill>
              </a:rPr>
              <a:t>CF7150</a:t>
            </a:r>
          </a:p>
        </p:txBody>
      </p:sp>
    </p:spTree>
  </p:cSld>
  <p:clrMapOvr>
    <a:masterClrMapping/>
  </p:clrMapOvr>
  <p:transition spd="med"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allAtOnce" animBg="1"/>
      <p:bldP spid="32" grpId="0" build="allAtOnce" animBg="1"/>
      <p:bldP spid="33" grpId="0" build="allAtOnce" animBg="1"/>
      <p:bldP spid="34" grpId="0" build="allAtOnce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0504" y="1651775"/>
            <a:ext cx="323307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095348" y="285728"/>
            <a:ext cx="83200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NOWOŚCI PRODUKTOWE</a:t>
            </a:r>
            <a:endParaRPr kumimoji="0" lang="pl-PL" sz="24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344488" y="1340768"/>
            <a:ext cx="6048672" cy="4500618"/>
          </a:xfrm>
          <a:prstGeom prst="rect">
            <a:avLst/>
          </a:prstGeom>
        </p:spPr>
        <p:txBody>
          <a:bodyPr/>
          <a:lstStyle/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b="1" kern="0" baseline="0" dirty="0" smtClean="0">
                <a:solidFill>
                  <a:srgbClr val="C8AE98"/>
                </a:solidFill>
              </a:rPr>
              <a:t>Nowa suszarka INFINI PRO AUTO STOP CV8547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Najwyżej pozycjonowana suszarka z unikalnym systemem auto start/ auto stop automatycznie uruchamiającym/ zatrzymującym pracę suszarki 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Wyższa moc </a:t>
            </a:r>
            <a:r>
              <a:rPr lang="pl-PL" sz="1600" b="1" kern="0" baseline="0" dirty="0" smtClean="0">
                <a:solidFill>
                  <a:srgbClr val="8E8581"/>
                </a:solidFill>
              </a:rPr>
              <a:t>: 2200 W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Nowa kolorystyka : </a:t>
            </a:r>
            <a:r>
              <a:rPr lang="pl-PL" sz="1600" b="1" kern="0" baseline="0" dirty="0" smtClean="0">
                <a:solidFill>
                  <a:srgbClr val="8E8581"/>
                </a:solidFill>
              </a:rPr>
              <a:t>ciemna czekolada / wykończenie - metaliczny bursztyn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Eleganckie opakowanie z okienkiem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Dostępność – wrzesień 2010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Pozycjonowanie cenowe – 259,99 </a:t>
            </a:r>
            <a:r>
              <a:rPr lang="pl-PL" sz="1600" b="1" kern="0" baseline="0" dirty="0" err="1" smtClean="0">
                <a:solidFill>
                  <a:srgbClr val="8E8581"/>
                </a:solidFill>
              </a:rPr>
              <a:t>pln</a:t>
            </a: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kern="0" baseline="0" dirty="0" smtClean="0">
              <a:solidFill>
                <a:srgbClr val="8E8581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166786" y="357166"/>
            <a:ext cx="83200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pl-PL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 </a:t>
            </a:r>
            <a:r>
              <a:rPr lang="pl-PL" sz="1800" b="1" kern="0" baseline="0" noProof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Suszarki</a:t>
            </a:r>
            <a:endParaRPr kumimoji="0" lang="pl-PL" sz="18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7644" y="97189"/>
            <a:ext cx="2045424" cy="902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41232" y="3307958"/>
            <a:ext cx="1041315" cy="1273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095348" y="285728"/>
            <a:ext cx="83200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NOWOŚCI PRODUKTOWE</a:t>
            </a:r>
            <a:endParaRPr kumimoji="0" lang="pl-PL" sz="24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1136576" y="1124744"/>
            <a:ext cx="5616624" cy="4500618"/>
          </a:xfrm>
          <a:prstGeom prst="rect">
            <a:avLst/>
          </a:prstGeom>
        </p:spPr>
        <p:txBody>
          <a:bodyPr/>
          <a:lstStyle/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b="1" kern="0" baseline="0" dirty="0" smtClean="0">
                <a:solidFill>
                  <a:srgbClr val="C8AE98"/>
                </a:solidFill>
              </a:rPr>
              <a:t>Nowa suszarka INFINI PRO  CV8538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Profesjonalny silnik AC gwarantuje bardzo dobre rezultaty i większa trwałość urządzenia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Profesjonalne akcesoria:</a:t>
            </a:r>
          </a:p>
          <a:p>
            <a:pPr marL="1257300" lvl="3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2 koncentratory: 8 i 13 mm</a:t>
            </a:r>
          </a:p>
          <a:p>
            <a:pPr marL="1257300" lvl="3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dyfuzor</a:t>
            </a: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Jonizacja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Technologia ceramiczna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Nadmuch zimnego powietrza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Moc </a:t>
            </a:r>
            <a:r>
              <a:rPr lang="pl-PL" sz="1600" b="1" kern="0" baseline="0" dirty="0" smtClean="0">
                <a:solidFill>
                  <a:srgbClr val="8E8581"/>
                </a:solidFill>
              </a:rPr>
              <a:t>: 2000 W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Kolor: ciemny brąz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Zastępstwo </a:t>
            </a:r>
            <a:r>
              <a:rPr lang="pl-PL" sz="1600" kern="0" baseline="0" dirty="0" err="1" smtClean="0">
                <a:solidFill>
                  <a:srgbClr val="8E8581"/>
                </a:solidFill>
              </a:rPr>
              <a:t>Prolight</a:t>
            </a:r>
            <a:r>
              <a:rPr lang="pl-PL" sz="1600" kern="0" baseline="0" dirty="0" smtClean="0">
                <a:solidFill>
                  <a:srgbClr val="8E8581"/>
                </a:solidFill>
              </a:rPr>
              <a:t> Motor AC Compact CV8410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Dostępność – październik 2010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Pozycjonowanie cenowe – 199, 99 </a:t>
            </a:r>
            <a:r>
              <a:rPr lang="pl-PL" sz="1600" b="1" kern="0" baseline="0" dirty="0" err="1" smtClean="0">
                <a:solidFill>
                  <a:srgbClr val="8E8581"/>
                </a:solidFill>
              </a:rPr>
              <a:t>pln</a:t>
            </a: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kern="0" baseline="0" dirty="0" smtClean="0">
              <a:solidFill>
                <a:srgbClr val="8E8581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166786" y="357166"/>
            <a:ext cx="83200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pl-PL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 </a:t>
            </a:r>
            <a:r>
              <a:rPr lang="pl-PL" sz="1800" b="1" kern="0" baseline="0" noProof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Suszarki</a:t>
            </a:r>
            <a:endParaRPr kumimoji="0" lang="pl-PL" sz="18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7644" y="97189"/>
            <a:ext cx="2045424" cy="902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1192" y="1772816"/>
            <a:ext cx="309144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472" y="3984476"/>
            <a:ext cx="1019175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0472" y="1844824"/>
            <a:ext cx="974357" cy="98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0472" y="2913881"/>
            <a:ext cx="9906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136576" y="692696"/>
            <a:ext cx="8395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Wsparcie marketingowe II połowa 2010</a:t>
            </a:r>
            <a:endParaRPr lang="pl-PL" sz="1800" b="1" baseline="0" dirty="0">
              <a:solidFill>
                <a:srgbClr val="969696"/>
              </a:solidFill>
              <a:latin typeface="Arial Rounded MT Bold" pitchFamily="34" charset="0"/>
              <a:cs typeface="Arial" charset="0"/>
            </a:endParaRPr>
          </a:p>
        </p:txBody>
      </p:sp>
      <p:pic>
        <p:nvPicPr>
          <p:cNvPr id="9" name="Picture 1" descr="C:\Archiwum23-10-2009\Moje dokumenty\LOGOTYPY\LogoROWENTA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05768" y="191069"/>
            <a:ext cx="2715904" cy="1198891"/>
          </a:xfrm>
          <a:prstGeom prst="rect">
            <a:avLst/>
          </a:prstGeom>
          <a:noFill/>
        </p:spPr>
      </p:pic>
      <p:sp>
        <p:nvSpPr>
          <p:cNvPr id="5" name="Rectangle 7"/>
          <p:cNvSpPr txBox="1">
            <a:spLocks noChangeArrowheads="1"/>
          </p:cNvSpPr>
          <p:nvPr/>
        </p:nvSpPr>
        <p:spPr>
          <a:xfrm>
            <a:off x="3739487" y="1427394"/>
            <a:ext cx="5704764" cy="4786312"/>
          </a:xfrm>
          <a:prstGeom prst="rect">
            <a:avLst/>
          </a:prstGeom>
          <a:noFill/>
        </p:spPr>
        <p:txBody>
          <a:bodyPr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Tx/>
              <a:buNone/>
              <a:tabLst/>
              <a:defRPr/>
            </a:pPr>
            <a:endParaRPr kumimoji="0" lang="pl-PL" sz="800" b="1" i="0" u="none" strike="noStrike" kern="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 typeface="Wingdings" pitchFamily="2" charset="2"/>
              <a:buNone/>
              <a:tabLst/>
              <a:defRPr/>
            </a:pPr>
            <a:endParaRPr kumimoji="0" lang="pl-PL" sz="800" b="0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tabLst/>
              <a:defRPr/>
            </a:pPr>
            <a:endParaRPr kumimoji="0" lang="pl-PL" sz="1800" b="0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 typeface="Wingdings" pitchFamily="2" charset="2"/>
              <a:buNone/>
              <a:tabLst/>
              <a:defRPr/>
            </a:pPr>
            <a:endParaRPr kumimoji="0" lang="pl-PL" sz="1800" b="1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7"/>
          <p:cNvSpPr txBox="1">
            <a:spLocks noChangeArrowheads="1"/>
          </p:cNvSpPr>
          <p:nvPr/>
        </p:nvSpPr>
        <p:spPr>
          <a:xfrm>
            <a:off x="1424608" y="980728"/>
            <a:ext cx="7272808" cy="4786312"/>
          </a:xfrm>
          <a:prstGeom prst="rect">
            <a:avLst/>
          </a:prstGeom>
          <a:noFill/>
        </p:spPr>
        <p:txBody>
          <a:bodyPr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Tx/>
              <a:buNone/>
              <a:tabLst/>
              <a:defRPr/>
            </a:pPr>
            <a:endParaRPr kumimoji="0" lang="pl-PL" sz="800" b="1" i="0" u="none" strike="noStrike" kern="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 typeface="Wingdings" pitchFamily="2" charset="2"/>
              <a:buNone/>
              <a:tabLst/>
              <a:defRPr/>
            </a:pPr>
            <a:endParaRPr kumimoji="0" lang="pl-PL" sz="800" b="0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 typeface="Wingdings" pitchFamily="2" charset="2"/>
              <a:buChar char="q"/>
              <a:tabLst/>
              <a:defRPr/>
            </a:pPr>
            <a:r>
              <a:rPr lang="pl-PL" sz="1800" kern="0" baseline="0" dirty="0" smtClean="0">
                <a:solidFill>
                  <a:srgbClr val="8E8581"/>
                </a:solidFill>
                <a:latin typeface="+mn-lt"/>
                <a:ea typeface="+mn-ea"/>
              </a:rPr>
              <a:t>Wsparcie </a:t>
            </a:r>
            <a:r>
              <a:rPr lang="pl-PL" sz="1800" kern="0" baseline="0" dirty="0" err="1" smtClean="0">
                <a:solidFill>
                  <a:srgbClr val="8E8581"/>
                </a:solidFill>
                <a:latin typeface="+mn-lt"/>
                <a:ea typeface="+mn-ea"/>
              </a:rPr>
              <a:t>mediowe</a:t>
            </a:r>
            <a:r>
              <a:rPr lang="pl-PL" sz="1800" kern="0" baseline="0" dirty="0" smtClean="0">
                <a:solidFill>
                  <a:srgbClr val="8E8581"/>
                </a:solidFill>
                <a:latin typeface="+mn-lt"/>
                <a:ea typeface="+mn-ea"/>
              </a:rPr>
              <a:t> – </a:t>
            </a:r>
            <a:r>
              <a:rPr lang="pl-PL" sz="1600" b="1" kern="0" baseline="0" dirty="0" err="1" smtClean="0">
                <a:solidFill>
                  <a:srgbClr val="C88E7E"/>
                </a:solidFill>
              </a:rPr>
              <a:t>Respect</a:t>
            </a:r>
            <a:endParaRPr lang="pl-PL" sz="1600" b="1" kern="0" baseline="0" dirty="0" smtClean="0">
              <a:solidFill>
                <a:srgbClr val="C88E7E"/>
              </a:solidFill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tabLst/>
              <a:defRPr/>
            </a:pPr>
            <a:endParaRPr lang="pl-PL" sz="1800" kern="0" baseline="0" dirty="0" smtClean="0">
              <a:solidFill>
                <a:srgbClr val="8E8581"/>
              </a:solidFill>
              <a:latin typeface="+mn-lt"/>
              <a:ea typeface="+mn-ea"/>
            </a:endParaRPr>
          </a:p>
          <a:p>
            <a:pPr marL="800100" marR="0" lvl="1" indent="-342900" algn="l" defTabSz="914400" eaLnBrk="1" latinLnBrk="0" hangingPunct="1">
              <a:lnSpc>
                <a:spcPct val="100000"/>
              </a:lnSpc>
              <a:spcBef>
                <a:spcPct val="20000"/>
              </a:spcBef>
              <a:buClr>
                <a:srgbClr val="E42518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  <a:latin typeface="+mn-lt"/>
                <a:ea typeface="+mn-ea"/>
              </a:rPr>
              <a:t>Kampania TV </a:t>
            </a:r>
            <a:r>
              <a:rPr lang="pl-PL" sz="1600" kern="0" baseline="0" dirty="0" smtClean="0">
                <a:solidFill>
                  <a:srgbClr val="8E8581"/>
                </a:solidFill>
                <a:latin typeface="+mn-lt"/>
                <a:ea typeface="+mn-ea"/>
              </a:rPr>
              <a:t>– okres przedświąteczny (22.11.2010 – 19.12.2010)</a:t>
            </a:r>
          </a:p>
          <a:p>
            <a:pPr marL="1257300" lvl="2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400" kern="0" baseline="0" dirty="0" smtClean="0">
                <a:solidFill>
                  <a:srgbClr val="8E8581"/>
                </a:solidFill>
                <a:latin typeface="+mn-lt"/>
                <a:ea typeface="+mn-ea"/>
              </a:rPr>
              <a:t>Stacje ogólnopolskie i kanały niszowe</a:t>
            </a:r>
          </a:p>
          <a:p>
            <a:pPr marL="1257300" lvl="2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400" kern="0" baseline="0" dirty="0" smtClean="0">
                <a:solidFill>
                  <a:srgbClr val="8E8581"/>
                </a:solidFill>
                <a:latin typeface="+mn-lt"/>
                <a:ea typeface="+mn-ea"/>
              </a:rPr>
              <a:t>Spot TV – w trakcie adaptacji</a:t>
            </a:r>
          </a:p>
          <a:p>
            <a:pPr marL="1257300" lvl="2" indent="-342900" algn="l" eaLnBrk="1" hangingPunct="1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  <a:latin typeface="+mn-lt"/>
              <a:ea typeface="+mn-ea"/>
            </a:endParaRPr>
          </a:p>
          <a:p>
            <a:pPr marL="800100" marR="0" lvl="1" indent="-342900" algn="l" defTabSz="914400" eaLnBrk="1" latinLnBrk="0" hangingPunct="1">
              <a:lnSpc>
                <a:spcPct val="100000"/>
              </a:lnSpc>
              <a:spcBef>
                <a:spcPct val="20000"/>
              </a:spcBef>
              <a:buClr>
                <a:srgbClr val="E42518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  <a:latin typeface="+mn-lt"/>
                <a:ea typeface="+mn-ea"/>
              </a:rPr>
              <a:t>Silna aktywność internetowa </a:t>
            </a:r>
            <a:r>
              <a:rPr lang="pl-PL" sz="1600" kern="0" baseline="0" dirty="0" smtClean="0">
                <a:solidFill>
                  <a:srgbClr val="8E8581"/>
                </a:solidFill>
                <a:latin typeface="+mn-lt"/>
                <a:ea typeface="+mn-ea"/>
              </a:rPr>
              <a:t>(8.11.2010 – 19.12.2010)</a:t>
            </a:r>
          </a:p>
          <a:p>
            <a:pPr marL="1257300" lvl="2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400" kern="0" baseline="0" dirty="0" smtClean="0">
                <a:solidFill>
                  <a:srgbClr val="8E8581"/>
                </a:solidFill>
                <a:latin typeface="+mn-lt"/>
                <a:ea typeface="+mn-ea"/>
              </a:rPr>
              <a:t>Sekcja specjalna we współpracy z portalem </a:t>
            </a:r>
            <a:r>
              <a:rPr lang="pl-PL" sz="1400" kern="0" baseline="0" dirty="0" err="1" smtClean="0">
                <a:solidFill>
                  <a:srgbClr val="FFCC99"/>
                </a:solidFill>
                <a:latin typeface="+mn-lt"/>
                <a:ea typeface="+mn-ea"/>
                <a:hlinkClick r:id="rId3"/>
              </a:rPr>
              <a:t>www.wizaż.pl</a:t>
            </a:r>
            <a:endParaRPr lang="pl-PL" sz="1400" kern="0" baseline="0" dirty="0" smtClean="0">
              <a:solidFill>
                <a:srgbClr val="FFCC99"/>
              </a:solidFill>
              <a:latin typeface="+mn-lt"/>
              <a:ea typeface="+mn-ea"/>
            </a:endParaRPr>
          </a:p>
          <a:p>
            <a:pPr marL="1257300" lvl="2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400" kern="0" baseline="0" dirty="0" smtClean="0">
                <a:solidFill>
                  <a:srgbClr val="8E8581"/>
                </a:solidFill>
                <a:latin typeface="+mn-lt"/>
                <a:ea typeface="+mn-ea"/>
              </a:rPr>
              <a:t>Konkurs dla internautów</a:t>
            </a:r>
          </a:p>
          <a:p>
            <a:pPr marL="1257300" lvl="2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400" kern="0" baseline="0" dirty="0" smtClean="0">
                <a:solidFill>
                  <a:srgbClr val="8E8581"/>
                </a:solidFill>
                <a:latin typeface="+mn-lt"/>
                <a:ea typeface="+mn-ea"/>
              </a:rPr>
              <a:t>Promocja w wyszukiwarkach internetowych (słowa klucze)</a:t>
            </a:r>
          </a:p>
          <a:p>
            <a:pPr marL="1257300" lvl="2" indent="-342900" algn="l" eaLnBrk="1" hangingPunct="1"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kern="0" baseline="0" dirty="0" smtClean="0">
              <a:solidFill>
                <a:srgbClr val="8E8581"/>
              </a:solidFill>
              <a:latin typeface="+mn-lt"/>
              <a:ea typeface="+mn-ea"/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  <a:latin typeface="+mn-lt"/>
                <a:ea typeface="+mn-ea"/>
              </a:rPr>
              <a:t>Działania </a:t>
            </a:r>
            <a:r>
              <a:rPr lang="pl-PL" sz="1600" b="1" kern="0" baseline="0" dirty="0" err="1" smtClean="0">
                <a:solidFill>
                  <a:srgbClr val="8E8581"/>
                </a:solidFill>
                <a:latin typeface="+mn-lt"/>
                <a:ea typeface="+mn-ea"/>
              </a:rPr>
              <a:t>ambientowe</a:t>
            </a:r>
            <a:r>
              <a:rPr lang="pl-PL" sz="1600" b="1" kern="0" baseline="0" dirty="0" smtClean="0">
                <a:solidFill>
                  <a:srgbClr val="8E8581"/>
                </a:solidFill>
                <a:latin typeface="+mn-lt"/>
                <a:ea typeface="+mn-ea"/>
              </a:rPr>
              <a:t> – </a:t>
            </a:r>
            <a:r>
              <a:rPr lang="pl-PL" sz="1600" b="1" kern="0" baseline="0" dirty="0" err="1" smtClean="0">
                <a:solidFill>
                  <a:srgbClr val="8E8581"/>
                </a:solidFill>
                <a:latin typeface="+mn-lt"/>
                <a:ea typeface="+mn-ea"/>
              </a:rPr>
              <a:t>Look</a:t>
            </a:r>
            <a:r>
              <a:rPr lang="pl-PL" sz="1600" b="1" kern="0" baseline="0" dirty="0" smtClean="0">
                <a:solidFill>
                  <a:srgbClr val="8E8581"/>
                </a:solidFill>
                <a:latin typeface="+mn-lt"/>
                <a:ea typeface="+mn-ea"/>
              </a:rPr>
              <a:t> TV (salony fryzjerskie)</a:t>
            </a:r>
          </a:p>
          <a:p>
            <a:pPr marL="1257300" lvl="2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600" kern="0" baseline="0" dirty="0" smtClean="0">
                <a:solidFill>
                  <a:srgbClr val="8E8581"/>
                </a:solidFill>
                <a:latin typeface="+mn-lt"/>
                <a:ea typeface="+mn-ea"/>
              </a:rPr>
              <a:t># 420 punktów na terenie całej Polski</a:t>
            </a:r>
          </a:p>
          <a:p>
            <a:pPr marL="1257300" lvl="2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endParaRPr lang="pl-PL" sz="1400" kern="0" baseline="0" dirty="0" smtClean="0">
              <a:solidFill>
                <a:srgbClr val="8E8581"/>
              </a:solidFill>
              <a:latin typeface="+mn-lt"/>
              <a:ea typeface="+mn-ea"/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800" kern="0" baseline="0" dirty="0" smtClean="0">
                <a:solidFill>
                  <a:srgbClr val="8E8581"/>
                </a:solidFill>
                <a:latin typeface="+mn-lt"/>
                <a:ea typeface="+mn-ea"/>
              </a:rPr>
              <a:t>Wsparcie internetowe – </a:t>
            </a:r>
            <a:r>
              <a:rPr lang="pl-PL" sz="1600" b="1" kern="0" baseline="0" dirty="0" err="1" smtClean="0">
                <a:solidFill>
                  <a:srgbClr val="C88E7E"/>
                </a:solidFill>
              </a:rPr>
              <a:t>Brush</a:t>
            </a:r>
            <a:r>
              <a:rPr lang="pl-PL" sz="1600" b="1" kern="0" baseline="0" dirty="0" smtClean="0">
                <a:solidFill>
                  <a:srgbClr val="C88E7E"/>
                </a:solidFill>
              </a:rPr>
              <a:t> </a:t>
            </a:r>
            <a:r>
              <a:rPr lang="pl-PL" sz="1600" b="1" kern="0" baseline="0" dirty="0" err="1" smtClean="0">
                <a:solidFill>
                  <a:srgbClr val="C88E7E"/>
                </a:solidFill>
              </a:rPr>
              <a:t>Activ</a:t>
            </a:r>
            <a:r>
              <a:rPr lang="pl-PL" sz="1600" b="1" kern="0" baseline="0" dirty="0" smtClean="0">
                <a:solidFill>
                  <a:srgbClr val="C88E7E"/>
                </a:solidFill>
              </a:rPr>
              <a:t> </a:t>
            </a:r>
          </a:p>
          <a:p>
            <a:pPr marL="1257300" lvl="2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400" kern="0" baseline="0" dirty="0" smtClean="0">
                <a:solidFill>
                  <a:srgbClr val="8E8581"/>
                </a:solidFill>
                <a:latin typeface="+mn-lt"/>
                <a:ea typeface="+mn-ea"/>
              </a:rPr>
              <a:t>Sekcja specjalna na </a:t>
            </a:r>
            <a:r>
              <a:rPr lang="pl-PL" sz="1400" kern="0" baseline="0" dirty="0" err="1" smtClean="0">
                <a:solidFill>
                  <a:srgbClr val="8E8581"/>
                </a:solidFill>
                <a:latin typeface="+mn-lt"/>
                <a:ea typeface="+mn-ea"/>
                <a:hlinkClick r:id="rId3"/>
              </a:rPr>
              <a:t>www.wizaż.pl</a:t>
            </a:r>
            <a:endParaRPr lang="pl-PL" sz="1400" kern="0" baseline="0" dirty="0" smtClean="0">
              <a:solidFill>
                <a:srgbClr val="8E8581"/>
              </a:solidFill>
              <a:latin typeface="+mn-lt"/>
              <a:ea typeface="+mn-ea"/>
            </a:endParaRPr>
          </a:p>
          <a:p>
            <a:pPr marL="1257300" lvl="2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400" kern="0" baseline="0" dirty="0" smtClean="0">
                <a:solidFill>
                  <a:srgbClr val="8E8581"/>
                </a:solidFill>
                <a:latin typeface="+mn-lt"/>
                <a:ea typeface="+mn-ea"/>
              </a:rPr>
              <a:t>Okres przedświąteczny</a:t>
            </a:r>
          </a:p>
          <a:p>
            <a:pPr marL="1257300" lvl="2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endParaRPr lang="pl-PL" sz="1400" kern="0" baseline="0" dirty="0" smtClean="0">
              <a:solidFill>
                <a:srgbClr val="8E8581"/>
              </a:solidFill>
              <a:latin typeface="+mn-lt"/>
              <a:ea typeface="+mn-ea"/>
            </a:endParaRPr>
          </a:p>
          <a:p>
            <a:pPr marL="800100" marR="0" lvl="1" indent="-342900" algn="l" defTabSz="914400" eaLnBrk="1" latinLnBrk="0" hangingPunct="1">
              <a:lnSpc>
                <a:spcPct val="100000"/>
              </a:lnSpc>
              <a:spcBef>
                <a:spcPct val="20000"/>
              </a:spcBef>
              <a:buClr>
                <a:srgbClr val="E42518"/>
              </a:buClr>
              <a:buSzTx/>
              <a:tabLst/>
              <a:defRPr/>
            </a:pPr>
            <a:endParaRPr lang="pl-PL" sz="1600" kern="0" baseline="0" dirty="0" smtClean="0">
              <a:solidFill>
                <a:srgbClr val="8E8581"/>
              </a:solidFill>
              <a:latin typeface="+mn-lt"/>
              <a:ea typeface="+mn-ea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tabLst/>
              <a:defRPr/>
            </a:pPr>
            <a:endParaRPr lang="pl-PL" sz="1800" kern="0" baseline="0" dirty="0" smtClean="0">
              <a:solidFill>
                <a:srgbClr val="8E8581"/>
              </a:solidFill>
              <a:latin typeface="+mn-lt"/>
              <a:ea typeface="+mn-ea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tabLst/>
              <a:defRPr/>
            </a:pPr>
            <a:endParaRPr kumimoji="0" lang="pl-PL" sz="1800" b="0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 typeface="Wingdings" pitchFamily="2" charset="2"/>
              <a:buNone/>
              <a:tabLst/>
              <a:defRPr/>
            </a:pPr>
            <a:endParaRPr kumimoji="0" lang="pl-PL" sz="1800" b="1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1095348" y="285728"/>
            <a:ext cx="83200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URZĄDZENIA DO STYLIZACJI WŁOSÓW</a:t>
            </a:r>
            <a:endParaRPr kumimoji="0" lang="pl-PL" sz="20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pic>
        <p:nvPicPr>
          <p:cNvPr id="15" name="Picture 20" descr="CF7710 dessus ret ro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1897968" y="3807687"/>
            <a:ext cx="5220761" cy="879865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05328" y="4077072"/>
            <a:ext cx="162018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5255866" y="5758680"/>
            <a:ext cx="1660550" cy="538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136576" y="692696"/>
            <a:ext cx="8395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Wsparcie marketingowe RESPECT</a:t>
            </a:r>
            <a:endParaRPr lang="pl-PL" sz="1800" b="1" baseline="0" dirty="0">
              <a:solidFill>
                <a:srgbClr val="969696"/>
              </a:solidFill>
              <a:latin typeface="Arial Rounded MT Bold" pitchFamily="34" charset="0"/>
              <a:cs typeface="Arial" charset="0"/>
            </a:endParaRPr>
          </a:p>
        </p:txBody>
      </p:sp>
      <p:pic>
        <p:nvPicPr>
          <p:cNvPr id="9" name="Picture 1" descr="C:\Archiwum23-10-2009\Moje dokumenty\LOGOTYPY\LogoROWENTA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05768" y="191069"/>
            <a:ext cx="2715904" cy="1198891"/>
          </a:xfrm>
          <a:prstGeom prst="rect">
            <a:avLst/>
          </a:prstGeom>
          <a:noFill/>
        </p:spPr>
      </p:pic>
      <p:sp>
        <p:nvSpPr>
          <p:cNvPr id="5" name="Rectangle 7"/>
          <p:cNvSpPr txBox="1">
            <a:spLocks noChangeArrowheads="1"/>
          </p:cNvSpPr>
          <p:nvPr/>
        </p:nvSpPr>
        <p:spPr>
          <a:xfrm>
            <a:off x="3739487" y="1427394"/>
            <a:ext cx="5704764" cy="4786312"/>
          </a:xfrm>
          <a:prstGeom prst="rect">
            <a:avLst/>
          </a:prstGeom>
          <a:noFill/>
        </p:spPr>
        <p:txBody>
          <a:bodyPr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Tx/>
              <a:buNone/>
              <a:tabLst/>
              <a:defRPr/>
            </a:pPr>
            <a:endParaRPr kumimoji="0" lang="pl-PL" sz="800" b="1" i="0" u="none" strike="noStrike" kern="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 typeface="Wingdings" pitchFamily="2" charset="2"/>
              <a:buNone/>
              <a:tabLst/>
              <a:defRPr/>
            </a:pPr>
            <a:endParaRPr kumimoji="0" lang="pl-PL" sz="800" b="0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tabLst/>
              <a:defRPr/>
            </a:pPr>
            <a:endParaRPr kumimoji="0" lang="pl-PL" sz="1800" b="0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 typeface="Wingdings" pitchFamily="2" charset="2"/>
              <a:buNone/>
              <a:tabLst/>
              <a:defRPr/>
            </a:pPr>
            <a:endParaRPr kumimoji="0" lang="pl-PL" sz="1800" b="1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7"/>
          <p:cNvSpPr txBox="1">
            <a:spLocks noChangeArrowheads="1"/>
          </p:cNvSpPr>
          <p:nvPr/>
        </p:nvSpPr>
        <p:spPr>
          <a:xfrm>
            <a:off x="1424608" y="1268760"/>
            <a:ext cx="8208912" cy="4786312"/>
          </a:xfrm>
          <a:prstGeom prst="rect">
            <a:avLst/>
          </a:prstGeom>
          <a:noFill/>
        </p:spPr>
        <p:txBody>
          <a:bodyPr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Tx/>
              <a:buNone/>
              <a:tabLst/>
              <a:defRPr/>
            </a:pPr>
            <a:endParaRPr kumimoji="0" lang="pl-PL" sz="800" b="1" i="0" u="none" strike="noStrike" kern="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 typeface="Wingdings" pitchFamily="2" charset="2"/>
              <a:buNone/>
              <a:tabLst/>
              <a:defRPr/>
            </a:pPr>
            <a:endParaRPr kumimoji="0" lang="pl-PL" sz="800" b="0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marR="0" lvl="1" indent="-342900" algn="l" defTabSz="914400" eaLnBrk="1" latinLnBrk="0" hangingPunct="1">
              <a:lnSpc>
                <a:spcPct val="100000"/>
              </a:lnSpc>
              <a:spcBef>
                <a:spcPct val="20000"/>
              </a:spcBef>
              <a:buClr>
                <a:srgbClr val="E42518"/>
              </a:buClr>
              <a:buSzTx/>
              <a:tabLst/>
              <a:defRPr/>
            </a:pPr>
            <a:endParaRPr lang="pl-PL" sz="1600" kern="0" baseline="0" dirty="0" smtClean="0">
              <a:solidFill>
                <a:srgbClr val="8E8581"/>
              </a:solidFill>
              <a:latin typeface="+mn-lt"/>
              <a:ea typeface="+mn-ea"/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800" kern="0" baseline="0" dirty="0" smtClean="0">
                <a:solidFill>
                  <a:srgbClr val="8E8581"/>
                </a:solidFill>
                <a:latin typeface="+mn-lt"/>
                <a:ea typeface="+mn-ea"/>
              </a:rPr>
              <a:t>Promocja konsumencka (kuponowa) 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  <a:latin typeface="+mn-lt"/>
                <a:ea typeface="+mn-ea"/>
                <a:sym typeface="Wingdings" pitchFamily="2" charset="2"/>
              </a:rPr>
              <a:t>Prezent w postaci suszarki SIGN CV1220 do zakupionej 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600" kern="0" baseline="0" dirty="0" smtClean="0">
                <a:solidFill>
                  <a:srgbClr val="8E8581"/>
                </a:solidFill>
                <a:latin typeface="+mn-lt"/>
                <a:ea typeface="+mn-ea"/>
                <a:sym typeface="Wingdings" pitchFamily="2" charset="2"/>
              </a:rPr>
              <a:t>	prostownicy </a:t>
            </a:r>
            <a:r>
              <a:rPr lang="pl-PL" sz="1600" kern="0" baseline="0" dirty="0" err="1" smtClean="0">
                <a:solidFill>
                  <a:srgbClr val="8E8581"/>
                </a:solidFill>
                <a:latin typeface="+mn-lt"/>
                <a:ea typeface="+mn-ea"/>
                <a:sym typeface="Wingdings" pitchFamily="2" charset="2"/>
              </a:rPr>
              <a:t>Respect</a:t>
            </a:r>
            <a:r>
              <a:rPr lang="pl-PL" sz="1600" kern="0" baseline="0" dirty="0" smtClean="0">
                <a:solidFill>
                  <a:srgbClr val="8E8581"/>
                </a:solidFill>
                <a:latin typeface="+mn-lt"/>
                <a:ea typeface="+mn-ea"/>
                <a:sym typeface="Wingdings" pitchFamily="2" charset="2"/>
              </a:rPr>
              <a:t> (CF7710)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  <a:latin typeface="+mn-lt"/>
                <a:ea typeface="+mn-ea"/>
                <a:sym typeface="Wingdings" pitchFamily="2" charset="2"/>
              </a:rPr>
              <a:t>Okres promocji: 1.11.2010 - 31.12.2010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E42518"/>
              </a:buClr>
              <a:defRPr/>
            </a:pPr>
            <a:endParaRPr lang="pl-PL" sz="1800" kern="0" baseline="0" dirty="0" smtClean="0">
              <a:solidFill>
                <a:srgbClr val="8E8581"/>
              </a:solidFill>
              <a:latin typeface="+mn-lt"/>
              <a:ea typeface="+mn-ea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 typeface="Wingdings" pitchFamily="2" charset="2"/>
              <a:buChar char="q"/>
              <a:tabLst/>
              <a:defRPr/>
            </a:pPr>
            <a:r>
              <a:rPr lang="pl-PL" sz="1800" kern="0" baseline="0" dirty="0" smtClean="0">
                <a:solidFill>
                  <a:srgbClr val="8E8581"/>
                </a:solidFill>
                <a:latin typeface="+mn-lt"/>
                <a:ea typeface="+mn-ea"/>
              </a:rPr>
              <a:t>Materiały reklamowe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400" kern="0" baseline="0" dirty="0" smtClean="0">
                <a:solidFill>
                  <a:srgbClr val="8E8581"/>
                </a:solidFill>
                <a:latin typeface="+mn-lt"/>
                <a:ea typeface="+mn-ea"/>
              </a:rPr>
              <a:t>Ulotka konsumencka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400" kern="0" baseline="0" dirty="0" smtClean="0">
                <a:solidFill>
                  <a:srgbClr val="8E8581"/>
                </a:solidFill>
                <a:latin typeface="+mn-lt"/>
                <a:ea typeface="+mn-ea"/>
              </a:rPr>
              <a:t>Display na ulotki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400" kern="0" baseline="0" dirty="0" smtClean="0">
                <a:solidFill>
                  <a:srgbClr val="8E8581"/>
                </a:solidFill>
                <a:latin typeface="+mn-lt"/>
                <a:ea typeface="+mn-ea"/>
              </a:rPr>
              <a:t>Zawieszka na produkcie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400" kern="0" baseline="0" dirty="0" err="1" smtClean="0">
                <a:solidFill>
                  <a:srgbClr val="8E8581"/>
                </a:solidFill>
                <a:latin typeface="+mn-lt"/>
                <a:ea typeface="+mn-ea"/>
              </a:rPr>
              <a:t>Wobblery</a:t>
            </a:r>
            <a:r>
              <a:rPr lang="pl-PL" sz="1400" kern="0" baseline="0" dirty="0" smtClean="0">
                <a:solidFill>
                  <a:srgbClr val="8E8581"/>
                </a:solidFill>
                <a:latin typeface="+mn-lt"/>
                <a:ea typeface="+mn-ea"/>
              </a:rPr>
              <a:t> informujące o promocji konsumenckiej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400" kern="0" baseline="0" dirty="0" smtClean="0">
                <a:solidFill>
                  <a:srgbClr val="8E8581"/>
                </a:solidFill>
                <a:latin typeface="+mn-lt"/>
                <a:ea typeface="+mn-ea"/>
              </a:rPr>
              <a:t>Stojak na prostownicę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 typeface="Wingdings" pitchFamily="2" charset="2"/>
              <a:buChar char="q"/>
              <a:tabLst/>
              <a:defRPr/>
            </a:pPr>
            <a:endParaRPr lang="pl-PL" sz="1800" kern="0" baseline="0" dirty="0" smtClean="0">
              <a:solidFill>
                <a:srgbClr val="8E8581"/>
              </a:solidFill>
              <a:latin typeface="+mn-lt"/>
              <a:ea typeface="+mn-ea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tabLst/>
              <a:defRPr/>
            </a:pPr>
            <a:endParaRPr kumimoji="0" lang="pl-PL" sz="1800" b="0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 typeface="Wingdings" pitchFamily="2" charset="2"/>
              <a:buNone/>
              <a:tabLst/>
              <a:defRPr/>
            </a:pPr>
            <a:endParaRPr kumimoji="0" lang="pl-PL" sz="1800" b="1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1095348" y="285728"/>
            <a:ext cx="83200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URZĄDZENIA DO STYLIZACJI WŁOSÓW</a:t>
            </a:r>
            <a:endParaRPr kumimoji="0" lang="pl-PL" sz="20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pic>
        <p:nvPicPr>
          <p:cNvPr id="15" name="Picture 20" descr="CF7710 dessus ret r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1897968" y="3807687"/>
            <a:ext cx="5220761" cy="879865"/>
          </a:xfrm>
          <a:prstGeom prst="rect">
            <a:avLst/>
          </a:prstGeom>
          <a:noFill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 t="11785" b="5189"/>
          <a:stretch>
            <a:fillRect/>
          </a:stretch>
        </p:blipFill>
        <p:spPr bwMode="auto">
          <a:xfrm flipH="1">
            <a:off x="3944888" y="5167377"/>
            <a:ext cx="2880320" cy="1690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89304" y="1700808"/>
            <a:ext cx="1496169" cy="2023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Image 14" descr="ROWENL30_PLV_BASIC.pdf"/>
          <p:cNvPicPr>
            <a:picLocks noChangeAspect="1"/>
          </p:cNvPicPr>
          <p:nvPr/>
        </p:nvPicPr>
        <p:blipFill>
          <a:blip r:embed="rId6" cstate="print"/>
          <a:srcRect l="11772" t="7671" r="42446" b="9436"/>
          <a:stretch>
            <a:fillRect/>
          </a:stretch>
        </p:blipFill>
        <p:spPr>
          <a:xfrm>
            <a:off x="7257256" y="3789040"/>
            <a:ext cx="1968970" cy="252028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136576" y="692696"/>
            <a:ext cx="8395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Wsparcie handlowe HURT</a:t>
            </a:r>
            <a:endParaRPr lang="pl-PL" sz="1800" b="1" baseline="0" dirty="0">
              <a:solidFill>
                <a:srgbClr val="969696"/>
              </a:solidFill>
              <a:latin typeface="Arial Rounded MT Bold" pitchFamily="34" charset="0"/>
              <a:cs typeface="Arial" charset="0"/>
            </a:endParaRPr>
          </a:p>
        </p:txBody>
      </p:sp>
      <p:pic>
        <p:nvPicPr>
          <p:cNvPr id="9" name="Picture 1" descr="C:\Archiwum23-10-2009\Moje dokumenty\LOGOTYPY\LogoROWENTA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05768" y="191069"/>
            <a:ext cx="2715904" cy="1198891"/>
          </a:xfrm>
          <a:prstGeom prst="rect">
            <a:avLst/>
          </a:prstGeom>
          <a:noFill/>
        </p:spPr>
      </p:pic>
      <p:sp>
        <p:nvSpPr>
          <p:cNvPr id="5" name="Rectangle 7"/>
          <p:cNvSpPr txBox="1">
            <a:spLocks noChangeArrowheads="1"/>
          </p:cNvSpPr>
          <p:nvPr/>
        </p:nvSpPr>
        <p:spPr>
          <a:xfrm>
            <a:off x="3739487" y="1427394"/>
            <a:ext cx="5704764" cy="4786312"/>
          </a:xfrm>
          <a:prstGeom prst="rect">
            <a:avLst/>
          </a:prstGeom>
          <a:noFill/>
        </p:spPr>
        <p:txBody>
          <a:bodyPr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Tx/>
              <a:buNone/>
              <a:tabLst/>
              <a:defRPr/>
            </a:pPr>
            <a:endParaRPr kumimoji="0" lang="pl-PL" sz="800" b="1" i="0" u="none" strike="noStrike" kern="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 typeface="Wingdings" pitchFamily="2" charset="2"/>
              <a:buNone/>
              <a:tabLst/>
              <a:defRPr/>
            </a:pPr>
            <a:endParaRPr kumimoji="0" lang="pl-PL" sz="800" b="0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tabLst/>
              <a:defRPr/>
            </a:pPr>
            <a:endParaRPr kumimoji="0" lang="pl-PL" sz="1800" b="0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 typeface="Wingdings" pitchFamily="2" charset="2"/>
              <a:buNone/>
              <a:tabLst/>
              <a:defRPr/>
            </a:pPr>
            <a:endParaRPr kumimoji="0" lang="pl-PL" sz="1800" b="1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7"/>
          <p:cNvSpPr txBox="1">
            <a:spLocks noChangeArrowheads="1"/>
          </p:cNvSpPr>
          <p:nvPr/>
        </p:nvSpPr>
        <p:spPr>
          <a:xfrm>
            <a:off x="1352600" y="1268760"/>
            <a:ext cx="7704856" cy="4786312"/>
          </a:xfrm>
          <a:prstGeom prst="rect">
            <a:avLst/>
          </a:prstGeom>
          <a:noFill/>
        </p:spPr>
        <p:txBody>
          <a:bodyPr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Tx/>
              <a:buNone/>
              <a:tabLst/>
              <a:defRPr/>
            </a:pPr>
            <a:endParaRPr kumimoji="0" lang="pl-PL" sz="800" b="1" i="0" u="none" strike="noStrike" kern="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 typeface="Wingdings" pitchFamily="2" charset="2"/>
              <a:buNone/>
              <a:tabLst/>
              <a:defRPr/>
            </a:pPr>
            <a:endParaRPr kumimoji="0" lang="pl-PL" sz="800" b="0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tabLst/>
              <a:defRPr/>
            </a:pPr>
            <a:endParaRPr lang="pl-PL" sz="1800" kern="0" baseline="0" dirty="0" smtClean="0">
              <a:solidFill>
                <a:srgbClr val="8E8581"/>
              </a:solidFill>
              <a:latin typeface="+mn-lt"/>
              <a:ea typeface="+mn-ea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 typeface="Wingdings" pitchFamily="2" charset="2"/>
              <a:buChar char="q"/>
              <a:tabLst/>
              <a:defRPr/>
            </a:pPr>
            <a:r>
              <a:rPr lang="pl-PL" sz="1600" kern="0" baseline="0" dirty="0" smtClean="0">
                <a:solidFill>
                  <a:srgbClr val="8E8581"/>
                </a:solidFill>
                <a:latin typeface="+mn-lt"/>
                <a:ea typeface="+mn-ea"/>
              </a:rPr>
              <a:t>Pakiety na </a:t>
            </a:r>
            <a:r>
              <a:rPr lang="pl-PL" sz="1600" kern="0" baseline="0" dirty="0" err="1" smtClean="0">
                <a:solidFill>
                  <a:srgbClr val="8E8581"/>
                </a:solidFill>
                <a:latin typeface="+mn-lt"/>
                <a:ea typeface="+mn-ea"/>
              </a:rPr>
              <a:t>Respect</a:t>
            </a:r>
            <a:r>
              <a:rPr lang="pl-PL" sz="1600" kern="0" baseline="0" dirty="0" smtClean="0">
                <a:solidFill>
                  <a:srgbClr val="8E8581"/>
                </a:solidFill>
                <a:latin typeface="+mn-lt"/>
                <a:ea typeface="+mn-ea"/>
              </a:rPr>
              <a:t> z gratisami za 1 PLN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tabLst/>
              <a:defRPr/>
            </a:pPr>
            <a:endParaRPr lang="pl-PL" sz="1800" kern="0" baseline="0" dirty="0" smtClean="0">
              <a:solidFill>
                <a:srgbClr val="8E8581"/>
              </a:solidFill>
              <a:latin typeface="+mn-lt"/>
              <a:ea typeface="+mn-ea"/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GRUPY ZAKUPOWE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600" kern="0" baseline="0" dirty="0" smtClean="0">
                <a:solidFill>
                  <a:srgbClr val="8E8581"/>
                </a:solidFill>
                <a:latin typeface="+mn-lt"/>
                <a:ea typeface="+mn-ea"/>
              </a:rPr>
              <a:t>Pakiet  19+1  za 1 PLN  (5% dodatkowego upustu)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600" kern="0" baseline="0" dirty="0" smtClean="0">
                <a:solidFill>
                  <a:srgbClr val="8E8581"/>
                </a:solidFill>
                <a:latin typeface="+mn-lt"/>
                <a:ea typeface="+mn-ea"/>
              </a:rPr>
              <a:t>Pakiet  52+4  za 1 PLN  (7% dodatkowego upustu)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tabLst/>
              <a:defRPr/>
            </a:pPr>
            <a:endParaRPr lang="pl-PL" sz="1800" kern="0" baseline="0" dirty="0" smtClean="0">
              <a:solidFill>
                <a:srgbClr val="8E8581"/>
              </a:solidFill>
              <a:latin typeface="+mn-lt"/>
              <a:ea typeface="+mn-ea"/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OTHERS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Pakiet  11+1  za 1 PLN  (9% dodatkowego upustu)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Pakiet  27+3  za 1 PLN  (10% dodatkowego upustu)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Pakiet  35+5  za 1 PLN  (12,5% dodatkowego upustu)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800" kern="0" baseline="0" dirty="0" smtClean="0">
                <a:solidFill>
                  <a:srgbClr val="8E8581"/>
                </a:solidFill>
                <a:latin typeface="+mn-lt"/>
                <a:ea typeface="+mn-ea"/>
              </a:rPr>
              <a:t>Pakiety obowiązują </a:t>
            </a:r>
            <a:r>
              <a:rPr lang="pl-PL" sz="1800" u="sng" kern="0" baseline="0" dirty="0" smtClean="0">
                <a:solidFill>
                  <a:srgbClr val="8E8581"/>
                </a:solidFill>
                <a:latin typeface="+mn-lt"/>
                <a:ea typeface="+mn-ea"/>
              </a:rPr>
              <a:t>od października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  <a:latin typeface="+mn-lt"/>
              <a:ea typeface="+mn-ea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tabLst/>
              <a:defRPr/>
            </a:pPr>
            <a:endParaRPr lang="pl-PL" sz="1800" kern="0" baseline="0" dirty="0" smtClean="0">
              <a:solidFill>
                <a:srgbClr val="8E8581"/>
              </a:solidFill>
              <a:latin typeface="+mn-lt"/>
              <a:ea typeface="+mn-ea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tabLst/>
              <a:defRPr/>
            </a:pPr>
            <a:endParaRPr lang="pl-PL" sz="1800" kern="0" baseline="0" dirty="0" smtClean="0">
              <a:solidFill>
                <a:srgbClr val="8E8581"/>
              </a:solidFill>
              <a:latin typeface="+mn-lt"/>
              <a:ea typeface="+mn-ea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tabLst/>
              <a:defRPr/>
            </a:pPr>
            <a:endParaRPr kumimoji="0" lang="pl-PL" sz="1800" b="0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 typeface="Wingdings" pitchFamily="2" charset="2"/>
              <a:buNone/>
              <a:tabLst/>
              <a:defRPr/>
            </a:pPr>
            <a:endParaRPr kumimoji="0" lang="pl-PL" sz="1800" b="1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1095348" y="285728"/>
            <a:ext cx="83200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URZĄDZENIA DO STYLIZACJI WLOSÓW</a:t>
            </a:r>
            <a:endParaRPr kumimoji="0" lang="pl-PL" sz="20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pic>
        <p:nvPicPr>
          <p:cNvPr id="15" name="Picture 20" descr="CF7710 dessus ret r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1897968" y="3807687"/>
            <a:ext cx="5220761" cy="879865"/>
          </a:xfrm>
          <a:prstGeom prst="rect">
            <a:avLst/>
          </a:prstGeom>
          <a:noFill/>
        </p:spPr>
      </p:pic>
      <p:sp>
        <p:nvSpPr>
          <p:cNvPr id="13" name="pole tekstowe 12"/>
          <p:cNvSpPr txBox="1"/>
          <p:nvPr/>
        </p:nvSpPr>
        <p:spPr>
          <a:xfrm>
            <a:off x="1496616" y="1340768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sz="1600" b="1" baseline="0" dirty="0" smtClean="0">
                <a:solidFill>
                  <a:srgbClr val="C00000"/>
                </a:solidFill>
                <a:sym typeface="Wingdings" pitchFamily="2" charset="2"/>
              </a:rPr>
              <a:t>CEL: zbudowanie dystrybucji prostownicy </a:t>
            </a:r>
            <a:r>
              <a:rPr lang="pl-PL" sz="1600" b="1" baseline="0" dirty="0" err="1" smtClean="0">
                <a:solidFill>
                  <a:srgbClr val="C00000"/>
                </a:solidFill>
                <a:sym typeface="Wingdings" pitchFamily="2" charset="2"/>
              </a:rPr>
              <a:t>Respect</a:t>
            </a:r>
            <a:endParaRPr lang="pl-PL" sz="1600" b="1" baseline="0" dirty="0" smtClean="0">
              <a:solidFill>
                <a:srgbClr val="C00000"/>
              </a:solidFill>
              <a:sym typeface="Wingdings" pitchFamily="2" charset="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136576" y="692696"/>
            <a:ext cx="8395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Wsparcie handlowe DETAL</a:t>
            </a:r>
            <a:endParaRPr lang="pl-PL" sz="1800" b="1" baseline="0" dirty="0">
              <a:solidFill>
                <a:srgbClr val="969696"/>
              </a:solidFill>
              <a:latin typeface="Arial Rounded MT Bold" pitchFamily="34" charset="0"/>
              <a:cs typeface="Arial" charset="0"/>
            </a:endParaRPr>
          </a:p>
        </p:txBody>
      </p:sp>
      <p:pic>
        <p:nvPicPr>
          <p:cNvPr id="9" name="Picture 1" descr="C:\Archiwum23-10-2009\Moje dokumenty\LOGOTYPY\LogoROWENTA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05768" y="191069"/>
            <a:ext cx="2715904" cy="1198891"/>
          </a:xfrm>
          <a:prstGeom prst="rect">
            <a:avLst/>
          </a:prstGeom>
          <a:noFill/>
        </p:spPr>
      </p:pic>
      <p:sp>
        <p:nvSpPr>
          <p:cNvPr id="5" name="Rectangle 7"/>
          <p:cNvSpPr txBox="1">
            <a:spLocks noChangeArrowheads="1"/>
          </p:cNvSpPr>
          <p:nvPr/>
        </p:nvSpPr>
        <p:spPr>
          <a:xfrm>
            <a:off x="3739487" y="1427394"/>
            <a:ext cx="5704764" cy="4786312"/>
          </a:xfrm>
          <a:prstGeom prst="rect">
            <a:avLst/>
          </a:prstGeom>
          <a:noFill/>
        </p:spPr>
        <p:txBody>
          <a:bodyPr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Tx/>
              <a:buNone/>
              <a:tabLst/>
              <a:defRPr/>
            </a:pPr>
            <a:endParaRPr kumimoji="0" lang="pl-PL" sz="800" b="1" i="0" u="none" strike="noStrike" kern="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 typeface="Wingdings" pitchFamily="2" charset="2"/>
              <a:buNone/>
              <a:tabLst/>
              <a:defRPr/>
            </a:pPr>
            <a:endParaRPr kumimoji="0" lang="pl-PL" sz="800" b="0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tabLst/>
              <a:defRPr/>
            </a:pPr>
            <a:endParaRPr kumimoji="0" lang="pl-PL" sz="1800" b="0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 typeface="Wingdings" pitchFamily="2" charset="2"/>
              <a:buNone/>
              <a:tabLst/>
              <a:defRPr/>
            </a:pPr>
            <a:endParaRPr kumimoji="0" lang="pl-PL" sz="1800" b="1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7"/>
          <p:cNvSpPr txBox="1">
            <a:spLocks noChangeArrowheads="1"/>
          </p:cNvSpPr>
          <p:nvPr/>
        </p:nvSpPr>
        <p:spPr>
          <a:xfrm>
            <a:off x="1352600" y="1340768"/>
            <a:ext cx="7704856" cy="4786312"/>
          </a:xfrm>
          <a:prstGeom prst="rect">
            <a:avLst/>
          </a:prstGeom>
          <a:noFill/>
        </p:spPr>
        <p:txBody>
          <a:bodyPr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Tx/>
              <a:buNone/>
              <a:tabLst/>
              <a:defRPr/>
            </a:pPr>
            <a:endParaRPr kumimoji="0" lang="pl-PL" sz="800" b="1" i="0" u="none" strike="noStrike" kern="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 typeface="Wingdings" pitchFamily="2" charset="2"/>
              <a:buNone/>
              <a:tabLst/>
              <a:defRPr/>
            </a:pPr>
            <a:endParaRPr kumimoji="0" lang="pl-PL" sz="800" b="0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tabLst/>
              <a:defRPr/>
            </a:pPr>
            <a:endParaRPr lang="pl-PL" sz="1800" kern="0" baseline="0" dirty="0" smtClean="0">
              <a:solidFill>
                <a:srgbClr val="8E8581"/>
              </a:solidFill>
              <a:latin typeface="+mn-lt"/>
              <a:ea typeface="+mn-ea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 typeface="Wingdings" pitchFamily="2" charset="2"/>
              <a:buChar char="q"/>
              <a:tabLst/>
              <a:defRPr/>
            </a:pPr>
            <a:r>
              <a:rPr lang="pl-PL" sz="1800" kern="0" baseline="0" dirty="0" smtClean="0">
                <a:solidFill>
                  <a:srgbClr val="8E8581"/>
                </a:solidFill>
                <a:latin typeface="+mn-lt"/>
                <a:ea typeface="+mn-ea"/>
              </a:rPr>
              <a:t>Program dla sklepów detalicznych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tabLst/>
              <a:defRPr/>
            </a:pPr>
            <a:endParaRPr lang="pl-PL" sz="1800" kern="0" baseline="0" dirty="0" smtClean="0">
              <a:solidFill>
                <a:srgbClr val="8E8581"/>
              </a:solidFill>
              <a:latin typeface="+mn-lt"/>
              <a:ea typeface="+mn-ea"/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baseline="0" dirty="0" smtClean="0">
                <a:solidFill>
                  <a:srgbClr val="8E8581"/>
                </a:solidFill>
                <a:sym typeface="Wingdings" pitchFamily="2" charset="2"/>
              </a:rPr>
              <a:t>Zamówienie urządzeń </a:t>
            </a:r>
            <a:r>
              <a:rPr lang="pl-PL" sz="1600" baseline="0" dirty="0" err="1" smtClean="0">
                <a:solidFill>
                  <a:srgbClr val="8E8581"/>
                </a:solidFill>
                <a:sym typeface="Wingdings" pitchFamily="2" charset="2"/>
              </a:rPr>
              <a:t>hair</a:t>
            </a:r>
            <a:r>
              <a:rPr lang="pl-PL" sz="1600" baseline="0" dirty="0" smtClean="0">
                <a:solidFill>
                  <a:srgbClr val="8E8581"/>
                </a:solidFill>
                <a:sym typeface="Wingdings" pitchFamily="2" charset="2"/>
              </a:rPr>
              <a:t> </a:t>
            </a:r>
            <a:r>
              <a:rPr lang="pl-PL" sz="1600" baseline="0" dirty="0" err="1" smtClean="0">
                <a:solidFill>
                  <a:srgbClr val="8E8581"/>
                </a:solidFill>
                <a:sym typeface="Wingdings" pitchFamily="2" charset="2"/>
              </a:rPr>
              <a:t>care</a:t>
            </a:r>
            <a:r>
              <a:rPr lang="pl-PL" sz="1600" baseline="0" dirty="0" smtClean="0">
                <a:solidFill>
                  <a:srgbClr val="8E8581"/>
                </a:solidFill>
                <a:sym typeface="Wingdings" pitchFamily="2" charset="2"/>
              </a:rPr>
              <a:t> (prostownice / suszarko-lokówki) w tym przynajmniej 1 </a:t>
            </a:r>
            <a:r>
              <a:rPr lang="pl-PL" sz="1600" baseline="0" dirty="0" err="1" smtClean="0">
                <a:solidFill>
                  <a:srgbClr val="8E8581"/>
                </a:solidFill>
                <a:sym typeface="Wingdings" pitchFamily="2" charset="2"/>
              </a:rPr>
              <a:t>szt</a:t>
            </a:r>
            <a:r>
              <a:rPr lang="pl-PL" sz="1600" baseline="0" dirty="0" smtClean="0">
                <a:solidFill>
                  <a:srgbClr val="8E8581"/>
                </a:solidFill>
                <a:sym typeface="Wingdings" pitchFamily="2" charset="2"/>
              </a:rPr>
              <a:t> </a:t>
            </a:r>
            <a:r>
              <a:rPr lang="pl-PL" sz="1600" baseline="0" dirty="0" err="1" smtClean="0">
                <a:solidFill>
                  <a:srgbClr val="8E8581"/>
                </a:solidFill>
                <a:sym typeface="Wingdings" pitchFamily="2" charset="2"/>
              </a:rPr>
              <a:t>Respect</a:t>
            </a:r>
            <a:r>
              <a:rPr lang="pl-PL" sz="1600" baseline="0" dirty="0" smtClean="0">
                <a:solidFill>
                  <a:srgbClr val="8E8581"/>
                </a:solidFill>
                <a:sym typeface="Wingdings" pitchFamily="2" charset="2"/>
              </a:rPr>
              <a:t> o wartości </a:t>
            </a:r>
            <a:r>
              <a:rPr lang="pl-PL" sz="1600" b="1" baseline="0" dirty="0" smtClean="0">
                <a:solidFill>
                  <a:srgbClr val="8E8581"/>
                </a:solidFill>
                <a:sym typeface="Wingdings" pitchFamily="2" charset="2"/>
              </a:rPr>
              <a:t>1200 </a:t>
            </a:r>
            <a:r>
              <a:rPr lang="pl-PL" sz="1600" b="1" baseline="0" dirty="0" err="1" smtClean="0">
                <a:solidFill>
                  <a:srgbClr val="8E8581"/>
                </a:solidFill>
                <a:sym typeface="Wingdings" pitchFamily="2" charset="2"/>
              </a:rPr>
              <a:t>pln</a:t>
            </a:r>
            <a:r>
              <a:rPr lang="pl-PL" sz="1600" b="1" baseline="0" dirty="0" smtClean="0">
                <a:solidFill>
                  <a:srgbClr val="8E8581"/>
                </a:solidFill>
                <a:sym typeface="Wingdings" pitchFamily="2" charset="2"/>
              </a:rPr>
              <a:t> </a:t>
            </a:r>
            <a:r>
              <a:rPr lang="pl-PL" sz="1600" baseline="0" dirty="0" smtClean="0">
                <a:solidFill>
                  <a:srgbClr val="8E8581"/>
                </a:solidFill>
                <a:sym typeface="Wingdings" pitchFamily="2" charset="2"/>
              </a:rPr>
              <a:t>(ceny detaliczne brutto) 	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600" baseline="0" dirty="0" smtClean="0">
                <a:solidFill>
                  <a:srgbClr val="8E8581"/>
                </a:solidFill>
                <a:sym typeface="Wingdings" pitchFamily="2" charset="2"/>
              </a:rPr>
              <a:t>	 gratis w postaci prostownicy </a:t>
            </a:r>
            <a:r>
              <a:rPr lang="pl-PL" sz="1600" baseline="0" dirty="0" smtClean="0">
                <a:solidFill>
                  <a:srgbClr val="C00000"/>
                </a:solidFill>
                <a:sym typeface="Wingdings" pitchFamily="2" charset="2"/>
              </a:rPr>
              <a:t>Handy </a:t>
            </a:r>
            <a:r>
              <a:rPr lang="pl-PL" sz="1600" baseline="0" dirty="0" err="1" smtClean="0">
                <a:solidFill>
                  <a:srgbClr val="C00000"/>
                </a:solidFill>
                <a:sym typeface="Wingdings" pitchFamily="2" charset="2"/>
              </a:rPr>
              <a:t>Elite</a:t>
            </a:r>
            <a:r>
              <a:rPr lang="pl-PL" sz="1600" baseline="0" dirty="0" smtClean="0">
                <a:solidFill>
                  <a:srgbClr val="C00000"/>
                </a:solidFill>
                <a:sym typeface="Wingdings" pitchFamily="2" charset="2"/>
              </a:rPr>
              <a:t> CF7472 z wyświetlaczem LCD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aseline="0" dirty="0" smtClean="0">
              <a:solidFill>
                <a:srgbClr val="C00000"/>
              </a:solidFill>
              <a:sym typeface="Wingdings" pitchFamily="2" charset="2"/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aseline="0" dirty="0" smtClean="0">
              <a:solidFill>
                <a:srgbClr val="C00000"/>
              </a:solidFill>
              <a:sym typeface="Wingdings" pitchFamily="2" charset="2"/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baseline="0" dirty="0" smtClean="0">
                <a:solidFill>
                  <a:srgbClr val="8E8581"/>
                </a:solidFill>
                <a:sym typeface="Wingdings" pitchFamily="2" charset="2"/>
              </a:rPr>
              <a:t>Okres wsparcia: </a:t>
            </a:r>
            <a:r>
              <a:rPr lang="pl-PL" sz="1600" b="1" baseline="0" dirty="0" smtClean="0">
                <a:solidFill>
                  <a:srgbClr val="8E8581"/>
                </a:solidFill>
                <a:sym typeface="Wingdings" pitchFamily="2" charset="2"/>
              </a:rPr>
              <a:t>wrzesień - październik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tabLst/>
              <a:defRPr/>
            </a:pPr>
            <a:endParaRPr lang="pl-PL" sz="1600" kern="0" baseline="0" dirty="0" smtClean="0">
              <a:solidFill>
                <a:srgbClr val="8E8581"/>
              </a:solidFill>
              <a:latin typeface="+mn-lt"/>
              <a:ea typeface="+mn-ea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tabLst/>
              <a:defRPr/>
            </a:pPr>
            <a:endParaRPr lang="pl-PL" sz="1800" kern="0" baseline="0" dirty="0" smtClean="0">
              <a:solidFill>
                <a:srgbClr val="8E8581"/>
              </a:solidFill>
              <a:latin typeface="+mn-lt"/>
              <a:ea typeface="+mn-ea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 typeface="Wingdings" pitchFamily="2" charset="2"/>
              <a:buChar char="q"/>
              <a:tabLst/>
              <a:defRPr/>
            </a:pPr>
            <a:endParaRPr lang="pl-PL" sz="1800" kern="0" baseline="0" dirty="0" smtClean="0">
              <a:solidFill>
                <a:srgbClr val="8E8581"/>
              </a:solidFill>
              <a:latin typeface="+mn-lt"/>
              <a:ea typeface="+mn-ea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tabLst/>
              <a:defRPr/>
            </a:pPr>
            <a:endParaRPr kumimoji="0" lang="pl-PL" sz="1800" b="0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 typeface="Wingdings" pitchFamily="2" charset="2"/>
              <a:buNone/>
              <a:tabLst/>
              <a:defRPr/>
            </a:pPr>
            <a:endParaRPr kumimoji="0" lang="pl-PL" sz="1800" b="1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1095348" y="285728"/>
            <a:ext cx="83200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URZĄDZENIA DO STYLIZACJI WLOSÓW</a:t>
            </a:r>
            <a:endParaRPr kumimoji="0" lang="pl-PL" sz="20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pic>
        <p:nvPicPr>
          <p:cNvPr id="15" name="Picture 20" descr="CF7710 dessus ret r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1897968" y="3807687"/>
            <a:ext cx="5220761" cy="879865"/>
          </a:xfrm>
          <a:prstGeom prst="rect">
            <a:avLst/>
          </a:prstGeom>
          <a:noFill/>
        </p:spPr>
      </p:pic>
      <p:pic>
        <p:nvPicPr>
          <p:cNvPr id="8" name="Picture 20"/>
          <p:cNvPicPr>
            <a:picLocks noChangeAspect="1" noChangeArrowheads="1"/>
          </p:cNvPicPr>
          <p:nvPr/>
        </p:nvPicPr>
        <p:blipFill>
          <a:blip r:embed="rId4"/>
          <a:srcRect t="45401"/>
          <a:stretch>
            <a:fillRect/>
          </a:stretch>
        </p:blipFill>
        <p:spPr bwMode="auto">
          <a:xfrm rot="5400000">
            <a:off x="7919598" y="3357255"/>
            <a:ext cx="3010328" cy="705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trzałka w prawo 9"/>
          <p:cNvSpPr/>
          <p:nvPr/>
        </p:nvSpPr>
        <p:spPr bwMode="auto">
          <a:xfrm>
            <a:off x="1856656" y="3284984"/>
            <a:ext cx="284042" cy="214314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30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1496616" y="1340768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sz="1600" b="1" baseline="0" dirty="0" smtClean="0">
                <a:solidFill>
                  <a:srgbClr val="C00000"/>
                </a:solidFill>
                <a:sym typeface="Wingdings" pitchFamily="2" charset="2"/>
              </a:rPr>
              <a:t>CEL: zbudowanie dystrybucji prostownicy </a:t>
            </a:r>
            <a:r>
              <a:rPr lang="pl-PL" sz="1600" b="1" baseline="0" dirty="0" err="1" smtClean="0">
                <a:solidFill>
                  <a:srgbClr val="C00000"/>
                </a:solidFill>
                <a:sym typeface="Wingdings" pitchFamily="2" charset="2"/>
              </a:rPr>
              <a:t>Respect</a:t>
            </a:r>
            <a:r>
              <a:rPr lang="pl-PL" sz="1600" b="1" baseline="0" dirty="0" smtClean="0">
                <a:solidFill>
                  <a:srgbClr val="C00000"/>
                </a:solidFill>
                <a:sym typeface="Wingdings" pitchFamily="2" charset="2"/>
              </a:rPr>
              <a:t> przed kampanią TV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\\Var11nt\seb_marketing\AM\POSY_2010\ELITE\Brand\NEW ROWENTA EML + new GIRL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77881"/>
            <a:ext cx="9906000" cy="399384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136576" y="692696"/>
            <a:ext cx="8395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Wsparcie handlowe MSHP</a:t>
            </a:r>
            <a:endParaRPr lang="pl-PL" sz="1800" b="1" baseline="0" dirty="0">
              <a:solidFill>
                <a:srgbClr val="969696"/>
              </a:solidFill>
              <a:latin typeface="Arial Rounded MT Bold" pitchFamily="34" charset="0"/>
              <a:cs typeface="Arial" charset="0"/>
            </a:endParaRPr>
          </a:p>
        </p:txBody>
      </p:sp>
      <p:pic>
        <p:nvPicPr>
          <p:cNvPr id="9" name="Picture 1" descr="C:\Archiwum23-10-2009\Moje dokumenty\LOGOTYPY\LogoROWENTA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05768" y="191069"/>
            <a:ext cx="2715904" cy="1198891"/>
          </a:xfrm>
          <a:prstGeom prst="rect">
            <a:avLst/>
          </a:prstGeom>
          <a:noFill/>
        </p:spPr>
      </p:pic>
      <p:sp>
        <p:nvSpPr>
          <p:cNvPr id="5" name="Rectangle 7"/>
          <p:cNvSpPr txBox="1">
            <a:spLocks noChangeArrowheads="1"/>
          </p:cNvSpPr>
          <p:nvPr/>
        </p:nvSpPr>
        <p:spPr>
          <a:xfrm>
            <a:off x="3739487" y="1427394"/>
            <a:ext cx="5704764" cy="4786312"/>
          </a:xfrm>
          <a:prstGeom prst="rect">
            <a:avLst/>
          </a:prstGeom>
          <a:noFill/>
        </p:spPr>
        <p:txBody>
          <a:bodyPr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Tx/>
              <a:buNone/>
              <a:tabLst/>
              <a:defRPr/>
            </a:pPr>
            <a:endParaRPr kumimoji="0" lang="pl-PL" sz="800" b="1" i="0" u="none" strike="noStrike" kern="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 typeface="Wingdings" pitchFamily="2" charset="2"/>
              <a:buNone/>
              <a:tabLst/>
              <a:defRPr/>
            </a:pPr>
            <a:endParaRPr kumimoji="0" lang="pl-PL" sz="800" b="0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tabLst/>
              <a:defRPr/>
            </a:pPr>
            <a:endParaRPr kumimoji="0" lang="pl-PL" sz="1800" b="0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 typeface="Wingdings" pitchFamily="2" charset="2"/>
              <a:buNone/>
              <a:tabLst/>
              <a:defRPr/>
            </a:pPr>
            <a:endParaRPr kumimoji="0" lang="pl-PL" sz="1800" b="1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7"/>
          <p:cNvSpPr txBox="1">
            <a:spLocks noChangeArrowheads="1"/>
          </p:cNvSpPr>
          <p:nvPr/>
        </p:nvSpPr>
        <p:spPr>
          <a:xfrm>
            <a:off x="1352600" y="1268760"/>
            <a:ext cx="7704856" cy="4786312"/>
          </a:xfrm>
          <a:prstGeom prst="rect">
            <a:avLst/>
          </a:prstGeom>
          <a:noFill/>
        </p:spPr>
        <p:txBody>
          <a:bodyPr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Tx/>
              <a:buNone/>
              <a:tabLst/>
              <a:defRPr/>
            </a:pPr>
            <a:endParaRPr kumimoji="0" lang="pl-PL" sz="800" b="1" i="0" u="none" strike="noStrike" kern="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 typeface="Wingdings" pitchFamily="2" charset="2"/>
              <a:buNone/>
              <a:tabLst/>
              <a:defRPr/>
            </a:pPr>
            <a:endParaRPr kumimoji="0" lang="pl-PL" sz="800" b="0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tabLst/>
              <a:defRPr/>
            </a:pPr>
            <a:endParaRPr lang="pl-PL" sz="1800" kern="0" baseline="0" dirty="0" smtClean="0">
              <a:solidFill>
                <a:srgbClr val="8E8581"/>
              </a:solidFill>
              <a:latin typeface="+mn-lt"/>
              <a:ea typeface="+mn-ea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 typeface="Wingdings" pitchFamily="2" charset="2"/>
              <a:buChar char="q"/>
              <a:tabLst/>
              <a:defRPr/>
            </a:pPr>
            <a:r>
              <a:rPr lang="pl-PL" sz="1600" kern="0" baseline="0" dirty="0" smtClean="0">
                <a:solidFill>
                  <a:srgbClr val="8E8581"/>
                </a:solidFill>
                <a:latin typeface="+mn-lt"/>
                <a:ea typeface="+mn-ea"/>
              </a:rPr>
              <a:t>MSHP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 typeface="Wingdings" pitchFamily="2" charset="2"/>
              <a:buChar char="q"/>
              <a:tabLst/>
              <a:defRPr/>
            </a:pPr>
            <a:endParaRPr lang="pl-PL" sz="1600" kern="0" baseline="0" dirty="0" smtClean="0">
              <a:solidFill>
                <a:srgbClr val="8E8581"/>
              </a:solidFill>
              <a:latin typeface="+mn-lt"/>
              <a:ea typeface="+mn-ea"/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  <a:latin typeface="+mn-lt"/>
                <a:ea typeface="+mn-ea"/>
              </a:rPr>
              <a:t>Specjalna cena w ramce </a:t>
            </a:r>
            <a:r>
              <a:rPr lang="pl-PL" sz="1600" kern="0" baseline="0" dirty="0" err="1" smtClean="0">
                <a:solidFill>
                  <a:srgbClr val="8E8581"/>
                </a:solidFill>
                <a:latin typeface="+mn-lt"/>
                <a:ea typeface="+mn-ea"/>
              </a:rPr>
              <a:t>promo</a:t>
            </a:r>
            <a:r>
              <a:rPr lang="pl-PL" sz="1600" kern="0" baseline="0" dirty="0" smtClean="0">
                <a:solidFill>
                  <a:srgbClr val="8E8581"/>
                </a:solidFill>
                <a:latin typeface="+mn-lt"/>
                <a:ea typeface="+mn-ea"/>
              </a:rPr>
              <a:t> przy zamówieniu większych ilości - dodatkowe 5% upustu przy zamówieniu  min. 20szt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  <a:latin typeface="+mn-lt"/>
              <a:ea typeface="+mn-ea"/>
            </a:endParaRP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  <a:latin typeface="+mn-lt"/>
                <a:ea typeface="+mn-ea"/>
              </a:rPr>
              <a:t>cena w ramce </a:t>
            </a:r>
            <a:r>
              <a:rPr lang="pl-PL" sz="1600" kern="0" baseline="0" dirty="0" err="1" smtClean="0">
                <a:solidFill>
                  <a:srgbClr val="8E8581"/>
                </a:solidFill>
                <a:latin typeface="+mn-lt"/>
                <a:ea typeface="+mn-ea"/>
              </a:rPr>
              <a:t>promo</a:t>
            </a:r>
            <a:r>
              <a:rPr lang="pl-PL" sz="1600" kern="0" baseline="0" dirty="0" smtClean="0">
                <a:solidFill>
                  <a:srgbClr val="8E8581"/>
                </a:solidFill>
                <a:latin typeface="+mn-lt"/>
                <a:ea typeface="+mn-ea"/>
              </a:rPr>
              <a:t> od września</a:t>
            </a:r>
          </a:p>
          <a:p>
            <a:pPr marL="800100" lvl="1" indent="-342900" algn="l" eaLnBrk="1" hangingPunct="1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  <a:latin typeface="+mn-lt"/>
              <a:ea typeface="+mn-ea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tabLst/>
              <a:defRPr/>
            </a:pPr>
            <a:endParaRPr lang="pl-PL" sz="1800" kern="0" baseline="0" dirty="0" smtClean="0">
              <a:solidFill>
                <a:srgbClr val="8E8581"/>
              </a:solidFill>
              <a:latin typeface="+mn-lt"/>
              <a:ea typeface="+mn-ea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tabLst/>
              <a:defRPr/>
            </a:pPr>
            <a:endParaRPr lang="pl-PL" sz="1800" kern="0" baseline="0" dirty="0" smtClean="0">
              <a:solidFill>
                <a:srgbClr val="8E8581"/>
              </a:solidFill>
              <a:latin typeface="+mn-lt"/>
              <a:ea typeface="+mn-ea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tabLst/>
              <a:defRPr/>
            </a:pPr>
            <a:endParaRPr kumimoji="0" lang="pl-PL" sz="1800" b="0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buFont typeface="Wingdings" pitchFamily="2" charset="2"/>
              <a:buNone/>
              <a:tabLst/>
              <a:defRPr/>
            </a:pPr>
            <a:endParaRPr kumimoji="0" lang="pl-PL" sz="1800" b="1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1095348" y="285728"/>
            <a:ext cx="83200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URZĄDZENIA DO STYLIZACJI WLOSÓW</a:t>
            </a:r>
            <a:endParaRPr kumimoji="0" lang="pl-PL" sz="20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pic>
        <p:nvPicPr>
          <p:cNvPr id="15" name="Picture 20" descr="CF7710 dessus ret r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1897968" y="3807687"/>
            <a:ext cx="5220761" cy="879865"/>
          </a:xfrm>
          <a:prstGeom prst="rect">
            <a:avLst/>
          </a:prstGeom>
          <a:noFill/>
        </p:spPr>
      </p:pic>
      <p:sp>
        <p:nvSpPr>
          <p:cNvPr id="13" name="pole tekstowe 12"/>
          <p:cNvSpPr txBox="1"/>
          <p:nvPr/>
        </p:nvSpPr>
        <p:spPr>
          <a:xfrm>
            <a:off x="1496616" y="1340768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sz="1600" b="1" baseline="0" dirty="0" smtClean="0">
                <a:solidFill>
                  <a:srgbClr val="C00000"/>
                </a:solidFill>
                <a:sym typeface="Wingdings" pitchFamily="2" charset="2"/>
              </a:rPr>
              <a:t>CEL: zbudowanie dystrybucji prostownicy </a:t>
            </a:r>
            <a:r>
              <a:rPr lang="pl-PL" sz="1600" b="1" baseline="0" dirty="0" err="1" smtClean="0">
                <a:solidFill>
                  <a:srgbClr val="C00000"/>
                </a:solidFill>
                <a:sym typeface="Wingdings" pitchFamily="2" charset="2"/>
              </a:rPr>
              <a:t>Respect</a:t>
            </a:r>
            <a:endParaRPr lang="pl-PL" sz="1600" b="1" baseline="0" dirty="0" smtClean="0">
              <a:solidFill>
                <a:srgbClr val="C00000"/>
              </a:solidFill>
              <a:sym typeface="Wingdings" pitchFamily="2" charset="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799081" y="1154797"/>
            <a:ext cx="9423092" cy="5150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endParaRPr lang="en-GB" sz="2800" b="1" dirty="0" smtClean="0">
              <a:solidFill>
                <a:srgbClr val="D21E1B"/>
              </a:solidFill>
              <a:sym typeface="Wingdings" pitchFamily="2" charset="2"/>
            </a:endParaRPr>
          </a:p>
          <a:p>
            <a:pPr marL="1143000" lvl="2" indent="-228600" algn="l">
              <a:lnSpc>
                <a:spcPct val="90000"/>
              </a:lnSpc>
              <a:spcBef>
                <a:spcPct val="20000"/>
              </a:spcBef>
            </a:pPr>
            <a:r>
              <a:rPr lang="pl-PL" sz="2800" b="1" dirty="0" smtClean="0">
                <a:solidFill>
                  <a:srgbClr val="D21E1B"/>
                </a:solidFill>
                <a:sym typeface="Wingdings" pitchFamily="2" charset="2"/>
              </a:rPr>
              <a:t>Program dla handlu tradycyjnego</a:t>
            </a:r>
          </a:p>
          <a:p>
            <a:pPr marL="1143000" lvl="2" indent="-228600" algn="l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q"/>
            </a:pPr>
            <a:r>
              <a:rPr lang="pl-PL" sz="1600" b="1" baseline="0" dirty="0" smtClean="0">
                <a:solidFill>
                  <a:srgbClr val="8E8581"/>
                </a:solidFill>
                <a:sym typeface="Wingdings" pitchFamily="2" charset="2"/>
              </a:rPr>
              <a:t>Wsparcie dla handlu tradycyjnego </a:t>
            </a:r>
            <a:r>
              <a:rPr lang="pl-PL" sz="1600" baseline="0" dirty="0" smtClean="0">
                <a:solidFill>
                  <a:srgbClr val="8E8581"/>
                </a:solidFill>
                <a:sym typeface="Wingdings" pitchFamily="2" charset="2"/>
              </a:rPr>
              <a:t>– dwa pakiety</a:t>
            </a:r>
          </a:p>
          <a:p>
            <a:pPr marL="1143000" lvl="2" indent="-228600" algn="l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</a:pPr>
            <a:endParaRPr lang="pl-PL" sz="1600" baseline="0" dirty="0" smtClean="0">
              <a:solidFill>
                <a:srgbClr val="8E8581"/>
              </a:solidFill>
              <a:sym typeface="Wingdings" pitchFamily="2" charset="2"/>
            </a:endParaRPr>
          </a:p>
          <a:p>
            <a:pPr marL="1600200" lvl="3" indent="-228600" algn="l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Ø"/>
            </a:pPr>
            <a:r>
              <a:rPr lang="pl-PL" sz="1600" u="sng" baseline="0" dirty="0" smtClean="0">
                <a:solidFill>
                  <a:srgbClr val="8E8581"/>
                </a:solidFill>
                <a:sym typeface="Wingdings" pitchFamily="2" charset="2"/>
              </a:rPr>
              <a:t>Pakiet otwarty z gratisami za 1 PLN w depilatorach</a:t>
            </a:r>
            <a:endParaRPr lang="pl-PL" sz="1600" b="1" u="sng" baseline="0" dirty="0" smtClean="0">
              <a:solidFill>
                <a:srgbClr val="8E8581"/>
              </a:solidFill>
              <a:sym typeface="Wingdings" pitchFamily="2" charset="2"/>
            </a:endParaRPr>
          </a:p>
          <a:p>
            <a:pPr marL="2057400" lvl="4" indent="-228600" algn="l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pl-PL" sz="1600" b="1" baseline="0" dirty="0" smtClean="0">
                <a:solidFill>
                  <a:srgbClr val="8E8581"/>
                </a:solidFill>
                <a:sym typeface="Wingdings" pitchFamily="2" charset="2"/>
              </a:rPr>
              <a:t>2000 PLN – 7% w gratisach (140 </a:t>
            </a:r>
            <a:r>
              <a:rPr lang="pl-PL" sz="1600" b="1" baseline="0" dirty="0" err="1" smtClean="0">
                <a:solidFill>
                  <a:srgbClr val="8E8581"/>
                </a:solidFill>
                <a:sym typeface="Wingdings" pitchFamily="2" charset="2"/>
              </a:rPr>
              <a:t>pln</a:t>
            </a:r>
            <a:r>
              <a:rPr lang="pl-PL" sz="1600" b="1" baseline="0" dirty="0" smtClean="0">
                <a:solidFill>
                  <a:srgbClr val="8E8581"/>
                </a:solidFill>
                <a:sym typeface="Wingdings" pitchFamily="2" charset="2"/>
              </a:rPr>
              <a:t>)</a:t>
            </a:r>
          </a:p>
          <a:p>
            <a:pPr marL="2057400" lvl="4" indent="-228600" algn="l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ü"/>
            </a:pPr>
            <a:r>
              <a:rPr lang="pl-PL" sz="1600" b="1" baseline="0" dirty="0" smtClean="0">
                <a:solidFill>
                  <a:srgbClr val="8E8581"/>
                </a:solidFill>
                <a:sym typeface="Wingdings" pitchFamily="2" charset="2"/>
              </a:rPr>
              <a:t>3000 PLN – 10% w gratisach (300pln)</a:t>
            </a:r>
          </a:p>
          <a:p>
            <a:pPr marL="2057400" lvl="4" indent="-228600" algn="l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ü"/>
            </a:pPr>
            <a:endParaRPr lang="pl-PL" sz="1600" b="1" baseline="0" dirty="0" smtClean="0">
              <a:solidFill>
                <a:srgbClr val="8E8581"/>
              </a:solidFill>
              <a:sym typeface="Wingdings" pitchFamily="2" charset="2"/>
            </a:endParaRPr>
          </a:p>
          <a:p>
            <a:pPr marL="1600200" lvl="3" indent="-228600" algn="l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Ø"/>
            </a:pPr>
            <a:r>
              <a:rPr lang="pl-PL" sz="1600" u="sng" baseline="0" dirty="0" smtClean="0">
                <a:solidFill>
                  <a:srgbClr val="8E8581"/>
                </a:solidFill>
                <a:sym typeface="Wingdings" pitchFamily="2" charset="2"/>
              </a:rPr>
              <a:t>Pakiet  „11+ 1” na </a:t>
            </a:r>
            <a:r>
              <a:rPr lang="pl-PL" sz="1600" u="sng" baseline="0" dirty="0" err="1" smtClean="0">
                <a:solidFill>
                  <a:srgbClr val="8E8581"/>
                </a:solidFill>
                <a:sym typeface="Wingdings" pitchFamily="2" charset="2"/>
              </a:rPr>
              <a:t>Fresh</a:t>
            </a:r>
            <a:r>
              <a:rPr lang="pl-PL" sz="1600" u="sng" baseline="0" dirty="0" smtClean="0">
                <a:solidFill>
                  <a:srgbClr val="8E8581"/>
                </a:solidFill>
                <a:sym typeface="Wingdings" pitchFamily="2" charset="2"/>
              </a:rPr>
              <a:t> </a:t>
            </a:r>
            <a:r>
              <a:rPr lang="pl-PL" sz="1600" u="sng" baseline="0" dirty="0" err="1" smtClean="0">
                <a:solidFill>
                  <a:srgbClr val="8E8581"/>
                </a:solidFill>
                <a:sym typeface="Wingdings" pitchFamily="2" charset="2"/>
              </a:rPr>
              <a:t>Extreme</a:t>
            </a:r>
            <a:endParaRPr lang="pl-PL" sz="1600" u="sng" baseline="0" dirty="0" smtClean="0">
              <a:solidFill>
                <a:srgbClr val="8E8581"/>
              </a:solidFill>
              <a:sym typeface="Wingdings" pitchFamily="2" charset="2"/>
            </a:endParaRPr>
          </a:p>
          <a:p>
            <a:pPr marL="1600200" lvl="3" indent="-228600" algn="l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</a:pPr>
            <a:endParaRPr lang="pl-PL" sz="1600" baseline="0" dirty="0" smtClean="0">
              <a:solidFill>
                <a:srgbClr val="8E8581"/>
              </a:solidFill>
              <a:sym typeface="Wingdings" pitchFamily="2" charset="2"/>
            </a:endParaRPr>
          </a:p>
          <a:p>
            <a:pPr marL="1600200" lvl="3" indent="-228600" algn="l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Ø"/>
            </a:pPr>
            <a:r>
              <a:rPr lang="pl-PL" sz="1600" b="1" baseline="0" dirty="0" smtClean="0">
                <a:solidFill>
                  <a:srgbClr val="C00000"/>
                </a:solidFill>
                <a:sym typeface="Wingdings" pitchFamily="2" charset="2"/>
              </a:rPr>
              <a:t>UWAGA</a:t>
            </a:r>
            <a:r>
              <a:rPr lang="pl-PL" sz="1600" baseline="0" dirty="0" smtClean="0">
                <a:solidFill>
                  <a:srgbClr val="C00000"/>
                </a:solidFill>
                <a:sym typeface="Wingdings" pitchFamily="2" charset="2"/>
              </a:rPr>
              <a:t>: Pakiety </a:t>
            </a:r>
            <a:r>
              <a:rPr lang="pl-PL" sz="1600" baseline="0" dirty="0" smtClean="0">
                <a:solidFill>
                  <a:srgbClr val="C00000"/>
                </a:solidFill>
                <a:sym typeface="Wingdings" pitchFamily="2" charset="2"/>
              </a:rPr>
              <a:t>obowiązują do końca </a:t>
            </a:r>
            <a:r>
              <a:rPr lang="pl-PL" sz="1600" baseline="0" dirty="0" smtClean="0">
                <a:solidFill>
                  <a:srgbClr val="C00000"/>
                </a:solidFill>
                <a:sym typeface="Wingdings" pitchFamily="2" charset="2"/>
              </a:rPr>
              <a:t>września!</a:t>
            </a:r>
            <a:endParaRPr lang="pl-PL" sz="1600" baseline="0" dirty="0" smtClean="0">
              <a:solidFill>
                <a:srgbClr val="C00000"/>
              </a:solidFill>
              <a:sym typeface="Wingdings" pitchFamily="2" charset="2"/>
            </a:endParaRPr>
          </a:p>
          <a:p>
            <a:pPr marL="1600200" lvl="3" indent="-228600" algn="l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Ø"/>
            </a:pPr>
            <a:endParaRPr lang="pl-PL" sz="1600" u="sng" baseline="0" dirty="0" smtClean="0">
              <a:solidFill>
                <a:srgbClr val="C00000"/>
              </a:solidFill>
              <a:sym typeface="Wingdings" pitchFamily="2" charset="2"/>
            </a:endParaRPr>
          </a:p>
          <a:p>
            <a:pPr marL="1143000" lvl="2" indent="-228600" algn="l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q"/>
            </a:pPr>
            <a:r>
              <a:rPr lang="pl-PL" sz="1600" b="1" baseline="0" dirty="0" smtClean="0">
                <a:solidFill>
                  <a:srgbClr val="8E8581"/>
                </a:solidFill>
                <a:sym typeface="Wingdings" pitchFamily="2" charset="2"/>
              </a:rPr>
              <a:t>Dodatkowo:</a:t>
            </a:r>
          </a:p>
          <a:p>
            <a:pPr marL="1143000" lvl="2" indent="-228600" algn="l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</a:pPr>
            <a:endParaRPr lang="pl-PL" sz="1600" b="1" baseline="0" dirty="0" smtClean="0">
              <a:solidFill>
                <a:srgbClr val="8E8581"/>
              </a:solidFill>
              <a:sym typeface="Wingdings" pitchFamily="2" charset="2"/>
            </a:endParaRPr>
          </a:p>
          <a:p>
            <a:pPr marL="1600200" lvl="3" indent="-228600" algn="l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Ø"/>
            </a:pPr>
            <a:r>
              <a:rPr lang="pl-PL" sz="1600" baseline="0" dirty="0" smtClean="0">
                <a:solidFill>
                  <a:srgbClr val="8E8581"/>
                </a:solidFill>
                <a:sym typeface="Wingdings" pitchFamily="2" charset="2"/>
              </a:rPr>
              <a:t> Bonus rozliczany fakturą marketingową po realizacji </a:t>
            </a:r>
            <a:r>
              <a:rPr lang="pl-PL" sz="1600" baseline="0" dirty="0" err="1" smtClean="0">
                <a:solidFill>
                  <a:srgbClr val="8E8581"/>
                </a:solidFill>
                <a:sym typeface="Wingdings" pitchFamily="2" charset="2"/>
              </a:rPr>
              <a:t>targetu</a:t>
            </a:r>
            <a:r>
              <a:rPr lang="pl-PL" sz="1600" baseline="0" dirty="0" smtClean="0">
                <a:solidFill>
                  <a:srgbClr val="8E8581"/>
                </a:solidFill>
                <a:sym typeface="Wingdings" pitchFamily="2" charset="2"/>
              </a:rPr>
              <a:t> – 4%</a:t>
            </a:r>
          </a:p>
          <a:p>
            <a:pPr marL="1600200" lvl="3" indent="-228600" algn="l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Ø"/>
            </a:pPr>
            <a:endParaRPr lang="pl-PL" sz="1600" baseline="0" dirty="0" smtClean="0">
              <a:solidFill>
                <a:srgbClr val="8E8581"/>
              </a:solidFill>
              <a:sym typeface="Wingdings" pitchFamily="2" charset="2"/>
            </a:endParaRPr>
          </a:p>
          <a:p>
            <a:pPr marL="1600200" lvl="3" indent="-228600" algn="l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Ø"/>
            </a:pPr>
            <a:r>
              <a:rPr lang="pl-PL" sz="1600" baseline="0" dirty="0" smtClean="0">
                <a:solidFill>
                  <a:srgbClr val="8E8581"/>
                </a:solidFill>
                <a:sym typeface="Wingdings" pitchFamily="2" charset="2"/>
              </a:rPr>
              <a:t> Przedłużony termin płatności do końca września 2010</a:t>
            </a:r>
          </a:p>
          <a:p>
            <a:pPr marL="1143000" lvl="2" indent="-228600" algn="l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q"/>
            </a:pPr>
            <a:endParaRPr lang="pl-PL" sz="1600" b="1" baseline="0" dirty="0" smtClean="0">
              <a:solidFill>
                <a:srgbClr val="8E8581"/>
              </a:solidFill>
              <a:sym typeface="Wingdings" pitchFamily="2" charset="2"/>
            </a:endParaRPr>
          </a:p>
          <a:p>
            <a:pPr marL="1600200" lvl="3" indent="-228600" algn="l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</a:pPr>
            <a:endParaRPr lang="pl-PL" sz="1600" baseline="0" dirty="0" smtClean="0">
              <a:solidFill>
                <a:srgbClr val="8E8581"/>
              </a:solidFill>
              <a:sym typeface="Wingdings" pitchFamily="2" charset="2"/>
            </a:endParaRPr>
          </a:p>
          <a:p>
            <a:pPr marL="1600200" lvl="3" indent="-228600" algn="l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</a:pPr>
            <a:endParaRPr lang="pl-PL" sz="1600" baseline="0" dirty="0" smtClean="0">
              <a:solidFill>
                <a:srgbClr val="8E8581"/>
              </a:solidFill>
              <a:sym typeface="Wingdings" pitchFamily="2" charset="2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308408" y="858244"/>
            <a:ext cx="8395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2000" b="1" baseline="0" dirty="0" smtClean="0">
                <a:solidFill>
                  <a:srgbClr val="969696"/>
                </a:solidFill>
                <a:cs typeface="Arial" charset="0"/>
              </a:rPr>
              <a:t> Wsparcie handlowe</a:t>
            </a:r>
            <a:endParaRPr lang="pl-PL" sz="1800" b="1" baseline="0" dirty="0">
              <a:solidFill>
                <a:srgbClr val="969696"/>
              </a:solidFill>
              <a:latin typeface="Arial Rounded MT Bold" pitchFamily="34" charset="0"/>
              <a:cs typeface="Arial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81113" y="88592"/>
            <a:ext cx="8320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>
              <a:defRPr/>
            </a:pPr>
            <a:r>
              <a:rPr lang="pl-PL" sz="2000" b="1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DEPILATORY</a:t>
            </a:r>
            <a:endParaRPr lang="pl-PL" sz="2000" b="1" kern="0" baseline="0" dirty="0">
              <a:solidFill>
                <a:srgbClr val="969696"/>
              </a:solidFill>
              <a:latin typeface="Arial Rounded MT Bold" pitchFamily="34" charset="0"/>
              <a:ea typeface="+mj-ea"/>
              <a:cs typeface="Arial" pitchFamily="34" charset="0"/>
            </a:endParaRPr>
          </a:p>
        </p:txBody>
      </p:sp>
      <p:pic>
        <p:nvPicPr>
          <p:cNvPr id="11" name="Picture 7" descr="version halo"/>
          <p:cNvPicPr>
            <a:picLocks noChangeAspect="1" noChangeArrowheads="1"/>
          </p:cNvPicPr>
          <p:nvPr/>
        </p:nvPicPr>
        <p:blipFill>
          <a:blip r:embed="rId3" cstate="print"/>
          <a:srcRect l="1132" t="1505" r="647" b="1505"/>
          <a:stretch>
            <a:fillRect/>
          </a:stretch>
        </p:blipFill>
        <p:spPr bwMode="auto">
          <a:xfrm>
            <a:off x="245660" y="1937485"/>
            <a:ext cx="1392071" cy="1035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 descr="20513_FrontonFresh_BD avec 1eres retouch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308" y="3210636"/>
            <a:ext cx="1419368" cy="1322333"/>
          </a:xfrm>
          <a:prstGeom prst="rect">
            <a:avLst/>
          </a:prstGeom>
          <a:noFill/>
        </p:spPr>
      </p:pic>
      <p:pic>
        <p:nvPicPr>
          <p:cNvPr id="13" name="Picture 5" descr="20825_FrontonSilence_BD avec 1eres retouch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2340" y="4609531"/>
            <a:ext cx="1406335" cy="1640388"/>
          </a:xfrm>
          <a:prstGeom prst="rect">
            <a:avLst/>
          </a:prstGeom>
          <a:noFill/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99275" y="0"/>
            <a:ext cx="2511189" cy="1108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799081" y="1154797"/>
            <a:ext cx="9423092" cy="5150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1143000" lvl="2" indent="-228600" algn="l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q"/>
            </a:pPr>
            <a:endParaRPr lang="pl-PL" sz="1600" b="1" baseline="0" dirty="0" smtClean="0">
              <a:solidFill>
                <a:srgbClr val="8E8581"/>
              </a:solidFill>
              <a:sym typeface="Wingdings" pitchFamily="2" charset="2"/>
            </a:endParaRPr>
          </a:p>
          <a:p>
            <a:pPr marL="1600200" lvl="3" indent="-228600" algn="l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</a:pPr>
            <a:endParaRPr lang="pl-PL" sz="1600" baseline="0" dirty="0" smtClean="0">
              <a:solidFill>
                <a:srgbClr val="8E8581"/>
              </a:solidFill>
              <a:sym typeface="Wingdings" pitchFamily="2" charset="2"/>
            </a:endParaRPr>
          </a:p>
          <a:p>
            <a:pPr marL="1600200" lvl="3" indent="-228600" algn="l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</a:pPr>
            <a:endParaRPr lang="pl-PL" sz="1600" baseline="0" dirty="0" smtClean="0">
              <a:solidFill>
                <a:srgbClr val="8E8581"/>
              </a:solidFill>
              <a:sym typeface="Wingdings" pitchFamily="2" charset="2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81113" y="88592"/>
            <a:ext cx="8320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>
              <a:defRPr/>
            </a:pPr>
            <a:r>
              <a:rPr lang="pl-PL" sz="2000" b="1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GABLOTY ROWENTA BEAUTY</a:t>
            </a:r>
            <a:endParaRPr lang="pl-PL" sz="2000" b="1" kern="0" baseline="0" dirty="0">
              <a:solidFill>
                <a:srgbClr val="969696"/>
              </a:solidFill>
              <a:latin typeface="Arial Rounded MT Bold" pitchFamily="34" charset="0"/>
              <a:ea typeface="+mj-ea"/>
              <a:cs typeface="Arial" pitchFamily="34" charset="0"/>
            </a:endParaRP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9275" y="0"/>
            <a:ext cx="2511189" cy="1108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28564" y="1196752"/>
            <a:ext cx="3708412" cy="4944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pole tekstowe 9"/>
          <p:cNvSpPr txBox="1"/>
          <p:nvPr/>
        </p:nvSpPr>
        <p:spPr>
          <a:xfrm>
            <a:off x="3440832" y="6237312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kern="0" baseline="0" dirty="0" smtClean="0">
                <a:solidFill>
                  <a:srgbClr val="C00000"/>
                </a:solidFill>
                <a:latin typeface="Arial Rounded MT Bold" pitchFamily="34" charset="0"/>
                <a:ea typeface="+mj-ea"/>
                <a:cs typeface="Arial" pitchFamily="34" charset="0"/>
              </a:rPr>
              <a:t>AVANS TYCHY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85048" y="1196751"/>
            <a:ext cx="3744416" cy="4992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799081" y="1154797"/>
            <a:ext cx="9423092" cy="5150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1143000" lvl="2" indent="-228600" algn="l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q"/>
            </a:pPr>
            <a:endParaRPr lang="pl-PL" sz="1600" b="1" baseline="0" dirty="0" smtClean="0">
              <a:solidFill>
                <a:srgbClr val="8E8581"/>
              </a:solidFill>
              <a:sym typeface="Wingdings" pitchFamily="2" charset="2"/>
            </a:endParaRPr>
          </a:p>
          <a:p>
            <a:pPr marL="1600200" lvl="3" indent="-228600" algn="l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</a:pPr>
            <a:endParaRPr lang="pl-PL" sz="1600" baseline="0" dirty="0" smtClean="0">
              <a:solidFill>
                <a:srgbClr val="8E8581"/>
              </a:solidFill>
              <a:sym typeface="Wingdings" pitchFamily="2" charset="2"/>
            </a:endParaRPr>
          </a:p>
          <a:p>
            <a:pPr marL="1600200" lvl="3" indent="-228600" algn="l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</a:pPr>
            <a:endParaRPr lang="pl-PL" sz="1600" baseline="0" dirty="0" smtClean="0">
              <a:solidFill>
                <a:srgbClr val="8E8581"/>
              </a:solidFill>
              <a:sym typeface="Wingdings" pitchFamily="2" charset="2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81113" y="88592"/>
            <a:ext cx="8320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>
              <a:defRPr/>
            </a:pPr>
            <a:r>
              <a:rPr lang="pl-PL" sz="2000" b="1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GABLOTY ROWENTA BEAUTY</a:t>
            </a:r>
            <a:endParaRPr lang="pl-PL" sz="2000" b="1" kern="0" baseline="0" dirty="0">
              <a:solidFill>
                <a:srgbClr val="969696"/>
              </a:solidFill>
              <a:latin typeface="Arial Rounded MT Bold" pitchFamily="34" charset="0"/>
              <a:ea typeface="+mj-ea"/>
              <a:cs typeface="Arial" pitchFamily="34" charset="0"/>
            </a:endParaRP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9275" y="0"/>
            <a:ext cx="2511189" cy="1108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0592" y="1052736"/>
            <a:ext cx="372641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Prostokąt 14"/>
          <p:cNvSpPr/>
          <p:nvPr/>
        </p:nvSpPr>
        <p:spPr bwMode="auto">
          <a:xfrm>
            <a:off x="7689304" y="6381328"/>
            <a:ext cx="2016224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30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3584848" y="6237312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kern="0" baseline="0" dirty="0" smtClean="0">
                <a:solidFill>
                  <a:srgbClr val="C00000"/>
                </a:solidFill>
                <a:latin typeface="Arial Rounded MT Bold" pitchFamily="34" charset="0"/>
                <a:ea typeface="+mj-ea"/>
                <a:cs typeface="Arial" pitchFamily="34" charset="0"/>
              </a:rPr>
              <a:t>ARES LUBLINIEC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29064" y="1052736"/>
            <a:ext cx="372641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799081" y="1154797"/>
            <a:ext cx="9423092" cy="5150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1143000" lvl="2" indent="-228600" algn="l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q"/>
            </a:pPr>
            <a:endParaRPr lang="pl-PL" sz="1600" b="1" baseline="0" dirty="0" smtClean="0">
              <a:solidFill>
                <a:srgbClr val="8E8581"/>
              </a:solidFill>
              <a:sym typeface="Wingdings" pitchFamily="2" charset="2"/>
            </a:endParaRPr>
          </a:p>
          <a:p>
            <a:pPr marL="1600200" lvl="3" indent="-228600" algn="l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</a:pPr>
            <a:endParaRPr lang="pl-PL" sz="1600" baseline="0" dirty="0" smtClean="0">
              <a:solidFill>
                <a:srgbClr val="8E8581"/>
              </a:solidFill>
              <a:sym typeface="Wingdings" pitchFamily="2" charset="2"/>
            </a:endParaRPr>
          </a:p>
          <a:p>
            <a:pPr marL="1600200" lvl="3" indent="-228600" algn="l">
              <a:lnSpc>
                <a:spcPct val="90000"/>
              </a:lnSpc>
              <a:spcBef>
                <a:spcPct val="20000"/>
              </a:spcBef>
              <a:buClr>
                <a:srgbClr val="C00000"/>
              </a:buClr>
            </a:pPr>
            <a:endParaRPr lang="pl-PL" sz="1600" baseline="0" dirty="0" smtClean="0">
              <a:solidFill>
                <a:srgbClr val="8E8581"/>
              </a:solidFill>
              <a:sym typeface="Wingdings" pitchFamily="2" charset="2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81113" y="88592"/>
            <a:ext cx="8320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>
              <a:defRPr/>
            </a:pPr>
            <a:r>
              <a:rPr lang="pl-PL" sz="2000" b="1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GABLOTY ROWENTA BEAUTY</a:t>
            </a:r>
            <a:endParaRPr lang="pl-PL" sz="2000" b="1" kern="0" baseline="0" dirty="0">
              <a:solidFill>
                <a:srgbClr val="969696"/>
              </a:solidFill>
              <a:latin typeface="Arial Rounded MT Bold" pitchFamily="34" charset="0"/>
              <a:ea typeface="+mj-ea"/>
              <a:cs typeface="Arial" pitchFamily="34" charset="0"/>
            </a:endParaRP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9275" y="0"/>
            <a:ext cx="2511189" cy="1108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Prostokąt 14"/>
          <p:cNvSpPr/>
          <p:nvPr/>
        </p:nvSpPr>
        <p:spPr bwMode="auto">
          <a:xfrm>
            <a:off x="7689304" y="6381328"/>
            <a:ext cx="2016224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30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3584848" y="6237312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kern="0" baseline="0" dirty="0" smtClean="0">
                <a:solidFill>
                  <a:srgbClr val="C00000"/>
                </a:solidFill>
                <a:latin typeface="Arial Rounded MT Bold" pitchFamily="34" charset="0"/>
                <a:ea typeface="+mj-ea"/>
                <a:cs typeface="Arial" pitchFamily="34" charset="0"/>
              </a:rPr>
              <a:t>CONTEST MYSZKÓW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96816" y="1124744"/>
            <a:ext cx="378042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226522" y="409435"/>
            <a:ext cx="8320087" cy="1143000"/>
          </a:xfrm>
          <a:prstGeom prst="rect">
            <a:avLst/>
          </a:prstGeom>
        </p:spPr>
        <p:txBody>
          <a:bodyPr/>
          <a:lstStyle/>
          <a:p>
            <a:pPr algn="l" eaLnBrk="1" hangingPunct="1">
              <a:defRPr/>
            </a:pPr>
            <a:r>
              <a:rPr lang="pl-PL" sz="3200" b="1" baseline="0" dirty="0" smtClean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WAGI ŁAZIENKOWE</a:t>
            </a:r>
          </a:p>
        </p:txBody>
      </p:sp>
      <p:pic>
        <p:nvPicPr>
          <p:cNvPr id="5" name="Image 31" descr="PP5000-Evolis glass copie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440832" y="2204864"/>
            <a:ext cx="2592288" cy="2592288"/>
          </a:xfrm>
          <a:prstGeom prst="rect">
            <a:avLst/>
          </a:prstGeom>
        </p:spPr>
      </p:pic>
      <p:pic>
        <p:nvPicPr>
          <p:cNvPr id="6" name="Image 32" descr="PP4000-Evolis copie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200472" y="1988840"/>
            <a:ext cx="2864768" cy="2790927"/>
          </a:xfrm>
          <a:prstGeom prst="rect">
            <a:avLst/>
          </a:prstGeom>
        </p:spPr>
      </p:pic>
      <p:pic>
        <p:nvPicPr>
          <p:cNvPr id="7" name="Image 18" descr="BM3100-Bodysignal copie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306000" y="2060849"/>
            <a:ext cx="3030025" cy="295232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ChangeArrowheads="1"/>
          </p:cNvSpPr>
          <p:nvPr/>
        </p:nvSpPr>
        <p:spPr bwMode="auto">
          <a:xfrm>
            <a:off x="1281113" y="115888"/>
            <a:ext cx="8320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pl-PL" sz="2800" baseline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Wagi łazienkowe</a:t>
            </a:r>
            <a:endParaRPr lang="pl-PL" i="1" baseline="0">
              <a:solidFill>
                <a:srgbClr val="969696"/>
              </a:solidFill>
              <a:cs typeface="Arial" charset="0"/>
            </a:endParaRPr>
          </a:p>
        </p:txBody>
      </p:sp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1281113" y="981075"/>
            <a:ext cx="8315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rgbClr val="CE1111"/>
              </a:buClr>
              <a:buFontTx/>
              <a:buChar char="■"/>
            </a:pPr>
            <a:r>
              <a:rPr lang="pl-PL" sz="1800" baseline="0" dirty="0">
                <a:solidFill>
                  <a:srgbClr val="969696"/>
                </a:solidFill>
                <a:latin typeface="Helvetica" pitchFamily="34" charset="0"/>
                <a:cs typeface="Arial" charset="0"/>
              </a:rPr>
              <a:t> </a:t>
            </a:r>
            <a:r>
              <a:rPr lang="pl-PL" sz="1800" b="1" baseline="0" dirty="0" smtClean="0">
                <a:solidFill>
                  <a:srgbClr val="969696"/>
                </a:solidFill>
                <a:cs typeface="Arial" charset="0"/>
              </a:rPr>
              <a:t>Aktualna oferta</a:t>
            </a:r>
            <a:endParaRPr lang="pl-PL" sz="1800" b="1" baseline="0" dirty="0">
              <a:solidFill>
                <a:srgbClr val="969696"/>
              </a:solidFill>
              <a:latin typeface="Arial Rounded MT Bold" pitchFamily="34" charset="0"/>
              <a:cs typeface="Arial" charset="0"/>
            </a:endParaRP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523844" y="1715476"/>
            <a:ext cx="2713914" cy="78483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800" b="1" baseline="0" dirty="0" smtClean="0">
                <a:solidFill>
                  <a:srgbClr val="969696"/>
                </a:solidFill>
                <a:cs typeface="Arial" charset="0"/>
                <a:sym typeface="Wingdings" pitchFamily="2" charset="2"/>
              </a:rPr>
              <a:t>Dotychczasowa oferta:</a:t>
            </a:r>
          </a:p>
          <a:p>
            <a:pPr algn="ctr">
              <a:spcBef>
                <a:spcPct val="50000"/>
              </a:spcBef>
            </a:pPr>
            <a:r>
              <a:rPr lang="pl-PL" sz="1800" b="1" baseline="0" dirty="0" smtClean="0">
                <a:solidFill>
                  <a:srgbClr val="969696"/>
                </a:solidFill>
                <a:cs typeface="Arial" charset="0"/>
                <a:sym typeface="Wingdings" pitchFamily="2" charset="2"/>
              </a:rPr>
              <a:t># 5 modeli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9264" y="620688"/>
            <a:ext cx="158417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4849" y="2204865"/>
            <a:ext cx="174357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664" y="3212976"/>
            <a:ext cx="1656184" cy="1249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221088"/>
            <a:ext cx="1784648" cy="1140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67710" y="357166"/>
            <a:ext cx="1500198" cy="317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128464" y="5445224"/>
            <a:ext cx="1351756" cy="913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2000" b="1" dirty="0" smtClean="0">
                <a:latin typeface="Verdana" pitchFamily="34" charset="0"/>
              </a:rPr>
              <a:t>PP1052</a:t>
            </a:r>
          </a:p>
          <a:p>
            <a:pPr algn="ctr">
              <a:spcBef>
                <a:spcPct val="50000"/>
              </a:spcBef>
            </a:pPr>
            <a:r>
              <a:rPr lang="pl-PL" sz="2000" dirty="0" smtClean="0">
                <a:latin typeface="Verdana" pitchFamily="34" charset="0"/>
              </a:rPr>
              <a:t>Premio</a:t>
            </a:r>
            <a:endParaRPr lang="pl-PL" sz="2000" dirty="0">
              <a:latin typeface="Verdana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l-PL" sz="2000" b="1" dirty="0" smtClean="0">
                <a:latin typeface="Verdana" pitchFamily="34" charset="0"/>
              </a:rPr>
              <a:t>159,99pln</a:t>
            </a:r>
            <a:endParaRPr lang="pl-PL" sz="2000" b="1" dirty="0">
              <a:latin typeface="Verdana" pitchFamily="34" charset="0"/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1928664" y="4653136"/>
            <a:ext cx="1351756" cy="913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2000" b="1" dirty="0" smtClean="0">
                <a:latin typeface="Verdana" pitchFamily="34" charset="0"/>
              </a:rPr>
              <a:t>PP4048</a:t>
            </a:r>
          </a:p>
          <a:p>
            <a:pPr algn="ctr">
              <a:spcBef>
                <a:spcPct val="50000"/>
              </a:spcBef>
            </a:pPr>
            <a:r>
              <a:rPr lang="pl-PL" sz="2000" dirty="0" err="1" smtClean="0">
                <a:latin typeface="Verdana" pitchFamily="34" charset="0"/>
              </a:rPr>
              <a:t>Evolis</a:t>
            </a:r>
            <a:endParaRPr lang="pl-PL" sz="2000" dirty="0">
              <a:latin typeface="Verdana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l-PL" sz="2000" b="1" dirty="0" smtClean="0">
                <a:latin typeface="Verdana" pitchFamily="34" charset="0"/>
              </a:rPr>
              <a:t>199,99pln</a:t>
            </a:r>
            <a:endParaRPr lang="pl-PL" sz="2000" b="1" dirty="0">
              <a:latin typeface="Verdana" pitchFamily="34" charset="0"/>
            </a:endParaRP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3656856" y="3645024"/>
            <a:ext cx="1785950" cy="913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2000" b="1" dirty="0" smtClean="0">
                <a:latin typeface="Verdana" pitchFamily="34" charset="0"/>
              </a:rPr>
              <a:t>PP6048</a:t>
            </a:r>
          </a:p>
          <a:p>
            <a:pPr algn="ctr">
              <a:spcBef>
                <a:spcPct val="50000"/>
              </a:spcBef>
            </a:pPr>
            <a:r>
              <a:rPr lang="pl-PL" sz="2000" dirty="0" err="1" smtClean="0">
                <a:latin typeface="Verdana" pitchFamily="34" charset="0"/>
              </a:rPr>
              <a:t>Evolis</a:t>
            </a:r>
            <a:r>
              <a:rPr lang="pl-PL" sz="2000" dirty="0" smtClean="0">
                <a:latin typeface="Verdana" pitchFamily="34" charset="0"/>
              </a:rPr>
              <a:t> szklana</a:t>
            </a:r>
            <a:endParaRPr lang="pl-PL" sz="2000" dirty="0">
              <a:latin typeface="Verdana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l-PL" sz="2000" b="1" dirty="0" smtClean="0">
                <a:latin typeface="Verdana" pitchFamily="34" charset="0"/>
              </a:rPr>
              <a:t>219,99pln</a:t>
            </a:r>
            <a:endParaRPr lang="pl-PL" sz="2000" b="1" dirty="0">
              <a:latin typeface="Verdana" pitchFamily="34" charset="0"/>
            </a:endParaRP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7329264" y="2420888"/>
            <a:ext cx="1785950" cy="913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2000" b="1" dirty="0" smtClean="0">
                <a:latin typeface="Verdana" pitchFamily="34" charset="0"/>
              </a:rPr>
              <a:t>BM3021</a:t>
            </a:r>
          </a:p>
          <a:p>
            <a:pPr algn="ctr">
              <a:spcBef>
                <a:spcPct val="50000"/>
              </a:spcBef>
            </a:pPr>
            <a:r>
              <a:rPr lang="pl-PL" sz="2000" dirty="0" smtClean="0">
                <a:latin typeface="Verdana" pitchFamily="34" charset="0"/>
              </a:rPr>
              <a:t>Body </a:t>
            </a:r>
            <a:r>
              <a:rPr lang="pl-PL" sz="2000" dirty="0" err="1" smtClean="0">
                <a:latin typeface="Verdana" pitchFamily="34" charset="0"/>
              </a:rPr>
              <a:t>Signal</a:t>
            </a:r>
            <a:endParaRPr lang="pl-PL" sz="2000" dirty="0">
              <a:latin typeface="Verdana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l-PL" sz="2000" b="1" dirty="0" smtClean="0">
                <a:latin typeface="Verdana" pitchFamily="34" charset="0"/>
              </a:rPr>
              <a:t>339,99pln</a:t>
            </a:r>
            <a:endParaRPr lang="pl-PL" sz="2000" b="1" dirty="0">
              <a:latin typeface="Verdana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85048" y="1196752"/>
            <a:ext cx="179328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5529064" y="2924944"/>
            <a:ext cx="1785950" cy="913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2000" b="1" dirty="0" smtClean="0">
                <a:latin typeface="Verdana" pitchFamily="34" charset="0"/>
              </a:rPr>
              <a:t>PP8043</a:t>
            </a:r>
          </a:p>
          <a:p>
            <a:pPr algn="ctr">
              <a:spcBef>
                <a:spcPct val="50000"/>
              </a:spcBef>
            </a:pPr>
            <a:r>
              <a:rPr lang="pl-PL" sz="2000" dirty="0" err="1" smtClean="0">
                <a:latin typeface="Verdana" pitchFamily="34" charset="0"/>
              </a:rPr>
              <a:t>Luminance</a:t>
            </a:r>
            <a:endParaRPr lang="pl-PL" sz="2000" dirty="0">
              <a:latin typeface="Verdana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l-PL" sz="2000" b="1" dirty="0" smtClean="0">
                <a:latin typeface="Verdana" pitchFamily="34" charset="0"/>
              </a:rPr>
              <a:t>259,99 </a:t>
            </a:r>
            <a:r>
              <a:rPr lang="pl-PL" sz="2000" b="1" dirty="0" err="1" smtClean="0">
                <a:latin typeface="Verdana" pitchFamily="34" charset="0"/>
              </a:rPr>
              <a:t>pln</a:t>
            </a:r>
            <a:endParaRPr lang="pl-PL" sz="2000" b="1" dirty="0">
              <a:latin typeface="Verdana" pitchFamily="34" charset="0"/>
            </a:endParaRPr>
          </a:p>
        </p:txBody>
      </p:sp>
    </p:spTree>
  </p:cSld>
  <p:clrMapOvr>
    <a:masterClrMapping/>
  </p:clrMapOvr>
  <p:transition spd="med"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095348" y="285728"/>
            <a:ext cx="83200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NOWOŚCI PRODUKTOWE</a:t>
            </a:r>
            <a:endParaRPr kumimoji="0" lang="pl-PL" sz="24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920552" y="1196752"/>
            <a:ext cx="8136904" cy="4896544"/>
          </a:xfrm>
          <a:prstGeom prst="rect">
            <a:avLst/>
          </a:prstGeom>
        </p:spPr>
        <p:txBody>
          <a:bodyPr/>
          <a:lstStyle/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Nowa oferta wag  łazienkowych: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3 nowe modele pod marką </a:t>
            </a:r>
            <a:r>
              <a:rPr lang="pl-PL" sz="1600" kern="0" baseline="0" dirty="0" err="1" smtClean="0">
                <a:solidFill>
                  <a:srgbClr val="8E8581"/>
                </a:solidFill>
              </a:rPr>
              <a:t>Tefal</a:t>
            </a:r>
            <a:r>
              <a:rPr lang="pl-PL" sz="1600" kern="0" baseline="0" dirty="0" smtClean="0">
                <a:solidFill>
                  <a:srgbClr val="8E8581"/>
                </a:solidFill>
              </a:rPr>
              <a:t> – </a:t>
            </a:r>
            <a:r>
              <a:rPr lang="pl-PL" sz="1600" b="1" kern="0" baseline="0" dirty="0" err="1" smtClean="0">
                <a:solidFill>
                  <a:srgbClr val="8E8581"/>
                </a:solidFill>
              </a:rPr>
              <a:t>Evolis</a:t>
            </a:r>
            <a:r>
              <a:rPr lang="pl-PL" sz="1600" b="1" kern="0" baseline="0" dirty="0" smtClean="0">
                <a:solidFill>
                  <a:srgbClr val="8E8581"/>
                </a:solidFill>
              </a:rPr>
              <a:t> / </a:t>
            </a:r>
            <a:r>
              <a:rPr lang="pl-PL" sz="1600" b="1" kern="0" baseline="0" dirty="0" err="1" smtClean="0">
                <a:solidFill>
                  <a:srgbClr val="8E8581"/>
                </a:solidFill>
              </a:rPr>
              <a:t>Bodysignal</a:t>
            </a: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1 nowy model pod marką </a:t>
            </a:r>
            <a:r>
              <a:rPr lang="pl-PL" sz="1600" kern="0" baseline="0" dirty="0" err="1" smtClean="0">
                <a:solidFill>
                  <a:srgbClr val="8E8581"/>
                </a:solidFill>
              </a:rPr>
              <a:t>Rowenta</a:t>
            </a:r>
            <a:r>
              <a:rPr lang="pl-PL" sz="1600" kern="0" baseline="0" dirty="0" smtClean="0">
                <a:solidFill>
                  <a:srgbClr val="8E8581"/>
                </a:solidFill>
              </a:rPr>
              <a:t>  </a:t>
            </a:r>
            <a:r>
              <a:rPr lang="pl-PL" sz="1600" kern="0" baseline="0" dirty="0" err="1" smtClean="0">
                <a:solidFill>
                  <a:srgbClr val="8E8581"/>
                </a:solidFill>
              </a:rPr>
              <a:t>Elite</a:t>
            </a:r>
            <a:r>
              <a:rPr lang="pl-PL" sz="1600" kern="0" baseline="0" dirty="0" smtClean="0">
                <a:solidFill>
                  <a:srgbClr val="8E8581"/>
                </a:solidFill>
              </a:rPr>
              <a:t> – </a:t>
            </a:r>
            <a:r>
              <a:rPr lang="pl-PL" sz="1600" b="1" kern="0" baseline="0" dirty="0" smtClean="0">
                <a:solidFill>
                  <a:srgbClr val="8E8581"/>
                </a:solidFill>
              </a:rPr>
              <a:t>Premio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Lepsze cechy produktów</a:t>
            </a: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Niższe pozycjonowanie cenowe</a:t>
            </a: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b="1" u="sng" kern="0" baseline="0" dirty="0" smtClean="0">
                <a:solidFill>
                  <a:srgbClr val="8E8581"/>
                </a:solidFill>
              </a:rPr>
              <a:t>CEL: 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</a:pPr>
            <a:r>
              <a:rPr lang="pl-PL" sz="1400" baseline="0" dirty="0" smtClean="0">
                <a:solidFill>
                  <a:srgbClr val="8E8581"/>
                </a:solidFill>
              </a:rPr>
              <a:t>Rozwój oferty na rynku wag łazienkowych poprzez wprowadzanie produktów innowacyjnych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</a:pPr>
            <a:endParaRPr lang="pl-PL" sz="800" baseline="0" dirty="0" smtClean="0">
              <a:solidFill>
                <a:srgbClr val="8E8581"/>
              </a:solidFill>
            </a:endParaRP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</a:pPr>
            <a:r>
              <a:rPr lang="pl-PL" sz="1400" baseline="0" dirty="0" smtClean="0">
                <a:solidFill>
                  <a:srgbClr val="8E8581"/>
                </a:solidFill>
              </a:rPr>
              <a:t>Powiązanie marki </a:t>
            </a:r>
            <a:r>
              <a:rPr lang="pl-PL" sz="1400" baseline="0" dirty="0" err="1" smtClean="0">
                <a:solidFill>
                  <a:srgbClr val="8E8581"/>
                </a:solidFill>
              </a:rPr>
              <a:t>Tefal</a:t>
            </a:r>
            <a:r>
              <a:rPr lang="pl-PL" sz="1400" baseline="0" dirty="0" smtClean="0">
                <a:solidFill>
                  <a:srgbClr val="8E8581"/>
                </a:solidFill>
              </a:rPr>
              <a:t> z konceptem iluminacji: </a:t>
            </a:r>
            <a:r>
              <a:rPr lang="pl-PL" sz="1400" b="1" baseline="0" dirty="0" smtClean="0">
                <a:solidFill>
                  <a:srgbClr val="C00000"/>
                </a:solidFill>
              </a:rPr>
              <a:t>VISIO CONTROL</a:t>
            </a:r>
            <a:r>
              <a:rPr lang="pl-PL" sz="1400" b="1" baseline="0" dirty="0" smtClean="0">
                <a:solidFill>
                  <a:srgbClr val="8E8581"/>
                </a:solidFill>
              </a:rPr>
              <a:t>, </a:t>
            </a:r>
            <a:r>
              <a:rPr lang="pl-PL" sz="1400" baseline="0" dirty="0" smtClean="0">
                <a:solidFill>
                  <a:srgbClr val="8E8581"/>
                </a:solidFill>
              </a:rPr>
              <a:t>świetlny wskaźnik ewolucji wagi  - kontrola zmiany masy ciała w porównaniu do ostatniego pomiaru.</a:t>
            </a:r>
          </a:p>
          <a:p>
            <a:pPr marL="742950" lvl="1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</a:pPr>
            <a:endParaRPr lang="pl-PL" sz="140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166786" y="357166"/>
            <a:ext cx="83200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pl-PL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 </a:t>
            </a:r>
            <a:r>
              <a:rPr lang="pl-PL" sz="1800" b="1" kern="0" baseline="0" noProof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Wagi łazienkowe</a:t>
            </a:r>
            <a:endParaRPr kumimoji="0" lang="pl-PL" sz="18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45612" y="908720"/>
            <a:ext cx="1891145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92760" y="5589240"/>
            <a:ext cx="1003352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Ellipse 7"/>
          <p:cNvSpPr/>
          <p:nvPr/>
        </p:nvSpPr>
        <p:spPr>
          <a:xfrm>
            <a:off x="3986546" y="6462219"/>
            <a:ext cx="228521" cy="3957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4"/>
          <a:srcRect r="10714"/>
          <a:stretch>
            <a:fillRect/>
          </a:stretch>
        </p:blipFill>
        <p:spPr bwMode="auto">
          <a:xfrm>
            <a:off x="1640632" y="5636393"/>
            <a:ext cx="996582" cy="88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944888" y="5661247"/>
            <a:ext cx="1008112" cy="86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095348" y="285728"/>
            <a:ext cx="83200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WAGI ŁAZIENKOWE</a:t>
            </a:r>
            <a:endParaRPr kumimoji="0" lang="pl-PL" sz="24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166786" y="357166"/>
            <a:ext cx="83200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pl-PL" sz="2000" b="1" kern="0" baseline="0" noProof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 Nowa linia </a:t>
            </a:r>
            <a:r>
              <a:rPr lang="pl-PL" sz="2000" b="1" kern="0" baseline="0" noProof="0" dirty="0" err="1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Evolis</a:t>
            </a:r>
            <a:r>
              <a:rPr lang="pl-PL" sz="2000" b="1" kern="0" baseline="0" noProof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 &amp; </a:t>
            </a:r>
            <a:r>
              <a:rPr lang="pl-PL" sz="2000" b="1" kern="0" baseline="0" noProof="0" dirty="0" err="1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Bodysignal</a:t>
            </a:r>
            <a:endParaRPr kumimoji="0" lang="pl-PL" sz="20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17" name="Ellipse 7"/>
          <p:cNvSpPr/>
          <p:nvPr/>
        </p:nvSpPr>
        <p:spPr>
          <a:xfrm>
            <a:off x="3986546" y="6462219"/>
            <a:ext cx="228521" cy="3957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 l="30510" t="24210" r="15154" b="21926"/>
          <a:stretch>
            <a:fillRect/>
          </a:stretch>
        </p:blipFill>
        <p:spPr bwMode="auto">
          <a:xfrm>
            <a:off x="1064568" y="1340768"/>
            <a:ext cx="8568952" cy="530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095348" y="285728"/>
            <a:ext cx="83200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NOWA LINIA EVOLIS</a:t>
            </a:r>
            <a:endParaRPr kumimoji="0" lang="pl-PL" sz="24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166786" y="357166"/>
            <a:ext cx="83200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pl-PL" sz="2000" b="1" kern="0" baseline="0" noProof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 Co nowego?</a:t>
            </a:r>
            <a:endParaRPr kumimoji="0" lang="pl-PL" sz="20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17" name="Ellipse 7"/>
          <p:cNvSpPr/>
          <p:nvPr/>
        </p:nvSpPr>
        <p:spPr>
          <a:xfrm>
            <a:off x="3986546" y="6462219"/>
            <a:ext cx="228521" cy="3957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Symbol zastępczy zawartości 2"/>
          <p:cNvSpPr txBox="1">
            <a:spLocks/>
          </p:cNvSpPr>
          <p:nvPr/>
        </p:nvSpPr>
        <p:spPr>
          <a:xfrm>
            <a:off x="992560" y="1124744"/>
            <a:ext cx="6929486" cy="4896544"/>
          </a:xfrm>
          <a:prstGeom prst="rect">
            <a:avLst/>
          </a:prstGeom>
        </p:spPr>
        <p:txBody>
          <a:bodyPr/>
          <a:lstStyle/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Nowy wyświetlacz LCD zapewniający lepszą czytelność:</a:t>
            </a: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Bardziej nowoczesna grafika</a:t>
            </a: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Większe, wyraźniejsze cyfry 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Duża  i stabilna platforma wygodna w użyciu</a:t>
            </a: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Płaska konstrukcja wagi ułatwiająca przechowywanie</a:t>
            </a: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</p:txBody>
      </p:sp>
      <p:grpSp>
        <p:nvGrpSpPr>
          <p:cNvPr id="2" name="Groupe 11"/>
          <p:cNvGrpSpPr/>
          <p:nvPr/>
        </p:nvGrpSpPr>
        <p:grpSpPr>
          <a:xfrm>
            <a:off x="6969224" y="3573016"/>
            <a:ext cx="2664000" cy="2480295"/>
            <a:chOff x="5844821" y="2786058"/>
            <a:chExt cx="2664000" cy="2480295"/>
          </a:xfrm>
        </p:grpSpPr>
        <p:pic>
          <p:nvPicPr>
            <p:cNvPr id="8" name="Image 10" descr="PP4000-Evolis copie.jpg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5844821" y="2786058"/>
              <a:ext cx="2664000" cy="2480295"/>
            </a:xfrm>
            <a:prstGeom prst="rect">
              <a:avLst/>
            </a:prstGeom>
          </p:spPr>
        </p:pic>
        <p:sp>
          <p:nvSpPr>
            <p:cNvPr id="9" name="ZoneTexte 6"/>
            <p:cNvSpPr txBox="1"/>
            <p:nvPr/>
          </p:nvSpPr>
          <p:spPr>
            <a:xfrm>
              <a:off x="6643704" y="3877298"/>
              <a:ext cx="8496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kern="1200" dirty="0">
                  <a:solidFill>
                    <a:srgbClr val="92D050"/>
                  </a:solidFill>
                  <a:latin typeface="Verdana" pitchFamily="34" charset="0"/>
                  <a:ea typeface="+mn-ea"/>
                  <a:cs typeface="+mn-cs"/>
                </a:rPr>
                <a:t>+15%</a:t>
              </a:r>
            </a:p>
          </p:txBody>
        </p:sp>
        <p:cxnSp>
          <p:nvCxnSpPr>
            <p:cNvPr id="10" name="Connecteur droit avec flèche 7"/>
            <p:cNvCxnSpPr/>
            <p:nvPr/>
          </p:nvCxnSpPr>
          <p:spPr>
            <a:xfrm>
              <a:off x="6065260" y="4189176"/>
              <a:ext cx="2160000" cy="1588"/>
            </a:xfrm>
            <a:prstGeom prst="straightConnector1">
              <a:avLst/>
            </a:prstGeom>
            <a:ln w="25400">
              <a:solidFill>
                <a:srgbClr val="76B9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2" descr="Z:\MKT Pesage\PIB Visio Control\evolis\PP4000-Evolis visio control green.jpg"/>
          <p:cNvPicPr>
            <a:picLocks noChangeAspect="1" noChangeArrowheads="1"/>
          </p:cNvPicPr>
          <p:nvPr/>
        </p:nvPicPr>
        <p:blipFill>
          <a:blip r:embed="rId3">
            <a:lum bright="2000"/>
          </a:blip>
          <a:srcRect l="2651" t="9996" r="12516" b="7643"/>
          <a:stretch>
            <a:fillRect/>
          </a:stretch>
        </p:blipFill>
        <p:spPr bwMode="auto">
          <a:xfrm>
            <a:off x="6897216" y="1340768"/>
            <a:ext cx="2545234" cy="2071702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49344" y="332656"/>
            <a:ext cx="1643062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10"/>
          <p:cNvSpPr>
            <a:spLocks noChangeArrowheads="1"/>
          </p:cNvSpPr>
          <p:nvPr/>
        </p:nvSpPr>
        <p:spPr bwMode="auto">
          <a:xfrm>
            <a:off x="2216696" y="908720"/>
            <a:ext cx="7271917" cy="5500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800100" lvl="3" indent="-34290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tabLst>
                <a:tab pos="2057400" algn="l"/>
              </a:tabLst>
            </a:pPr>
            <a:endParaRPr lang="pl-PL" sz="1600" baseline="0" dirty="0" smtClean="0">
              <a:solidFill>
                <a:srgbClr val="8E8581"/>
              </a:solidFill>
              <a:sym typeface="Wingdings" pitchFamily="2" charset="2"/>
            </a:endParaRPr>
          </a:p>
          <a:p>
            <a:pPr marL="800100" lvl="3" indent="-34290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tabLst>
                <a:tab pos="2057400" algn="l"/>
              </a:tabLst>
            </a:pPr>
            <a:r>
              <a:rPr lang="pl-PL" sz="1600" b="1" baseline="0" dirty="0" err="1" smtClean="0">
                <a:solidFill>
                  <a:srgbClr val="C00000"/>
                </a:solidFill>
                <a:sym typeface="Wingdings" pitchFamily="2" charset="2"/>
              </a:rPr>
              <a:t>Rowenta</a:t>
            </a:r>
            <a:r>
              <a:rPr lang="pl-PL" sz="1600" b="1" baseline="0" dirty="0" smtClean="0">
                <a:solidFill>
                  <a:srgbClr val="C00000"/>
                </a:solidFill>
                <a:sym typeface="Wingdings" pitchFamily="2" charset="2"/>
              </a:rPr>
              <a:t> po raz 4-ty sponsorem głównym konkursu</a:t>
            </a:r>
          </a:p>
          <a:p>
            <a:pPr marL="800100" lvl="3" indent="-34290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tabLst>
                <a:tab pos="2057400" algn="l"/>
              </a:tabLst>
            </a:pPr>
            <a:r>
              <a:rPr lang="pl-PL" sz="1600" b="1" baseline="0" dirty="0" smtClean="0">
                <a:solidFill>
                  <a:srgbClr val="C00000"/>
                </a:solidFill>
                <a:sym typeface="Wingdings" pitchFamily="2" charset="2"/>
              </a:rPr>
              <a:t>		</a:t>
            </a:r>
          </a:p>
          <a:p>
            <a:pPr marL="800100" lvl="3" indent="-34290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tabLst>
                <a:tab pos="2057400" algn="l"/>
              </a:tabLst>
            </a:pPr>
            <a:r>
              <a:rPr lang="pl-PL" sz="1600" b="1" baseline="0" dirty="0" smtClean="0">
                <a:solidFill>
                  <a:srgbClr val="8E8581"/>
                </a:solidFill>
                <a:sym typeface="Wingdings" pitchFamily="2" charset="2"/>
              </a:rPr>
              <a:t>Etapy konkursu w jesiennej edycji</a:t>
            </a:r>
          </a:p>
          <a:p>
            <a:pPr marL="1200150" lvl="2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</a:pPr>
            <a:r>
              <a:rPr lang="pl-PL" sz="1400" baseline="0" dirty="0" smtClean="0">
                <a:solidFill>
                  <a:srgbClr val="8E8581"/>
                </a:solidFill>
                <a:sym typeface="Wingdings" pitchFamily="2" charset="2"/>
              </a:rPr>
              <a:t>Castingi – początek września</a:t>
            </a:r>
          </a:p>
          <a:p>
            <a:pPr marL="1200150" lvl="2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</a:pPr>
            <a:r>
              <a:rPr lang="pl-PL" sz="1400" baseline="0" dirty="0" smtClean="0">
                <a:solidFill>
                  <a:srgbClr val="8E8581"/>
                </a:solidFill>
                <a:sym typeface="Wingdings" pitchFamily="2" charset="2"/>
              </a:rPr>
              <a:t>Szkoła </a:t>
            </a:r>
            <a:r>
              <a:rPr lang="pl-PL" sz="1400" baseline="0" dirty="0" err="1" smtClean="0">
                <a:solidFill>
                  <a:srgbClr val="8E8581"/>
                </a:solidFill>
                <a:sym typeface="Wingdings" pitchFamily="2" charset="2"/>
              </a:rPr>
              <a:t>Elite</a:t>
            </a:r>
            <a:r>
              <a:rPr lang="pl-PL" sz="1400" baseline="0" dirty="0" smtClean="0">
                <a:solidFill>
                  <a:srgbClr val="8E8581"/>
                </a:solidFill>
                <a:sym typeface="Wingdings" pitchFamily="2" charset="2"/>
              </a:rPr>
              <a:t> – 16-22 wrzesień</a:t>
            </a:r>
          </a:p>
          <a:p>
            <a:pPr marL="1200150" lvl="2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</a:pPr>
            <a:r>
              <a:rPr lang="pl-PL" sz="1400" baseline="0" dirty="0" smtClean="0">
                <a:solidFill>
                  <a:srgbClr val="8E8581"/>
                </a:solidFill>
                <a:sym typeface="Wingdings" pitchFamily="2" charset="2"/>
              </a:rPr>
              <a:t>Gala Finałowa – 22 wrzesień</a:t>
            </a:r>
            <a:endParaRPr lang="pl-PL" sz="1600" baseline="0" dirty="0" smtClean="0">
              <a:solidFill>
                <a:srgbClr val="8E8581"/>
              </a:solidFill>
              <a:sym typeface="Wingdings" pitchFamily="2" charset="2"/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endParaRPr lang="pl-PL" b="1" dirty="0">
              <a:solidFill>
                <a:srgbClr val="3B372F"/>
              </a:solidFill>
            </a:endParaRPr>
          </a:p>
          <a:p>
            <a:pPr marL="800100" lvl="3" indent="-34290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tabLst>
                <a:tab pos="2057400" algn="l"/>
              </a:tabLst>
            </a:pPr>
            <a:r>
              <a:rPr lang="pl-PL" sz="1600" b="1" baseline="0" dirty="0" smtClean="0">
                <a:solidFill>
                  <a:srgbClr val="8E8581"/>
                </a:solidFill>
                <a:sym typeface="Wingdings" pitchFamily="2" charset="2"/>
              </a:rPr>
              <a:t>Miejsca castingów – centra handlowe:</a:t>
            </a:r>
          </a:p>
          <a:p>
            <a:pPr marL="1200150" lvl="2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tabLst>
                <a:tab pos="2057400" algn="l"/>
              </a:tabLst>
            </a:pPr>
            <a:r>
              <a:rPr lang="pl-PL" sz="1400" baseline="0" dirty="0" smtClean="0">
                <a:solidFill>
                  <a:srgbClr val="8E8581"/>
                </a:solidFill>
                <a:sym typeface="Wingdings" pitchFamily="2" charset="2"/>
              </a:rPr>
              <a:t>Korona Wrocław – 4 września</a:t>
            </a:r>
          </a:p>
          <a:p>
            <a:pPr marL="1200150" lvl="2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tabLst>
                <a:tab pos="2057400" algn="l"/>
              </a:tabLst>
            </a:pPr>
            <a:r>
              <a:rPr lang="pl-PL" sz="1400" baseline="0" dirty="0" smtClean="0">
                <a:solidFill>
                  <a:srgbClr val="8E8581"/>
                </a:solidFill>
                <a:sym typeface="Wingdings" pitchFamily="2" charset="2"/>
              </a:rPr>
              <a:t>Manufaktura  Łódź – 5 września</a:t>
            </a:r>
          </a:p>
          <a:p>
            <a:pPr marL="1200150" lvl="2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tabLst>
                <a:tab pos="2057400" algn="l"/>
              </a:tabLst>
            </a:pPr>
            <a:r>
              <a:rPr lang="pl-PL" sz="1400" baseline="0" dirty="0" smtClean="0">
                <a:solidFill>
                  <a:srgbClr val="8E8581"/>
                </a:solidFill>
                <a:sym typeface="Wingdings" pitchFamily="2" charset="2"/>
              </a:rPr>
              <a:t>Złote Tarasy Warszawa – 11 września</a:t>
            </a:r>
          </a:p>
          <a:p>
            <a:pPr marL="1200150" lvl="2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tabLst>
                <a:tab pos="2057400" algn="l"/>
              </a:tabLst>
            </a:pPr>
            <a:endParaRPr lang="pl-PL" sz="1400" baseline="0" dirty="0" smtClean="0">
              <a:solidFill>
                <a:srgbClr val="8E8581"/>
              </a:solidFill>
              <a:sym typeface="Wingdings" pitchFamily="2" charset="2"/>
            </a:endParaRPr>
          </a:p>
          <a:p>
            <a:pPr marL="1200150" lvl="2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tabLst>
                <a:tab pos="2057400" algn="l"/>
              </a:tabLst>
            </a:pPr>
            <a:endParaRPr lang="pl-PL" sz="1400" baseline="0" dirty="0" smtClean="0">
              <a:solidFill>
                <a:srgbClr val="8E8581"/>
              </a:solidFill>
              <a:sym typeface="Wingdings" pitchFamily="2" charset="2"/>
            </a:endParaRPr>
          </a:p>
          <a:p>
            <a:pPr marL="800100" lvl="3" indent="-34290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tabLst>
                <a:tab pos="2057400" algn="l"/>
              </a:tabLst>
            </a:pPr>
            <a:r>
              <a:rPr lang="pl-PL" sz="1600" baseline="0" dirty="0" smtClean="0">
                <a:solidFill>
                  <a:srgbClr val="8E8581"/>
                </a:solidFill>
                <a:sym typeface="Wingdings" pitchFamily="2" charset="2"/>
              </a:rPr>
              <a:t>Nowy </a:t>
            </a:r>
            <a:r>
              <a:rPr lang="pl-PL" sz="1600" baseline="0" dirty="0" err="1" smtClean="0">
                <a:solidFill>
                  <a:srgbClr val="8E8581"/>
                </a:solidFill>
                <a:sym typeface="Wingdings" pitchFamily="2" charset="2"/>
              </a:rPr>
              <a:t>partner</a:t>
            </a:r>
            <a:r>
              <a:rPr lang="pl-PL" sz="1600" baseline="0" dirty="0" smtClean="0">
                <a:solidFill>
                  <a:srgbClr val="8E8581"/>
                </a:solidFill>
                <a:sym typeface="Wingdings" pitchFamily="2" charset="2"/>
              </a:rPr>
              <a:t> konkursu </a:t>
            </a:r>
            <a:r>
              <a:rPr lang="pl-PL" sz="1600" b="1" baseline="0" dirty="0" err="1" smtClean="0">
                <a:solidFill>
                  <a:srgbClr val="8E8581"/>
                </a:solidFill>
                <a:sym typeface="Wingdings" pitchFamily="2" charset="2"/>
              </a:rPr>
              <a:t>Schwartzkopf</a:t>
            </a:r>
            <a:r>
              <a:rPr lang="pl-PL" sz="1600" b="1" baseline="0" dirty="0" smtClean="0">
                <a:solidFill>
                  <a:srgbClr val="8E8581"/>
                </a:solidFill>
                <a:sym typeface="Wingdings" pitchFamily="2" charset="2"/>
              </a:rPr>
              <a:t> </a:t>
            </a:r>
          </a:p>
          <a:p>
            <a:pPr marL="800100" lvl="3" indent="-34290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tabLst>
                <a:tab pos="2057400" algn="l"/>
              </a:tabLst>
            </a:pPr>
            <a:endParaRPr lang="pl-PL" sz="1400" baseline="0" dirty="0" smtClean="0">
              <a:solidFill>
                <a:srgbClr val="8E8581"/>
              </a:solidFill>
              <a:sym typeface="Wingdings" pitchFamily="2" charset="2"/>
            </a:endParaRPr>
          </a:p>
          <a:p>
            <a:pPr marL="1200150" lvl="2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tabLst>
                <a:tab pos="2057400" algn="l"/>
              </a:tabLst>
            </a:pPr>
            <a:endParaRPr lang="pl-PL" sz="1600" baseline="0" dirty="0" smtClean="0">
              <a:solidFill>
                <a:srgbClr val="8E8581"/>
              </a:solidFill>
              <a:sym typeface="Wingdings" pitchFamily="2" charset="2"/>
            </a:endParaRPr>
          </a:p>
          <a:p>
            <a:pPr marL="800100" lvl="3" indent="-34290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tabLst>
                <a:tab pos="2057400" algn="l"/>
              </a:tabLst>
            </a:pPr>
            <a:r>
              <a:rPr lang="pl-PL" sz="1600" b="1" baseline="0" dirty="0" smtClean="0">
                <a:solidFill>
                  <a:srgbClr val="8E8581"/>
                </a:solidFill>
                <a:sym typeface="Wingdings" pitchFamily="2" charset="2"/>
              </a:rPr>
              <a:t>Duży zasięg i nagłośnienie medialne imprezy </a:t>
            </a:r>
          </a:p>
          <a:p>
            <a:pPr marL="1200150" lvl="2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tabLst>
                <a:tab pos="2057400" algn="l"/>
              </a:tabLst>
            </a:pPr>
            <a:r>
              <a:rPr lang="pl-PL" sz="1400" baseline="0" dirty="0" smtClean="0">
                <a:solidFill>
                  <a:srgbClr val="8E8581"/>
                </a:solidFill>
                <a:sym typeface="Wingdings" pitchFamily="2" charset="2"/>
              </a:rPr>
              <a:t>Platforma internetowa </a:t>
            </a:r>
            <a:r>
              <a:rPr lang="pl-PL" sz="1400" baseline="0" dirty="0" err="1" smtClean="0">
                <a:solidFill>
                  <a:srgbClr val="8E8581"/>
                </a:solidFill>
                <a:sym typeface="Wingdings" pitchFamily="2" charset="2"/>
              </a:rPr>
              <a:t>Elite</a:t>
            </a:r>
            <a:r>
              <a:rPr lang="pl-PL" sz="1400" baseline="0" dirty="0" smtClean="0">
                <a:solidFill>
                  <a:srgbClr val="8E8581"/>
                </a:solidFill>
                <a:sym typeface="Wingdings" pitchFamily="2" charset="2"/>
              </a:rPr>
              <a:t> (catingi </a:t>
            </a:r>
            <a:r>
              <a:rPr lang="pl-PL" sz="1400" baseline="0" dirty="0" err="1" smtClean="0">
                <a:solidFill>
                  <a:srgbClr val="8E8581"/>
                </a:solidFill>
                <a:sym typeface="Wingdings" pitchFamily="2" charset="2"/>
              </a:rPr>
              <a:t>on-line</a:t>
            </a:r>
            <a:r>
              <a:rPr lang="pl-PL" sz="1400" baseline="0" dirty="0" smtClean="0">
                <a:solidFill>
                  <a:srgbClr val="8E8581"/>
                </a:solidFill>
                <a:sym typeface="Wingdings" pitchFamily="2" charset="2"/>
              </a:rPr>
              <a:t>)</a:t>
            </a:r>
          </a:p>
          <a:p>
            <a:pPr marL="1200150" lvl="2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tabLst>
                <a:tab pos="2057400" algn="l"/>
              </a:tabLst>
            </a:pPr>
            <a:r>
              <a:rPr lang="pl-PL" sz="1400" baseline="0" dirty="0" smtClean="0">
                <a:solidFill>
                  <a:srgbClr val="8E8581"/>
                </a:solidFill>
                <a:sym typeface="Wingdings" pitchFamily="2" charset="2"/>
              </a:rPr>
              <a:t>Emisja Gali Finałowej w TV4</a:t>
            </a:r>
          </a:p>
          <a:p>
            <a:pPr marL="1200150" lvl="2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tabLst>
                <a:tab pos="2057400" algn="l"/>
              </a:tabLst>
            </a:pPr>
            <a:endParaRPr lang="pl-PL" sz="1400" baseline="0" dirty="0" smtClean="0">
              <a:solidFill>
                <a:srgbClr val="8E8581"/>
              </a:solidFill>
              <a:sym typeface="Wingdings" pitchFamily="2" charset="2"/>
            </a:endParaRPr>
          </a:p>
          <a:p>
            <a:pPr marL="1200150" lvl="2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tabLst>
                <a:tab pos="2057400" algn="l"/>
              </a:tabLst>
            </a:pPr>
            <a:endParaRPr lang="pl-PL" sz="1400" baseline="0" dirty="0" smtClean="0">
              <a:solidFill>
                <a:srgbClr val="8E8581"/>
              </a:solidFill>
              <a:sym typeface="Wingdings" pitchFamily="2" charset="2"/>
            </a:endParaRPr>
          </a:p>
          <a:p>
            <a:pPr marL="1200150" lvl="2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</a:pPr>
            <a:endParaRPr lang="pl-PL" sz="1600" baseline="0" dirty="0" smtClean="0">
              <a:solidFill>
                <a:srgbClr val="8E8581"/>
              </a:solidFill>
              <a:sym typeface="Wingdings" pitchFamily="2" charset="2"/>
            </a:endParaRPr>
          </a:p>
          <a:p>
            <a:pPr marL="1200150" lvl="2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</a:pPr>
            <a:endParaRPr lang="pl-PL" sz="1600" baseline="0" dirty="0" smtClean="0">
              <a:solidFill>
                <a:srgbClr val="8E8581"/>
              </a:solidFill>
              <a:sym typeface="Wingdings" pitchFamily="2" charset="2"/>
            </a:endParaRPr>
          </a:p>
          <a:p>
            <a:pPr marL="1200150" lvl="2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</a:pPr>
            <a:endParaRPr lang="pl-PL" sz="1600" baseline="0" dirty="0" smtClean="0">
              <a:solidFill>
                <a:srgbClr val="8E8581"/>
              </a:solidFill>
              <a:sym typeface="Wingdings" pitchFamily="2" charset="2"/>
            </a:endParaRPr>
          </a:p>
          <a:p>
            <a:pPr marL="1200150" lvl="2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</a:pPr>
            <a:endParaRPr lang="pl-PL" sz="1600" baseline="0" dirty="0" smtClean="0">
              <a:solidFill>
                <a:srgbClr val="8E8581"/>
              </a:solidFill>
              <a:sym typeface="Wingdings" pitchFamily="2" charset="2"/>
            </a:endParaRPr>
          </a:p>
          <a:p>
            <a:pPr marL="1200150" lvl="2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</a:pPr>
            <a:endParaRPr lang="pl-PL" sz="1600" dirty="0">
              <a:solidFill>
                <a:srgbClr val="3B372F"/>
              </a:solidFill>
            </a:endParaRPr>
          </a:p>
        </p:txBody>
      </p:sp>
      <p:pic>
        <p:nvPicPr>
          <p:cNvPr id="38929" name="Picture 17"/>
          <p:cNvPicPr>
            <a:picLocks noChangeAspect="1" noChangeArrowheads="1"/>
          </p:cNvPicPr>
          <p:nvPr/>
        </p:nvPicPr>
        <p:blipFill>
          <a:blip r:embed="rId2"/>
          <a:srcRect l="45714" t="30302"/>
          <a:stretch>
            <a:fillRect/>
          </a:stretch>
        </p:blipFill>
        <p:spPr bwMode="auto">
          <a:xfrm>
            <a:off x="8095776" y="236561"/>
            <a:ext cx="156845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095348" y="285728"/>
            <a:ext cx="83200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b="1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ROWENTA FOR ELITE MODEL LOOK</a:t>
            </a:r>
            <a:endParaRPr kumimoji="0" lang="pl-PL" sz="2400" b="1" i="0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 Rounded MT Bold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800" b="1" i="0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 Rounded MT Bold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q"/>
              <a:tabLst/>
              <a:defRPr/>
            </a:pPr>
            <a:r>
              <a:rPr lang="pl-PL" sz="1800" b="1" kern="0" baseline="0" dirty="0" smtClean="0">
                <a:solidFill>
                  <a:srgbClr val="969696"/>
                </a:solidFill>
                <a:latin typeface="+mj-lt"/>
                <a:ea typeface="+mj-ea"/>
                <a:cs typeface="Arial" pitchFamily="34" charset="0"/>
              </a:rPr>
              <a:t> IX edycja konkursu w Polsce</a:t>
            </a:r>
            <a:endParaRPr kumimoji="0" lang="pl-PL" sz="18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76653" t="15120" r="13763" b="76847"/>
          <a:stretch>
            <a:fillRect/>
          </a:stretch>
        </p:blipFill>
        <p:spPr bwMode="auto">
          <a:xfrm>
            <a:off x="8049344" y="4077072"/>
            <a:ext cx="151216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464" y="1772816"/>
            <a:ext cx="2536917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095348" y="285728"/>
            <a:ext cx="83200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NOWA LINIA EVOLIS</a:t>
            </a:r>
            <a:endParaRPr kumimoji="0" lang="pl-PL" sz="24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166786" y="357166"/>
            <a:ext cx="83200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pl-PL" sz="2000" b="1" kern="0" baseline="0" noProof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  </a:t>
            </a:r>
            <a:r>
              <a:rPr lang="pl-PL" sz="2000" b="1" kern="0" baseline="0" noProof="0" dirty="0" err="1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Evolis</a:t>
            </a:r>
            <a:r>
              <a:rPr lang="pl-PL" sz="2000" b="1" kern="0" baseline="0" noProof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 plastikowa PP4000</a:t>
            </a:r>
            <a:endParaRPr kumimoji="0" lang="pl-PL" sz="20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17" name="Ellipse 7"/>
          <p:cNvSpPr/>
          <p:nvPr/>
        </p:nvSpPr>
        <p:spPr>
          <a:xfrm>
            <a:off x="3986546" y="6462219"/>
            <a:ext cx="228521" cy="3957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Symbol zastępczy zawartości 2"/>
          <p:cNvSpPr txBox="1">
            <a:spLocks/>
          </p:cNvSpPr>
          <p:nvPr/>
        </p:nvSpPr>
        <p:spPr>
          <a:xfrm>
            <a:off x="992560" y="1124744"/>
            <a:ext cx="6929486" cy="4896544"/>
          </a:xfrm>
          <a:prstGeom prst="rect">
            <a:avLst/>
          </a:prstGeom>
        </p:spPr>
        <p:txBody>
          <a:bodyPr/>
          <a:lstStyle/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49344" y="332656"/>
            <a:ext cx="1643062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 28" descr="PP4000-Evolis copi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689903" y="1628800"/>
            <a:ext cx="4351329" cy="4051242"/>
          </a:xfrm>
          <a:prstGeom prst="rect">
            <a:avLst/>
          </a:prstGeom>
        </p:spPr>
      </p:pic>
      <p:sp>
        <p:nvSpPr>
          <p:cNvPr id="15" name="ZoneTexte 10"/>
          <p:cNvSpPr txBox="1"/>
          <p:nvPr/>
        </p:nvSpPr>
        <p:spPr>
          <a:xfrm>
            <a:off x="0" y="2276872"/>
            <a:ext cx="2401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sz="1600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Duży wyświetlacz LCD</a:t>
            </a:r>
            <a:endParaRPr lang="en-GB" sz="1600" kern="0" baseline="0" dirty="0" smtClean="0">
              <a:solidFill>
                <a:srgbClr val="969696"/>
              </a:solidFill>
              <a:latin typeface="Arial Rounded MT Bold" pitchFamily="34" charset="0"/>
              <a:ea typeface="+mj-ea"/>
              <a:cs typeface="Arial" pitchFamily="34" charset="0"/>
            </a:endParaRPr>
          </a:p>
        </p:txBody>
      </p:sp>
      <p:cxnSp>
        <p:nvCxnSpPr>
          <p:cNvPr id="16" name="Connecteur droit 25"/>
          <p:cNvCxnSpPr/>
          <p:nvPr/>
        </p:nvCxnSpPr>
        <p:spPr>
          <a:xfrm>
            <a:off x="2504728" y="2420888"/>
            <a:ext cx="1857388" cy="158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Connecteur droit 26"/>
          <p:cNvCxnSpPr/>
          <p:nvPr/>
        </p:nvCxnSpPr>
        <p:spPr>
          <a:xfrm>
            <a:off x="2288704" y="4653136"/>
            <a:ext cx="2448000" cy="158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ZoneTexte 10"/>
          <p:cNvSpPr txBox="1"/>
          <p:nvPr/>
        </p:nvSpPr>
        <p:spPr>
          <a:xfrm>
            <a:off x="560512" y="4293096"/>
            <a:ext cx="2401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sz="1600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Automatyczna identyfikacja 4 użytkowników</a:t>
            </a:r>
            <a:endParaRPr lang="en-GB" sz="1600" kern="0" baseline="0" dirty="0" smtClean="0">
              <a:solidFill>
                <a:srgbClr val="969696"/>
              </a:solidFill>
              <a:latin typeface="Arial Rounded MT Bold" pitchFamily="34" charset="0"/>
              <a:ea typeface="+mj-ea"/>
              <a:cs typeface="Arial" pitchFamily="34" charset="0"/>
            </a:endParaRPr>
          </a:p>
        </p:txBody>
      </p:sp>
      <p:sp>
        <p:nvSpPr>
          <p:cNvPr id="20" name="ZoneTexte 12"/>
          <p:cNvSpPr txBox="1"/>
          <p:nvPr/>
        </p:nvSpPr>
        <p:spPr>
          <a:xfrm>
            <a:off x="6465168" y="1268760"/>
            <a:ext cx="344083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b="1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VISIO CONTROL® </a:t>
            </a:r>
            <a:r>
              <a:rPr lang="pl-PL" sz="1400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świetlny wskaźnik ewolucji wagi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:</a:t>
            </a:r>
          </a:p>
          <a:p>
            <a:pPr marL="639763" lvl="2" indent="-182563" algn="l" eaLnBrk="0" fontAlgn="base" hangingPunct="0">
              <a:lnSpc>
                <a:spcPts val="16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1400" b="1" kern="0" baseline="0" dirty="0" smtClean="0">
                <a:solidFill>
                  <a:srgbClr val="92D050"/>
                </a:solidFill>
                <a:latin typeface="Arial Rounded MT Bold" pitchFamily="34" charset="0"/>
                <a:ea typeface="+mj-ea"/>
                <a:cs typeface="Arial" pitchFamily="34" charset="0"/>
              </a:rPr>
              <a:t>Green</a:t>
            </a:r>
            <a:r>
              <a:rPr lang="pl-PL" sz="1400" kern="0" baseline="0" dirty="0" smtClean="0">
                <a:solidFill>
                  <a:srgbClr val="92D050"/>
                </a:solidFill>
                <a:latin typeface="Arial Rounded MT Bold" pitchFamily="34" charset="0"/>
                <a:ea typeface="+mj-ea"/>
                <a:cs typeface="Arial" pitchFamily="34" charset="0"/>
              </a:rPr>
              <a:t>:</a:t>
            </a:r>
            <a:r>
              <a:rPr lang="en-US" sz="1400" kern="0" baseline="0" dirty="0" smtClean="0">
                <a:solidFill>
                  <a:srgbClr val="92D050"/>
                </a:solidFill>
                <a:latin typeface="Arial Rounded MT Bold" pitchFamily="34" charset="0"/>
                <a:ea typeface="+mj-ea"/>
                <a:cs typeface="Arial" pitchFamily="34" charset="0"/>
              </a:rPr>
              <a:t> </a:t>
            </a:r>
            <a:r>
              <a:rPr lang="pl-PL" sz="1600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spadek wagi</a:t>
            </a:r>
            <a:endParaRPr lang="en-US" sz="1600" kern="0" baseline="0" dirty="0" smtClean="0">
              <a:solidFill>
                <a:srgbClr val="969696"/>
              </a:solidFill>
              <a:latin typeface="Arial Rounded MT Bold" pitchFamily="34" charset="0"/>
              <a:ea typeface="+mj-ea"/>
              <a:cs typeface="Arial" pitchFamily="34" charset="0"/>
            </a:endParaRPr>
          </a:p>
          <a:p>
            <a:pPr marL="639763" lvl="2" indent="-182563" algn="l" eaLnBrk="0" fontAlgn="base" hangingPunct="0">
              <a:lnSpc>
                <a:spcPts val="16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1400" b="1" kern="0" baseline="0" dirty="0" smtClean="0">
                <a:solidFill>
                  <a:srgbClr val="FF6600"/>
                </a:solidFill>
                <a:latin typeface="Arial Rounded MT Bold" pitchFamily="34" charset="0"/>
                <a:ea typeface="+mj-ea"/>
                <a:cs typeface="Arial" pitchFamily="34" charset="0"/>
              </a:rPr>
              <a:t>Orange</a:t>
            </a:r>
            <a:r>
              <a:rPr lang="pl-PL" sz="1400" kern="0" baseline="0" dirty="0" smtClean="0">
                <a:solidFill>
                  <a:srgbClr val="FF6600"/>
                </a:solidFill>
                <a:latin typeface="Arial Rounded MT Bold" pitchFamily="34" charset="0"/>
                <a:ea typeface="+mj-ea"/>
                <a:cs typeface="Arial" pitchFamily="34" charset="0"/>
              </a:rPr>
              <a:t>: </a:t>
            </a:r>
            <a:r>
              <a:rPr lang="pl-PL" sz="1600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waga bez zmian</a:t>
            </a:r>
            <a:endParaRPr lang="en-US" sz="1600" kern="0" baseline="0" dirty="0" smtClean="0">
              <a:solidFill>
                <a:srgbClr val="969696"/>
              </a:solidFill>
              <a:latin typeface="Arial Rounded MT Bold" pitchFamily="34" charset="0"/>
              <a:ea typeface="+mj-ea"/>
              <a:cs typeface="Arial" pitchFamily="34" charset="0"/>
            </a:endParaRPr>
          </a:p>
          <a:p>
            <a:pPr marL="639763" lvl="2" indent="-182563" algn="l" eaLnBrk="0" fontAlgn="base" hangingPunct="0">
              <a:lnSpc>
                <a:spcPts val="16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pl-PL" sz="1400" b="1" kern="0" baseline="0" dirty="0" smtClean="0">
                <a:solidFill>
                  <a:srgbClr val="CF2B46"/>
                </a:solidFill>
                <a:latin typeface="Arial Rounded MT Bold" pitchFamily="34" charset="0"/>
                <a:ea typeface="+mj-ea"/>
                <a:cs typeface="Arial" pitchFamily="34" charset="0"/>
              </a:rPr>
              <a:t>Czerwony</a:t>
            </a:r>
            <a:r>
              <a:rPr lang="pl-PL" sz="1400" kern="0" baseline="0" dirty="0" smtClean="0">
                <a:solidFill>
                  <a:srgbClr val="CF2B46"/>
                </a:solidFill>
                <a:latin typeface="Arial Rounded MT Bold" pitchFamily="34" charset="0"/>
                <a:ea typeface="+mj-ea"/>
                <a:cs typeface="Arial" pitchFamily="34" charset="0"/>
              </a:rPr>
              <a:t>: </a:t>
            </a:r>
            <a:r>
              <a:rPr lang="pl-PL" sz="1600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wzrost wagi</a:t>
            </a:r>
            <a:endParaRPr lang="en-GB" sz="1600" kern="0" baseline="0" dirty="0" smtClean="0">
              <a:solidFill>
                <a:srgbClr val="969696"/>
              </a:solidFill>
              <a:latin typeface="Arial Rounded MT Bold" pitchFamily="34" charset="0"/>
              <a:ea typeface="+mj-ea"/>
              <a:cs typeface="Arial" pitchFamily="34" charset="0"/>
            </a:endParaRPr>
          </a:p>
        </p:txBody>
      </p:sp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969224" y="4869160"/>
            <a:ext cx="1219203" cy="1094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272252" y="4869160"/>
            <a:ext cx="1177471" cy="1049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13" descr="PP5000-Evolis glass copie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720752" y="1484784"/>
            <a:ext cx="4122308" cy="4122308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095348" y="285728"/>
            <a:ext cx="83200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NOWA LINIA EVOLIS</a:t>
            </a:r>
            <a:endParaRPr kumimoji="0" lang="pl-PL" sz="24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166786" y="357166"/>
            <a:ext cx="83200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pl-PL" sz="2000" b="1" kern="0" baseline="0" noProof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  </a:t>
            </a:r>
            <a:r>
              <a:rPr lang="pl-PL" sz="2000" b="1" kern="0" baseline="0" noProof="0" dirty="0" err="1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Evolis</a:t>
            </a:r>
            <a:r>
              <a:rPr lang="pl-PL" sz="2000" b="1" kern="0" baseline="0" noProof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 szklana PP5000 </a:t>
            </a:r>
            <a:endParaRPr kumimoji="0" lang="pl-PL" sz="20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17" name="Ellipse 7"/>
          <p:cNvSpPr/>
          <p:nvPr/>
        </p:nvSpPr>
        <p:spPr>
          <a:xfrm>
            <a:off x="3986546" y="6462219"/>
            <a:ext cx="228521" cy="3957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Symbol zastępczy zawartości 2"/>
          <p:cNvSpPr txBox="1">
            <a:spLocks/>
          </p:cNvSpPr>
          <p:nvPr/>
        </p:nvSpPr>
        <p:spPr>
          <a:xfrm>
            <a:off x="992560" y="1124744"/>
            <a:ext cx="6929486" cy="4896544"/>
          </a:xfrm>
          <a:prstGeom prst="rect">
            <a:avLst/>
          </a:prstGeom>
        </p:spPr>
        <p:txBody>
          <a:bodyPr/>
          <a:lstStyle/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49344" y="332656"/>
            <a:ext cx="1643062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0"/>
          <p:cNvSpPr txBox="1"/>
          <p:nvPr/>
        </p:nvSpPr>
        <p:spPr>
          <a:xfrm>
            <a:off x="200472" y="2420888"/>
            <a:ext cx="2401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sz="1600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Duży wyświetlacz LCD</a:t>
            </a:r>
            <a:endParaRPr lang="en-GB" sz="1600" kern="0" baseline="0" dirty="0" smtClean="0">
              <a:solidFill>
                <a:srgbClr val="969696"/>
              </a:solidFill>
              <a:latin typeface="Arial Rounded MT Bold" pitchFamily="34" charset="0"/>
              <a:ea typeface="+mj-ea"/>
              <a:cs typeface="Arial" pitchFamily="34" charset="0"/>
            </a:endParaRPr>
          </a:p>
        </p:txBody>
      </p:sp>
      <p:cxnSp>
        <p:nvCxnSpPr>
          <p:cNvPr id="16" name="Connecteur droit 25"/>
          <p:cNvCxnSpPr/>
          <p:nvPr/>
        </p:nvCxnSpPr>
        <p:spPr>
          <a:xfrm>
            <a:off x="2576736" y="2564904"/>
            <a:ext cx="1857388" cy="158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Connecteur droit 26"/>
          <p:cNvCxnSpPr/>
          <p:nvPr/>
        </p:nvCxnSpPr>
        <p:spPr>
          <a:xfrm>
            <a:off x="1856656" y="1916832"/>
            <a:ext cx="2016224" cy="158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ZoneTexte 10"/>
          <p:cNvSpPr txBox="1"/>
          <p:nvPr/>
        </p:nvSpPr>
        <p:spPr>
          <a:xfrm>
            <a:off x="272480" y="1484784"/>
            <a:ext cx="2401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sz="1600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Automatyczna identyfikacja 4 użytkowników</a:t>
            </a:r>
            <a:endParaRPr lang="en-GB" sz="1600" kern="0" baseline="0" dirty="0" smtClean="0">
              <a:solidFill>
                <a:srgbClr val="969696"/>
              </a:solidFill>
              <a:latin typeface="Arial Rounded MT Bold" pitchFamily="34" charset="0"/>
              <a:ea typeface="+mj-ea"/>
              <a:cs typeface="Arial" pitchFamily="34" charset="0"/>
            </a:endParaRPr>
          </a:p>
        </p:txBody>
      </p:sp>
      <p:sp>
        <p:nvSpPr>
          <p:cNvPr id="20" name="ZoneTexte 12"/>
          <p:cNvSpPr txBox="1"/>
          <p:nvPr/>
        </p:nvSpPr>
        <p:spPr>
          <a:xfrm>
            <a:off x="6465168" y="1268760"/>
            <a:ext cx="344083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b="1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VISIO CONTROL® </a:t>
            </a:r>
            <a:r>
              <a:rPr lang="pl-PL" sz="1400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świetlny wskaźnik ewolucji wagi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:</a:t>
            </a:r>
          </a:p>
          <a:p>
            <a:pPr marL="639763" lvl="2" indent="-182563" algn="l" eaLnBrk="0" fontAlgn="base" hangingPunct="0">
              <a:lnSpc>
                <a:spcPts val="16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1400" b="1" kern="0" baseline="0" dirty="0" smtClean="0">
                <a:solidFill>
                  <a:srgbClr val="92D050"/>
                </a:solidFill>
                <a:latin typeface="Arial Rounded MT Bold" pitchFamily="34" charset="0"/>
                <a:ea typeface="+mj-ea"/>
                <a:cs typeface="Arial" pitchFamily="34" charset="0"/>
              </a:rPr>
              <a:t>Green</a:t>
            </a:r>
            <a:r>
              <a:rPr lang="pl-PL" sz="1400" kern="0" baseline="0" dirty="0" smtClean="0">
                <a:solidFill>
                  <a:srgbClr val="92D050"/>
                </a:solidFill>
                <a:latin typeface="Arial Rounded MT Bold" pitchFamily="34" charset="0"/>
                <a:ea typeface="+mj-ea"/>
                <a:cs typeface="Arial" pitchFamily="34" charset="0"/>
              </a:rPr>
              <a:t>:</a:t>
            </a:r>
            <a:r>
              <a:rPr lang="en-US" sz="1400" kern="0" baseline="0" dirty="0" smtClean="0">
                <a:solidFill>
                  <a:srgbClr val="92D050"/>
                </a:solidFill>
                <a:latin typeface="Arial Rounded MT Bold" pitchFamily="34" charset="0"/>
                <a:ea typeface="+mj-ea"/>
                <a:cs typeface="Arial" pitchFamily="34" charset="0"/>
              </a:rPr>
              <a:t> </a:t>
            </a:r>
            <a:r>
              <a:rPr lang="pl-PL" sz="1600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spadek wagi</a:t>
            </a:r>
            <a:endParaRPr lang="en-US" sz="1600" kern="0" baseline="0" dirty="0" smtClean="0">
              <a:solidFill>
                <a:srgbClr val="969696"/>
              </a:solidFill>
              <a:latin typeface="Arial Rounded MT Bold" pitchFamily="34" charset="0"/>
              <a:ea typeface="+mj-ea"/>
              <a:cs typeface="Arial" pitchFamily="34" charset="0"/>
            </a:endParaRPr>
          </a:p>
          <a:p>
            <a:pPr marL="639763" lvl="2" indent="-182563" algn="l" eaLnBrk="0" fontAlgn="base" hangingPunct="0">
              <a:lnSpc>
                <a:spcPts val="16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1400" b="1" kern="0" baseline="0" dirty="0" smtClean="0">
                <a:solidFill>
                  <a:srgbClr val="FF6600"/>
                </a:solidFill>
                <a:latin typeface="Arial Rounded MT Bold" pitchFamily="34" charset="0"/>
                <a:ea typeface="+mj-ea"/>
                <a:cs typeface="Arial" pitchFamily="34" charset="0"/>
              </a:rPr>
              <a:t>Orange</a:t>
            </a:r>
            <a:r>
              <a:rPr lang="pl-PL" sz="1400" kern="0" baseline="0" dirty="0" smtClean="0">
                <a:solidFill>
                  <a:srgbClr val="FF6600"/>
                </a:solidFill>
                <a:latin typeface="Arial Rounded MT Bold" pitchFamily="34" charset="0"/>
                <a:ea typeface="+mj-ea"/>
                <a:cs typeface="Arial" pitchFamily="34" charset="0"/>
              </a:rPr>
              <a:t>: </a:t>
            </a:r>
            <a:r>
              <a:rPr lang="pl-PL" sz="1600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waga bez zmian</a:t>
            </a:r>
            <a:endParaRPr lang="en-US" sz="1600" kern="0" baseline="0" dirty="0" smtClean="0">
              <a:solidFill>
                <a:srgbClr val="969696"/>
              </a:solidFill>
              <a:latin typeface="Arial Rounded MT Bold" pitchFamily="34" charset="0"/>
              <a:ea typeface="+mj-ea"/>
              <a:cs typeface="Arial" pitchFamily="34" charset="0"/>
            </a:endParaRPr>
          </a:p>
          <a:p>
            <a:pPr marL="639763" lvl="2" indent="-182563" algn="l" eaLnBrk="0" fontAlgn="base" hangingPunct="0">
              <a:lnSpc>
                <a:spcPts val="16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pl-PL" sz="1400" b="1" kern="0" baseline="0" dirty="0" smtClean="0">
                <a:solidFill>
                  <a:srgbClr val="CF2B46"/>
                </a:solidFill>
                <a:latin typeface="Arial Rounded MT Bold" pitchFamily="34" charset="0"/>
                <a:ea typeface="+mj-ea"/>
                <a:cs typeface="Arial" pitchFamily="34" charset="0"/>
              </a:rPr>
              <a:t>Czerwony</a:t>
            </a:r>
            <a:r>
              <a:rPr lang="pl-PL" sz="1400" kern="0" baseline="0" dirty="0" smtClean="0">
                <a:solidFill>
                  <a:srgbClr val="CF2B46"/>
                </a:solidFill>
                <a:latin typeface="Arial Rounded MT Bold" pitchFamily="34" charset="0"/>
                <a:ea typeface="+mj-ea"/>
                <a:cs typeface="Arial" pitchFamily="34" charset="0"/>
              </a:rPr>
              <a:t>: </a:t>
            </a:r>
            <a:r>
              <a:rPr lang="pl-PL" sz="1600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wzrost wagi</a:t>
            </a:r>
            <a:endParaRPr lang="en-GB" sz="1600" kern="0" baseline="0" dirty="0" smtClean="0">
              <a:solidFill>
                <a:srgbClr val="969696"/>
              </a:solidFill>
              <a:latin typeface="Arial Rounded MT Bold" pitchFamily="34" charset="0"/>
              <a:ea typeface="+mj-ea"/>
              <a:cs typeface="Arial" pitchFamily="34" charset="0"/>
            </a:endParaRPr>
          </a:p>
        </p:txBody>
      </p:sp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969224" y="4653136"/>
            <a:ext cx="1219203" cy="1094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193360" y="4725144"/>
            <a:ext cx="1177471" cy="1049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095348" y="285728"/>
            <a:ext cx="83200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NOWA BODYSIGNAL</a:t>
            </a:r>
            <a:endParaRPr kumimoji="0" lang="pl-PL" sz="24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166786" y="357166"/>
            <a:ext cx="83200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pl-PL" sz="2000" b="1" kern="0" baseline="0" noProof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 Co nowego?</a:t>
            </a:r>
            <a:endParaRPr kumimoji="0" lang="pl-PL" sz="20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17" name="Ellipse 7"/>
          <p:cNvSpPr/>
          <p:nvPr/>
        </p:nvSpPr>
        <p:spPr>
          <a:xfrm>
            <a:off x="3986546" y="6462219"/>
            <a:ext cx="228521" cy="3957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Symbol zastępczy zawartości 2"/>
          <p:cNvSpPr txBox="1">
            <a:spLocks/>
          </p:cNvSpPr>
          <p:nvPr/>
        </p:nvSpPr>
        <p:spPr>
          <a:xfrm>
            <a:off x="992560" y="1124744"/>
            <a:ext cx="6120680" cy="4896544"/>
          </a:xfrm>
          <a:prstGeom prst="rect">
            <a:avLst/>
          </a:prstGeom>
        </p:spPr>
        <p:txBody>
          <a:bodyPr/>
          <a:lstStyle/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Nowy wyświetlacz LCD zapewniający lepszą czytelność: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Bardziej nowoczesna grafika</a:t>
            </a:r>
            <a:endParaRPr lang="pl-PL" sz="1400" b="1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Większe, wyraźniejsze cyfry 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Pomiar w kg: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Całkowita masa ciała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Masa tkanki tłuszczowej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Wskaźnik świetlny </a:t>
            </a:r>
            <a:r>
              <a:rPr lang="pl-PL" sz="1600" kern="0" baseline="0" dirty="0" err="1" smtClean="0">
                <a:solidFill>
                  <a:srgbClr val="8E8581"/>
                </a:solidFill>
              </a:rPr>
              <a:t>Bodysignal</a:t>
            </a:r>
            <a:r>
              <a:rPr lang="pl-PL" sz="1600" kern="0" baseline="0" dirty="0" smtClean="0">
                <a:solidFill>
                  <a:srgbClr val="8E8581"/>
                </a:solidFill>
              </a:rPr>
              <a:t> pozwala kontrolować zmiany masy tkanki tłuszczowej i mięśniowej</a:t>
            </a: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Automatyczna identyfikacja 4 użytkowników</a:t>
            </a: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Maksymalne obciążenie 160kg</a:t>
            </a: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49344" y="332656"/>
            <a:ext cx="1643062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 5" descr="Boitier Bod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57256" y="1268760"/>
            <a:ext cx="2016224" cy="1892987"/>
          </a:xfrm>
          <a:prstGeom prst="rect">
            <a:avLst/>
          </a:prstGeom>
        </p:spPr>
      </p:pic>
      <p:pic>
        <p:nvPicPr>
          <p:cNvPr id="18" name="Image 9" descr="BM3100-Bodysignal visio control orange copie.jpg"/>
          <p:cNvPicPr>
            <a:picLocks noChangeAspect="1"/>
          </p:cNvPicPr>
          <p:nvPr/>
        </p:nvPicPr>
        <p:blipFill>
          <a:blip r:embed="rId4">
            <a:lum bright="1000"/>
          </a:blip>
          <a:stretch>
            <a:fillRect/>
          </a:stretch>
        </p:blipFill>
        <p:spPr>
          <a:xfrm>
            <a:off x="7257256" y="3284984"/>
            <a:ext cx="2128524" cy="220027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6" descr="BM3100-Bodysignal copie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288704" y="1196752"/>
            <a:ext cx="4644000" cy="452492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095348" y="285728"/>
            <a:ext cx="83200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NOWA WAGA BODYSIGNAL</a:t>
            </a:r>
            <a:endParaRPr kumimoji="0" lang="pl-PL" sz="24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166786" y="357166"/>
            <a:ext cx="83200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pl-PL" sz="2000" b="1" kern="0" baseline="0" noProof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  </a:t>
            </a:r>
            <a:r>
              <a:rPr lang="pl-PL" sz="2000" b="1" kern="0" baseline="0" noProof="0" dirty="0" err="1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BodySignal</a:t>
            </a:r>
            <a:r>
              <a:rPr lang="pl-PL" sz="2000" b="1" kern="0" baseline="0" noProof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 BM3100</a:t>
            </a:r>
            <a:endParaRPr kumimoji="0" lang="pl-PL" sz="20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17" name="Ellipse 7"/>
          <p:cNvSpPr/>
          <p:nvPr/>
        </p:nvSpPr>
        <p:spPr>
          <a:xfrm>
            <a:off x="3986546" y="6462219"/>
            <a:ext cx="228521" cy="3957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Symbol zastępczy zawartości 2"/>
          <p:cNvSpPr txBox="1">
            <a:spLocks/>
          </p:cNvSpPr>
          <p:nvPr/>
        </p:nvSpPr>
        <p:spPr>
          <a:xfrm>
            <a:off x="1208584" y="1124744"/>
            <a:ext cx="6929486" cy="4896544"/>
          </a:xfrm>
          <a:prstGeom prst="rect">
            <a:avLst/>
          </a:prstGeom>
        </p:spPr>
        <p:txBody>
          <a:bodyPr/>
          <a:lstStyle/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49344" y="332656"/>
            <a:ext cx="1643062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0"/>
          <p:cNvSpPr txBox="1"/>
          <p:nvPr/>
        </p:nvSpPr>
        <p:spPr>
          <a:xfrm>
            <a:off x="128464" y="1628800"/>
            <a:ext cx="2401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sz="1600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Duży wyświetlacz LCD</a:t>
            </a:r>
            <a:endParaRPr lang="en-GB" sz="1600" kern="0" baseline="0" dirty="0" smtClean="0">
              <a:solidFill>
                <a:srgbClr val="969696"/>
              </a:solidFill>
              <a:latin typeface="Arial Rounded MT Bold" pitchFamily="34" charset="0"/>
              <a:ea typeface="+mj-ea"/>
              <a:cs typeface="Arial" pitchFamily="34" charset="0"/>
            </a:endParaRPr>
          </a:p>
        </p:txBody>
      </p:sp>
      <p:cxnSp>
        <p:nvCxnSpPr>
          <p:cNvPr id="16" name="Connecteur droit 25"/>
          <p:cNvCxnSpPr/>
          <p:nvPr/>
        </p:nvCxnSpPr>
        <p:spPr>
          <a:xfrm>
            <a:off x="2432720" y="1772816"/>
            <a:ext cx="1857388" cy="158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ZoneTexte 10"/>
          <p:cNvSpPr txBox="1"/>
          <p:nvPr/>
        </p:nvSpPr>
        <p:spPr>
          <a:xfrm>
            <a:off x="488504" y="3933056"/>
            <a:ext cx="2401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sz="1600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Automatyczna identyfikacja 4 użytkowników</a:t>
            </a:r>
            <a:endParaRPr lang="en-GB" sz="1600" kern="0" baseline="0" dirty="0" smtClean="0">
              <a:solidFill>
                <a:srgbClr val="969696"/>
              </a:solidFill>
              <a:latin typeface="Arial Rounded MT Bold" pitchFamily="34" charset="0"/>
              <a:ea typeface="+mj-ea"/>
              <a:cs typeface="Arial" pitchFamily="34" charset="0"/>
            </a:endParaRPr>
          </a:p>
        </p:txBody>
      </p:sp>
      <p:sp>
        <p:nvSpPr>
          <p:cNvPr id="20" name="ZoneTexte 12"/>
          <p:cNvSpPr txBox="1"/>
          <p:nvPr/>
        </p:nvSpPr>
        <p:spPr>
          <a:xfrm>
            <a:off x="6465168" y="1268760"/>
            <a:ext cx="3440832" cy="2498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b="1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VISIO CONTROL® </a:t>
            </a:r>
            <a:r>
              <a:rPr lang="pl-PL" sz="1400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świetlny wskaźnik ewolucji wagi masy mięśniowej i tłuszczowej</a:t>
            </a:r>
            <a:r>
              <a:rPr lang="en-GB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:</a:t>
            </a:r>
          </a:p>
          <a:p>
            <a:pPr marL="639763" lvl="2" indent="-182563" algn="l" eaLnBrk="0" fontAlgn="base" hangingPunct="0">
              <a:lnSpc>
                <a:spcPts val="16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1400" b="1" kern="0" baseline="0" dirty="0" smtClean="0">
                <a:solidFill>
                  <a:srgbClr val="92D050"/>
                </a:solidFill>
                <a:latin typeface="Arial Rounded MT Bold" pitchFamily="34" charset="0"/>
                <a:ea typeface="+mj-ea"/>
                <a:cs typeface="Arial" pitchFamily="34" charset="0"/>
              </a:rPr>
              <a:t>Green</a:t>
            </a:r>
            <a:r>
              <a:rPr lang="pl-PL" sz="1400" kern="0" baseline="0" dirty="0" smtClean="0">
                <a:solidFill>
                  <a:srgbClr val="92D050"/>
                </a:solidFill>
                <a:latin typeface="Arial Rounded MT Bold" pitchFamily="34" charset="0"/>
                <a:ea typeface="+mj-ea"/>
                <a:cs typeface="Arial" pitchFamily="34" charset="0"/>
              </a:rPr>
              <a:t>:</a:t>
            </a:r>
            <a:r>
              <a:rPr lang="en-US" sz="1400" kern="0" baseline="0" dirty="0" smtClean="0">
                <a:solidFill>
                  <a:srgbClr val="92D050"/>
                </a:solidFill>
                <a:latin typeface="Arial Rounded MT Bold" pitchFamily="34" charset="0"/>
                <a:ea typeface="+mj-ea"/>
                <a:cs typeface="Arial" pitchFamily="34" charset="0"/>
              </a:rPr>
              <a:t> </a:t>
            </a:r>
            <a:r>
              <a:rPr lang="pl-PL" sz="1400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spadek masy  tkanki tłuszczowej lub wzrost masy mięśniowej</a:t>
            </a:r>
            <a:endParaRPr lang="en-US" sz="1400" kern="0" baseline="0" dirty="0" smtClean="0">
              <a:solidFill>
                <a:srgbClr val="969696"/>
              </a:solidFill>
              <a:latin typeface="Arial Rounded MT Bold" pitchFamily="34" charset="0"/>
              <a:ea typeface="+mj-ea"/>
              <a:cs typeface="Arial" pitchFamily="34" charset="0"/>
            </a:endParaRPr>
          </a:p>
          <a:p>
            <a:pPr marL="639763" lvl="2" indent="-182563" algn="l" eaLnBrk="0" fontAlgn="base" hangingPunct="0">
              <a:lnSpc>
                <a:spcPts val="16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1400" b="1" kern="0" baseline="0" dirty="0" smtClean="0">
                <a:solidFill>
                  <a:srgbClr val="FF6600"/>
                </a:solidFill>
                <a:latin typeface="Arial Rounded MT Bold" pitchFamily="34" charset="0"/>
                <a:ea typeface="+mj-ea"/>
                <a:cs typeface="Arial" pitchFamily="34" charset="0"/>
              </a:rPr>
              <a:t>Orange</a:t>
            </a:r>
            <a:r>
              <a:rPr lang="pl-PL" sz="1400" kern="0" baseline="0" dirty="0" smtClean="0">
                <a:solidFill>
                  <a:srgbClr val="FF6600"/>
                </a:solidFill>
                <a:latin typeface="Arial Rounded MT Bold" pitchFamily="34" charset="0"/>
                <a:ea typeface="+mj-ea"/>
                <a:cs typeface="Arial" pitchFamily="34" charset="0"/>
              </a:rPr>
              <a:t>: </a:t>
            </a:r>
            <a:r>
              <a:rPr lang="pl-PL" sz="1400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waga bez zmian</a:t>
            </a:r>
            <a:endParaRPr lang="en-US" sz="1400" kern="0" baseline="0" dirty="0" smtClean="0">
              <a:solidFill>
                <a:srgbClr val="969696"/>
              </a:solidFill>
              <a:latin typeface="Arial Rounded MT Bold" pitchFamily="34" charset="0"/>
              <a:ea typeface="+mj-ea"/>
              <a:cs typeface="Arial" pitchFamily="34" charset="0"/>
            </a:endParaRPr>
          </a:p>
          <a:p>
            <a:pPr marL="639763" lvl="2" indent="-182563" algn="l" eaLnBrk="0" fontAlgn="base" hangingPunct="0">
              <a:lnSpc>
                <a:spcPts val="16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pl-PL" sz="1400" b="1" kern="0" baseline="0" dirty="0" smtClean="0">
                <a:solidFill>
                  <a:srgbClr val="CF2B46"/>
                </a:solidFill>
                <a:latin typeface="Arial Rounded MT Bold" pitchFamily="34" charset="0"/>
                <a:ea typeface="+mj-ea"/>
                <a:cs typeface="Arial" pitchFamily="34" charset="0"/>
              </a:rPr>
              <a:t>Czerwony </a:t>
            </a:r>
            <a:r>
              <a:rPr lang="pl-PL" sz="1400" kern="0" baseline="0" dirty="0" smtClean="0">
                <a:solidFill>
                  <a:srgbClr val="CF2B46"/>
                </a:solidFill>
                <a:latin typeface="Arial Rounded MT Bold" pitchFamily="34" charset="0"/>
                <a:ea typeface="+mj-ea"/>
                <a:cs typeface="Arial" pitchFamily="34" charset="0"/>
              </a:rPr>
              <a:t>: </a:t>
            </a:r>
            <a:r>
              <a:rPr lang="pl-PL" sz="1400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wzrost masy tkanki tłuszczowej lub spadek masy </a:t>
            </a:r>
            <a:r>
              <a:rPr lang="pl-PL" sz="1400" kern="0" baseline="0" dirty="0" err="1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mieśniowej</a:t>
            </a:r>
            <a:endParaRPr lang="en-GB" sz="1400" kern="0" baseline="0" dirty="0" smtClean="0">
              <a:solidFill>
                <a:srgbClr val="969696"/>
              </a:solidFill>
              <a:latin typeface="Arial Rounded MT Bold" pitchFamily="34" charset="0"/>
              <a:ea typeface="+mj-ea"/>
              <a:cs typeface="Arial" pitchFamily="34" charset="0"/>
            </a:endParaRPr>
          </a:p>
        </p:txBody>
      </p:sp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969224" y="4653136"/>
            <a:ext cx="1219203" cy="1094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193360" y="4725144"/>
            <a:ext cx="1177471" cy="1049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095348" y="285728"/>
            <a:ext cx="83200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WAGI ŁAZIENKOWE</a:t>
            </a:r>
            <a:endParaRPr kumimoji="0" lang="pl-PL" sz="24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166786" y="357166"/>
            <a:ext cx="83200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lang="pl-PL" sz="2000" b="1" kern="0" baseline="0" noProof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 Oferta </a:t>
            </a:r>
            <a:r>
              <a:rPr lang="pl-PL" sz="2000" b="1" kern="0" baseline="0" noProof="0" dirty="0" err="1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Tefal</a:t>
            </a:r>
            <a:r>
              <a:rPr lang="pl-PL" sz="2000" b="1" kern="0" baseline="0" noProof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 2010</a:t>
            </a:r>
            <a:endParaRPr kumimoji="0" lang="pl-PL" sz="20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17" name="Ellipse 7"/>
          <p:cNvSpPr/>
          <p:nvPr/>
        </p:nvSpPr>
        <p:spPr>
          <a:xfrm>
            <a:off x="3986546" y="6462219"/>
            <a:ext cx="228521" cy="3957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Symbol zastępczy zawartości 2"/>
          <p:cNvSpPr txBox="1">
            <a:spLocks/>
          </p:cNvSpPr>
          <p:nvPr/>
        </p:nvSpPr>
        <p:spPr>
          <a:xfrm>
            <a:off x="992560" y="1124744"/>
            <a:ext cx="6929486" cy="4896544"/>
          </a:xfrm>
          <a:prstGeom prst="rect">
            <a:avLst/>
          </a:prstGeom>
        </p:spPr>
        <p:txBody>
          <a:bodyPr/>
          <a:lstStyle/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Oferta produktowa – 3  nowe modele: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400" kern="0" baseline="0" dirty="0" err="1" smtClean="0">
                <a:solidFill>
                  <a:srgbClr val="8E8581"/>
                </a:solidFill>
              </a:rPr>
              <a:t>Evolis</a:t>
            </a:r>
            <a:r>
              <a:rPr lang="pl-PL" sz="1400" kern="0" baseline="0" dirty="0" smtClean="0">
                <a:solidFill>
                  <a:srgbClr val="8E8581"/>
                </a:solidFill>
              </a:rPr>
              <a:t> plastikowy PP4000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400" kern="0" baseline="0" dirty="0" err="1" smtClean="0">
                <a:solidFill>
                  <a:srgbClr val="8E8581"/>
                </a:solidFill>
              </a:rPr>
              <a:t>Evolis</a:t>
            </a:r>
            <a:r>
              <a:rPr lang="pl-PL" sz="1400" kern="0" baseline="0" dirty="0" smtClean="0">
                <a:solidFill>
                  <a:srgbClr val="8E8581"/>
                </a:solidFill>
              </a:rPr>
              <a:t> szklany  PP5000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400" kern="0" baseline="0" dirty="0" err="1" smtClean="0">
                <a:solidFill>
                  <a:srgbClr val="8E8581"/>
                </a:solidFill>
              </a:rPr>
              <a:t>BodySignal</a:t>
            </a:r>
            <a:r>
              <a:rPr lang="pl-PL" sz="1400" kern="0" baseline="0" dirty="0" smtClean="0">
                <a:solidFill>
                  <a:srgbClr val="8E8581"/>
                </a:solidFill>
              </a:rPr>
              <a:t>  BM3100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Atrakcyjniejsze pozycjonowanie cenowe: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PP4000  - </a:t>
            </a:r>
            <a:r>
              <a:rPr lang="pl-PL" sz="1600" b="1" kern="0" baseline="0" dirty="0" smtClean="0">
                <a:solidFill>
                  <a:srgbClr val="8E8581"/>
                </a:solidFill>
              </a:rPr>
              <a:t>179,99 </a:t>
            </a:r>
            <a:r>
              <a:rPr lang="pl-PL" sz="1600" b="1" kern="0" baseline="0" dirty="0" err="1" smtClean="0">
                <a:solidFill>
                  <a:srgbClr val="8E8581"/>
                </a:solidFill>
              </a:rPr>
              <a:t>pln</a:t>
            </a:r>
            <a:r>
              <a:rPr lang="pl-PL" sz="1600" b="1" kern="0" baseline="0" dirty="0" smtClean="0">
                <a:solidFill>
                  <a:srgbClr val="8E8581"/>
                </a:solidFill>
              </a:rPr>
              <a:t> </a:t>
            </a:r>
            <a:r>
              <a:rPr lang="pl-PL" sz="1400" kern="0" baseline="0" dirty="0" smtClean="0">
                <a:solidFill>
                  <a:srgbClr val="8E8581"/>
                </a:solidFill>
              </a:rPr>
              <a:t>(było: 199 </a:t>
            </a:r>
            <a:r>
              <a:rPr lang="pl-PL" sz="1400" kern="0" baseline="0" dirty="0" err="1" smtClean="0">
                <a:solidFill>
                  <a:srgbClr val="8E8581"/>
                </a:solidFill>
              </a:rPr>
              <a:t>pln</a:t>
            </a:r>
            <a:r>
              <a:rPr lang="pl-PL" sz="1400" kern="0" baseline="0" dirty="0" smtClean="0">
                <a:solidFill>
                  <a:srgbClr val="8E8581"/>
                </a:solidFill>
              </a:rPr>
              <a:t>)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PP5000 -  </a:t>
            </a:r>
            <a:r>
              <a:rPr lang="pl-PL" sz="1600" b="1" kern="0" baseline="0" dirty="0" smtClean="0">
                <a:solidFill>
                  <a:srgbClr val="8E8581"/>
                </a:solidFill>
              </a:rPr>
              <a:t>199,99 </a:t>
            </a:r>
            <a:r>
              <a:rPr lang="pl-PL" sz="1600" b="1" kern="0" baseline="0" dirty="0" err="1" smtClean="0">
                <a:solidFill>
                  <a:srgbClr val="8E8581"/>
                </a:solidFill>
              </a:rPr>
              <a:t>pln</a:t>
            </a:r>
            <a:r>
              <a:rPr lang="pl-PL" sz="1600" b="1" kern="0" baseline="0" dirty="0" smtClean="0">
                <a:solidFill>
                  <a:srgbClr val="8E8581"/>
                </a:solidFill>
              </a:rPr>
              <a:t> </a:t>
            </a:r>
            <a:r>
              <a:rPr lang="pl-PL" sz="1400" kern="0" baseline="0" dirty="0" smtClean="0">
                <a:solidFill>
                  <a:srgbClr val="8E8581"/>
                </a:solidFill>
              </a:rPr>
              <a:t>(było: 219,99 </a:t>
            </a:r>
            <a:r>
              <a:rPr lang="pl-PL" sz="1400" kern="0" baseline="0" dirty="0" err="1" smtClean="0">
                <a:solidFill>
                  <a:srgbClr val="8E8581"/>
                </a:solidFill>
              </a:rPr>
              <a:t>pln</a:t>
            </a:r>
            <a:r>
              <a:rPr lang="pl-PL" sz="1400" kern="0" baseline="0" dirty="0" smtClean="0">
                <a:solidFill>
                  <a:srgbClr val="8E8581"/>
                </a:solidFill>
              </a:rPr>
              <a:t>)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BM3100 – </a:t>
            </a:r>
            <a:r>
              <a:rPr lang="pl-PL" sz="1600" b="1" kern="0" baseline="0" dirty="0" smtClean="0">
                <a:solidFill>
                  <a:srgbClr val="8E8581"/>
                </a:solidFill>
              </a:rPr>
              <a:t>279,99 </a:t>
            </a:r>
            <a:r>
              <a:rPr lang="pl-PL" sz="1600" b="1" kern="0" baseline="0" dirty="0" err="1" smtClean="0">
                <a:solidFill>
                  <a:srgbClr val="8E8581"/>
                </a:solidFill>
              </a:rPr>
              <a:t>pln</a:t>
            </a:r>
            <a:r>
              <a:rPr lang="pl-PL" sz="1600" b="1" kern="0" baseline="0" dirty="0" smtClean="0">
                <a:solidFill>
                  <a:srgbClr val="8E8581"/>
                </a:solidFill>
              </a:rPr>
              <a:t> </a:t>
            </a:r>
            <a:r>
              <a:rPr lang="pl-PL" sz="1400" kern="0" baseline="0" dirty="0" smtClean="0">
                <a:solidFill>
                  <a:srgbClr val="8E8581"/>
                </a:solidFill>
              </a:rPr>
              <a:t>(było 339,99 </a:t>
            </a:r>
            <a:r>
              <a:rPr lang="pl-PL" sz="1400" kern="0" baseline="0" dirty="0" err="1" smtClean="0">
                <a:solidFill>
                  <a:srgbClr val="8E8581"/>
                </a:solidFill>
              </a:rPr>
              <a:t>pln</a:t>
            </a:r>
            <a:r>
              <a:rPr lang="pl-PL" sz="1400" kern="0" baseline="0" dirty="0" smtClean="0">
                <a:solidFill>
                  <a:srgbClr val="8E8581"/>
                </a:solidFill>
              </a:rPr>
              <a:t>)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Dostępność  - wrzesień 2010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49344" y="332656"/>
            <a:ext cx="1643062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 31" descr="PP5000-Evolis glass copie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609184" y="2564904"/>
            <a:ext cx="1728192" cy="1728192"/>
          </a:xfrm>
          <a:prstGeom prst="rect">
            <a:avLst/>
          </a:prstGeom>
        </p:spPr>
      </p:pic>
      <p:pic>
        <p:nvPicPr>
          <p:cNvPr id="15" name="Image 32" descr="PP4000-Evolis copie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6609184" y="764704"/>
            <a:ext cx="1696193" cy="1652472"/>
          </a:xfrm>
          <a:prstGeom prst="rect">
            <a:avLst/>
          </a:prstGeom>
        </p:spPr>
      </p:pic>
      <p:pic>
        <p:nvPicPr>
          <p:cNvPr id="16" name="Image 18" descr="BM3100-Bodysignal copie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537176" y="4409178"/>
            <a:ext cx="1876245" cy="1828134"/>
          </a:xfrm>
          <a:prstGeom prst="rect">
            <a:avLst/>
          </a:prstGeom>
        </p:spPr>
      </p:pic>
      <p:sp>
        <p:nvSpPr>
          <p:cNvPr id="12" name="Text Box 22"/>
          <p:cNvSpPr txBox="1">
            <a:spLocks noChangeArrowheads="1"/>
          </p:cNvSpPr>
          <p:nvPr/>
        </p:nvSpPr>
        <p:spPr bwMode="auto">
          <a:xfrm>
            <a:off x="2504728" y="2996952"/>
            <a:ext cx="1584176" cy="48218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pl-PL" sz="200" b="1" i="1" dirty="0" smtClean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pl-PL" b="1" i="1" dirty="0" smtClean="0">
                <a:solidFill>
                  <a:schemeClr val="bg1"/>
                </a:solidFill>
              </a:rPr>
              <a:t>Niższe ceny!</a:t>
            </a:r>
            <a:endParaRPr lang="pl-PL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095348" y="285728"/>
            <a:ext cx="83200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NOWOŚCI PRODUKTOWE</a:t>
            </a:r>
            <a:endParaRPr kumimoji="0" lang="pl-PL" sz="24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1352600" y="1484784"/>
            <a:ext cx="6929486" cy="4500618"/>
          </a:xfrm>
          <a:prstGeom prst="rect">
            <a:avLst/>
          </a:prstGeom>
        </p:spPr>
        <p:txBody>
          <a:bodyPr/>
          <a:lstStyle/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Premio pod marką </a:t>
            </a:r>
            <a:r>
              <a:rPr lang="pl-PL" sz="1600" kern="0" baseline="0" dirty="0" err="1" smtClean="0">
                <a:solidFill>
                  <a:srgbClr val="8E8581"/>
                </a:solidFill>
              </a:rPr>
              <a:t>Rowenta</a:t>
            </a:r>
            <a:r>
              <a:rPr lang="pl-PL" sz="1600" kern="0" baseline="0" dirty="0" smtClean="0">
                <a:solidFill>
                  <a:srgbClr val="8E8581"/>
                </a:solidFill>
              </a:rPr>
              <a:t> for </a:t>
            </a:r>
            <a:r>
              <a:rPr lang="pl-PL" sz="1600" kern="0" baseline="0" dirty="0" err="1" smtClean="0">
                <a:solidFill>
                  <a:srgbClr val="8E8581"/>
                </a:solidFill>
              </a:rPr>
              <a:t>Elite</a:t>
            </a:r>
            <a:r>
              <a:rPr lang="pl-PL" sz="1600" kern="0" baseline="0" dirty="0" smtClean="0">
                <a:solidFill>
                  <a:srgbClr val="8E8581"/>
                </a:solidFill>
              </a:rPr>
              <a:t> RW1000</a:t>
            </a: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Szklana platforma</a:t>
            </a: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Automatyczna pamięć 2 użytkowników</a:t>
            </a: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Eleganckie wzornictwo charakterystyczne dla </a:t>
            </a:r>
            <a:r>
              <a:rPr lang="pl-PL" sz="1600" kern="0" baseline="0" dirty="0" err="1" smtClean="0">
                <a:solidFill>
                  <a:srgbClr val="8E8581"/>
                </a:solidFill>
              </a:rPr>
              <a:t>Elite</a:t>
            </a: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Kolor: czarny</a:t>
            </a: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Pozycjonowanie cenowe – 159,99pln</a:t>
            </a: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Dostępność – wrzesień 2010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166786" y="357166"/>
            <a:ext cx="83200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pl-PL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 </a:t>
            </a:r>
            <a:r>
              <a:rPr lang="pl-PL" sz="1800" b="1" kern="0" baseline="0" noProof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Wagi łazienkowe</a:t>
            </a:r>
            <a:endParaRPr kumimoji="0" lang="pl-PL" sz="18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pic>
        <p:nvPicPr>
          <p:cNvPr id="13" name="Picture 17"/>
          <p:cNvPicPr>
            <a:picLocks noChangeAspect="1" noChangeArrowheads="1"/>
          </p:cNvPicPr>
          <p:nvPr/>
        </p:nvPicPr>
        <p:blipFill>
          <a:blip r:embed="rId2"/>
          <a:srcRect l="45714" t="30302"/>
          <a:stretch>
            <a:fillRect/>
          </a:stretch>
        </p:blipFill>
        <p:spPr bwMode="auto">
          <a:xfrm>
            <a:off x="8095776" y="236561"/>
            <a:ext cx="156845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13240" y="2420888"/>
            <a:ext cx="224280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916832"/>
            <a:ext cx="1142976" cy="182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295" endPos="92000" dist="101600" dir="5400000" sy="-100000" algn="bl" rotWithShape="0"/>
          </a:effec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74155"/>
            <a:ext cx="1142976" cy="49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095348" y="285728"/>
            <a:ext cx="83200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WAGI ŁAZIENKOWE</a:t>
            </a:r>
            <a:endParaRPr kumimoji="0" lang="pl-PL" sz="24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1568624" y="1628800"/>
            <a:ext cx="6929486" cy="4500618"/>
          </a:xfrm>
          <a:prstGeom prst="rect">
            <a:avLst/>
          </a:prstGeom>
        </p:spPr>
        <p:txBody>
          <a:bodyPr/>
          <a:lstStyle/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166786" y="357166"/>
            <a:ext cx="83200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pl-PL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 </a:t>
            </a:r>
            <a:r>
              <a:rPr lang="pl-PL" sz="1800" b="1" kern="0" baseline="0" noProof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Wsparcie marketingowe</a:t>
            </a:r>
            <a:endParaRPr kumimoji="0" lang="pl-PL" sz="18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49344" y="332656"/>
            <a:ext cx="1643062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rostokąt 9"/>
          <p:cNvSpPr/>
          <p:nvPr/>
        </p:nvSpPr>
        <p:spPr>
          <a:xfrm>
            <a:off x="272480" y="1700808"/>
            <a:ext cx="5472608" cy="3404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 algn="l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Podstawki plastikowe na wagi z logo </a:t>
            </a:r>
            <a:r>
              <a:rPr lang="pl-PL" sz="1600" kern="0" baseline="0" dirty="0" err="1" smtClean="0">
                <a:solidFill>
                  <a:srgbClr val="8E8581"/>
                </a:solidFill>
              </a:rPr>
              <a:t>Tefal</a:t>
            </a: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Na wszystkie modele wag z naszej oferty</a:t>
            </a:r>
          </a:p>
          <a:p>
            <a:pPr marL="800100" lvl="2" indent="-342900" algn="l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Dostępne ilości # 430szt </a:t>
            </a:r>
          </a:p>
          <a:p>
            <a:pPr marL="800100" lvl="2" indent="-342900" algn="l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Modele demonstracyjne wagi </a:t>
            </a:r>
            <a:r>
              <a:rPr lang="pl-PL" sz="1600" kern="0" baseline="0" dirty="0" err="1" smtClean="0">
                <a:solidFill>
                  <a:srgbClr val="8E8581"/>
                </a:solidFill>
              </a:rPr>
              <a:t>Luminance</a:t>
            </a:r>
            <a:r>
              <a:rPr lang="pl-PL" sz="1600" kern="0" baseline="0" dirty="0" smtClean="0">
                <a:solidFill>
                  <a:srgbClr val="8E8581"/>
                </a:solidFill>
              </a:rPr>
              <a:t> PP8043:</a:t>
            </a: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</a:pPr>
            <a:r>
              <a:rPr lang="pl-PL" sz="1400" baseline="0" dirty="0" smtClean="0">
                <a:solidFill>
                  <a:srgbClr val="8E8581"/>
                </a:solidFill>
              </a:rPr>
              <a:t>Iluminacja 3-ech kolorów po dotknięciu platformy</a:t>
            </a:r>
          </a:p>
          <a:p>
            <a:pPr marL="1200150" lvl="2" indent="-285750" algn="l" eaLnBrk="1" hangingPunct="1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</a:pPr>
            <a:r>
              <a:rPr lang="pl-PL" sz="1400" baseline="0" dirty="0" smtClean="0">
                <a:solidFill>
                  <a:srgbClr val="8E8581"/>
                </a:solidFill>
              </a:rPr>
              <a:t>Naklejka „Zobacz jak działa. Naciśnij!”</a:t>
            </a: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Bezpłatna ekspozycja w sklepie </a:t>
            </a:r>
          </a:p>
          <a:p>
            <a:pPr marL="800100" lvl="2" indent="-342900" algn="l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Dostępne ilości #78szt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 l="2941" t="11547" r="5882"/>
          <a:stretch>
            <a:fillRect/>
          </a:stretch>
        </p:blipFill>
        <p:spPr bwMode="auto">
          <a:xfrm>
            <a:off x="6393160" y="1124744"/>
            <a:ext cx="223224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65034" t="5670" r="7350" b="57476"/>
          <a:stretch>
            <a:fillRect/>
          </a:stretch>
        </p:blipFill>
        <p:spPr bwMode="auto">
          <a:xfrm>
            <a:off x="5529064" y="4293096"/>
            <a:ext cx="152630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85248" y="4077072"/>
            <a:ext cx="2016224" cy="1862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Var11nt\seb_marketing\logotypy\nowe loga\Tefal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4108" y="2571744"/>
            <a:ext cx="5041900" cy="1206500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226522" y="409435"/>
            <a:ext cx="8320087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baseline="0" noProof="0" dirty="0" smtClean="0">
                <a:solidFill>
                  <a:srgbClr val="969696"/>
                </a:solidFill>
                <a:latin typeface="Arial Rounded MT Bold" pitchFamily="34" charset="0"/>
                <a:cs typeface="Arial" charset="0"/>
              </a:rPr>
              <a:t>Patelnie i garnki</a:t>
            </a:r>
            <a:endParaRPr kumimoji="0" lang="pl-PL" sz="3600" b="1" i="0" u="none" strike="noStrike" kern="120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 Rounded MT Bold" pitchFamily="34" charset="0"/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2"/>
          <p:cNvSpPr txBox="1">
            <a:spLocks/>
          </p:cNvSpPr>
          <p:nvPr/>
        </p:nvSpPr>
        <p:spPr>
          <a:xfrm>
            <a:off x="1166786" y="1071546"/>
            <a:ext cx="8337550" cy="5500726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800" b="1" kern="0" baseline="0" dirty="0" smtClean="0">
              <a:solidFill>
                <a:srgbClr val="8E8581"/>
              </a:solidFill>
            </a:endParaRPr>
          </a:p>
          <a:p>
            <a:pPr marL="342900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800" b="1" kern="0" baseline="0" dirty="0" smtClean="0">
                <a:solidFill>
                  <a:srgbClr val="8E8581"/>
                </a:solidFill>
              </a:rPr>
              <a:t>CEL: </a:t>
            </a:r>
            <a:r>
              <a:rPr lang="pl-PL" sz="1800" kern="0" baseline="0" dirty="0" smtClean="0">
                <a:solidFill>
                  <a:srgbClr val="8E8581"/>
                </a:solidFill>
              </a:rPr>
              <a:t>Zbudowanie dystrybucji przed kampanią TV</a:t>
            </a:r>
          </a:p>
          <a:p>
            <a:pPr marL="342900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000" kern="0" baseline="0" dirty="0" smtClean="0">
              <a:solidFill>
                <a:srgbClr val="8E8581"/>
              </a:solidFill>
            </a:endParaRPr>
          </a:p>
          <a:p>
            <a:pPr marL="342900" indent="-342900" algn="l"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800" b="1" kern="0" baseline="0" dirty="0" smtClean="0">
                <a:solidFill>
                  <a:srgbClr val="8E8581"/>
                </a:solidFill>
              </a:rPr>
              <a:t>				</a:t>
            </a:r>
            <a:r>
              <a:rPr lang="pl-PL" sz="1800" b="1" u="sng" kern="0" baseline="0" dirty="0" smtClean="0">
                <a:solidFill>
                  <a:srgbClr val="C00000"/>
                </a:solidFill>
              </a:rPr>
              <a:t>W JAKI SPOSÓB?</a:t>
            </a:r>
          </a:p>
          <a:p>
            <a:pPr marL="342900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000" b="1" u="sng" kern="0" baseline="0" dirty="0" smtClean="0">
              <a:solidFill>
                <a:srgbClr val="C00000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WSPARCIE TRADOWE: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Pakiety dla hurtu  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Wsparcie dla sklepów detalicznych:</a:t>
            </a:r>
          </a:p>
          <a:p>
            <a:pPr marL="1257300" lvl="3" indent="-342900" algn="l">
              <a:spcBef>
                <a:spcPct val="20000"/>
              </a:spcBef>
              <a:buClr>
                <a:srgbClr val="E42518"/>
              </a:buClr>
              <a:buFont typeface="Arial" pitchFamily="34" charset="0"/>
              <a:buChar char="•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Pakiet na stojak </a:t>
            </a:r>
            <a:r>
              <a:rPr lang="pl-PL" sz="1400" kern="0" baseline="0" dirty="0" err="1" smtClean="0">
                <a:solidFill>
                  <a:srgbClr val="8E8581"/>
                </a:solidFill>
              </a:rPr>
              <a:t>Ingenio</a:t>
            </a:r>
            <a:r>
              <a:rPr lang="pl-PL" sz="1400" kern="0" baseline="0" dirty="0" smtClean="0">
                <a:solidFill>
                  <a:srgbClr val="8E8581"/>
                </a:solidFill>
              </a:rPr>
              <a:t> z gratisem</a:t>
            </a:r>
          </a:p>
          <a:p>
            <a:pPr marL="1257300" lvl="3" indent="-342900" algn="l">
              <a:spcBef>
                <a:spcPct val="20000"/>
              </a:spcBef>
              <a:buClr>
                <a:srgbClr val="E42518"/>
              </a:buClr>
              <a:buFont typeface="Arial" pitchFamily="34" charset="0"/>
              <a:buChar char="•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3 rodzaje pakietów w zależności od wielkości sklepu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err="1" smtClean="0">
                <a:solidFill>
                  <a:srgbClr val="8E8581"/>
                </a:solidFill>
              </a:rPr>
              <a:t>Targety</a:t>
            </a:r>
            <a:r>
              <a:rPr lang="pl-PL" sz="1600" kern="0" baseline="0" dirty="0" smtClean="0">
                <a:solidFill>
                  <a:srgbClr val="8E8581"/>
                </a:solidFill>
              </a:rPr>
              <a:t> dystrybucyjne na sklepy detaliczne z dodatkowym bonusem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WSPARCIE MARKETINGOWE: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Nowa oferta promocyjna - zestaw startowy </a:t>
            </a:r>
          </a:p>
          <a:p>
            <a:pPr marL="800100" lvl="3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Silne wsparcie </a:t>
            </a:r>
            <a:r>
              <a:rPr lang="pl-PL" sz="1600" kern="0" baseline="0" dirty="0" err="1" smtClean="0">
                <a:solidFill>
                  <a:srgbClr val="8E8581"/>
                </a:solidFill>
              </a:rPr>
              <a:t>mediowe</a:t>
            </a:r>
            <a:r>
              <a:rPr lang="pl-PL" sz="1600" kern="0" baseline="0" dirty="0" smtClean="0">
                <a:solidFill>
                  <a:srgbClr val="8E8581"/>
                </a:solidFill>
              </a:rPr>
              <a:t> </a:t>
            </a:r>
          </a:p>
          <a:p>
            <a:pPr marL="800100" lvl="3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Materiały POS</a:t>
            </a:r>
            <a:endParaRPr lang="pl-PL" sz="1400" kern="0" baseline="0" dirty="0" smtClean="0">
              <a:solidFill>
                <a:srgbClr val="8E8581"/>
              </a:solidFill>
            </a:endParaRPr>
          </a:p>
          <a:p>
            <a:pPr marL="800100" lvl="3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342900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12573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b="1" kern="0" baseline="0" dirty="0" smtClean="0">
              <a:solidFill>
                <a:srgbClr val="8E8581"/>
              </a:solidFill>
            </a:endParaRP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ü"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800" b="1" kern="0" baseline="0" dirty="0" smtClean="0">
              <a:solidFill>
                <a:srgbClr val="8E8581"/>
              </a:solidFill>
            </a:endParaRP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1714500" lvl="3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tabLst/>
              <a:defRPr/>
            </a:pPr>
            <a:endParaRPr kumimoji="0" lang="pl-PL" sz="1600" b="1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95348" y="285728"/>
            <a:ext cx="83200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INGENIO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800" b="1" i="0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 Rounded MT Bold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q"/>
              <a:tabLst/>
              <a:defRPr/>
            </a:pPr>
            <a:r>
              <a:rPr lang="pl-PL" sz="1800" b="1" kern="0" baseline="0" dirty="0" smtClean="0">
                <a:solidFill>
                  <a:srgbClr val="969696"/>
                </a:solidFill>
                <a:latin typeface="+mj-lt"/>
                <a:ea typeface="+mj-ea"/>
                <a:cs typeface="Arial" pitchFamily="34" charset="0"/>
              </a:rPr>
              <a:t> Strategia II połowa 2010</a:t>
            </a:r>
            <a:endParaRPr kumimoji="0" lang="pl-PL" sz="18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pic>
        <p:nvPicPr>
          <p:cNvPr id="8" name="Picture 10" descr="COMPO PTF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43246" y="1484784"/>
            <a:ext cx="346275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24" descr="INGENIO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4762" y="369652"/>
            <a:ext cx="2173817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2"/>
          <p:cNvSpPr txBox="1">
            <a:spLocks/>
          </p:cNvSpPr>
          <p:nvPr/>
        </p:nvSpPr>
        <p:spPr>
          <a:xfrm>
            <a:off x="632520" y="692696"/>
            <a:ext cx="8583784" cy="5500726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000" b="1" u="sng" kern="0" baseline="0" dirty="0" smtClean="0">
              <a:solidFill>
                <a:srgbClr val="C00000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800100" lvl="2" indent="-342900" algn="ctr"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600" b="1" kern="0" baseline="0" dirty="0" smtClean="0">
                <a:solidFill>
                  <a:srgbClr val="C00000"/>
                </a:solidFill>
              </a:rPr>
              <a:t>PAKIETY NA WPROWADZENIE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1314450" lvl="3" indent="-400050" algn="l">
              <a:spcBef>
                <a:spcPct val="20000"/>
              </a:spcBef>
              <a:buClr>
                <a:srgbClr val="E42518"/>
              </a:buClr>
              <a:buFont typeface="+mj-lt"/>
              <a:buAutoNum type="romanUcPeriod"/>
              <a:defRPr/>
            </a:pPr>
            <a:r>
              <a:rPr lang="pl-PL" sz="1600" b="1" kern="0" baseline="0" dirty="0" smtClean="0">
                <a:solidFill>
                  <a:schemeClr val="bg1">
                    <a:lumMod val="50000"/>
                  </a:schemeClr>
                </a:solidFill>
              </a:rPr>
              <a:t>Pakiet mały  </a:t>
            </a:r>
            <a:r>
              <a:rPr lang="pl-PL" sz="1600" kern="0" baseline="0" dirty="0" smtClean="0">
                <a:solidFill>
                  <a:srgbClr val="C00000"/>
                </a:solidFill>
              </a:rPr>
              <a:t>- </a:t>
            </a:r>
            <a:r>
              <a:rPr lang="pl-PL" sz="1600" b="1" kern="0" baseline="0" dirty="0" smtClean="0">
                <a:solidFill>
                  <a:srgbClr val="C00000"/>
                </a:solidFill>
              </a:rPr>
              <a:t>min.1000 PLN </a:t>
            </a:r>
            <a:r>
              <a:rPr lang="pl-PL" sz="1400" kern="0" baseline="0" dirty="0" smtClean="0">
                <a:solidFill>
                  <a:schemeClr val="bg1">
                    <a:lumMod val="50000"/>
                  </a:schemeClr>
                </a:solidFill>
              </a:rPr>
              <a:t>(ceny detaliczne brutto)</a:t>
            </a: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ü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Min. 2 zestawy </a:t>
            </a:r>
            <a:r>
              <a:rPr lang="pl-PL" sz="1400" kern="0" baseline="0" dirty="0" err="1" smtClean="0">
                <a:solidFill>
                  <a:srgbClr val="8E8581"/>
                </a:solidFill>
              </a:rPr>
              <a:t>Ingenio</a:t>
            </a:r>
            <a:r>
              <a:rPr lang="pl-PL" sz="1400" kern="0" baseline="0" dirty="0" smtClean="0">
                <a:solidFill>
                  <a:srgbClr val="8E8581"/>
                </a:solidFill>
              </a:rPr>
              <a:t> klasyczne: garnki + patelnie</a:t>
            </a: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ü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Pozostała część zamówienia w patelniach (linie regularne)</a:t>
            </a: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ü"/>
              <a:defRPr/>
            </a:pPr>
            <a:r>
              <a:rPr lang="pl-PL" sz="1400" kern="0" baseline="0" dirty="0" smtClean="0">
                <a:solidFill>
                  <a:srgbClr val="C00000"/>
                </a:solidFill>
              </a:rPr>
              <a:t>Gratis -  </a:t>
            </a:r>
            <a:r>
              <a:rPr lang="pl-PL" sz="1400" b="1" kern="0" baseline="0" dirty="0" smtClean="0">
                <a:solidFill>
                  <a:srgbClr val="C00000"/>
                </a:solidFill>
              </a:rPr>
              <a:t>10% </a:t>
            </a:r>
            <a:r>
              <a:rPr lang="pl-PL" sz="1400" kern="0" baseline="0" dirty="0" smtClean="0">
                <a:solidFill>
                  <a:schemeClr val="bg1">
                    <a:lumMod val="50000"/>
                  </a:schemeClr>
                </a:solidFill>
              </a:rPr>
              <a:t>wartości zamówienia w produktach do wyboru</a:t>
            </a: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kern="0" baseline="0" dirty="0" smtClean="0">
              <a:solidFill>
                <a:srgbClr val="8E8581"/>
              </a:solidFill>
            </a:endParaRPr>
          </a:p>
          <a:p>
            <a:pPr marL="1314450" lvl="3" indent="-400050" algn="l">
              <a:spcBef>
                <a:spcPct val="20000"/>
              </a:spcBef>
              <a:buClr>
                <a:srgbClr val="E42518"/>
              </a:buClr>
              <a:buFont typeface="+mj-lt"/>
              <a:buAutoNum type="romanUcPeriod"/>
              <a:defRPr/>
            </a:pPr>
            <a:r>
              <a:rPr lang="pl-PL" sz="1600" b="1" kern="0" baseline="0" dirty="0" smtClean="0">
                <a:solidFill>
                  <a:schemeClr val="bg1">
                    <a:lumMod val="50000"/>
                  </a:schemeClr>
                </a:solidFill>
              </a:rPr>
              <a:t>Pakiet średni </a:t>
            </a:r>
            <a:r>
              <a:rPr lang="pl-PL" sz="1600" kern="0" baseline="0" dirty="0" smtClean="0">
                <a:solidFill>
                  <a:srgbClr val="C00000"/>
                </a:solidFill>
              </a:rPr>
              <a:t>– min. </a:t>
            </a:r>
            <a:r>
              <a:rPr lang="pl-PL" sz="1600" b="1" kern="0" baseline="0" dirty="0" smtClean="0">
                <a:solidFill>
                  <a:srgbClr val="C00000"/>
                </a:solidFill>
              </a:rPr>
              <a:t>1500 PLN </a:t>
            </a:r>
            <a:r>
              <a:rPr lang="pl-PL" sz="1400" kern="0" baseline="0" dirty="0" smtClean="0">
                <a:solidFill>
                  <a:schemeClr val="bg1">
                    <a:lumMod val="50000"/>
                  </a:schemeClr>
                </a:solidFill>
              </a:rPr>
              <a:t>(ceny detaliczne brutto)</a:t>
            </a: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ü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Min. 2 zestawy </a:t>
            </a:r>
            <a:r>
              <a:rPr lang="pl-PL" sz="1400" kern="0" baseline="0" dirty="0" err="1" smtClean="0">
                <a:solidFill>
                  <a:srgbClr val="8E8581"/>
                </a:solidFill>
              </a:rPr>
              <a:t>Ingenio</a:t>
            </a:r>
            <a:r>
              <a:rPr lang="pl-PL" sz="1400" kern="0" baseline="0" dirty="0" smtClean="0">
                <a:solidFill>
                  <a:srgbClr val="8E8581"/>
                </a:solidFill>
              </a:rPr>
              <a:t> klasyczne: garnki + patelnie</a:t>
            </a: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ü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Min 2 zestawy </a:t>
            </a:r>
            <a:r>
              <a:rPr lang="pl-PL" sz="1400" kern="0" baseline="0" dirty="0" err="1" smtClean="0">
                <a:solidFill>
                  <a:srgbClr val="8E8581"/>
                </a:solidFill>
              </a:rPr>
              <a:t>Ingenio</a:t>
            </a:r>
            <a:r>
              <a:rPr lang="pl-PL" sz="1400" kern="0" baseline="0" dirty="0" smtClean="0">
                <a:solidFill>
                  <a:srgbClr val="8E8581"/>
                </a:solidFill>
              </a:rPr>
              <a:t> na indukcję  (PTFE lub SS): garnki + patelnie</a:t>
            </a: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ü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Pozostała część zamówienia w patelniach (linie regularne)</a:t>
            </a: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ü"/>
              <a:defRPr/>
            </a:pPr>
            <a:r>
              <a:rPr lang="pl-PL" sz="1400" kern="0" baseline="0" dirty="0" smtClean="0">
                <a:solidFill>
                  <a:srgbClr val="C00000"/>
                </a:solidFill>
              </a:rPr>
              <a:t>Gratis – </a:t>
            </a:r>
            <a:r>
              <a:rPr lang="pl-PL" sz="1400" b="1" kern="0" baseline="0" dirty="0" smtClean="0">
                <a:solidFill>
                  <a:srgbClr val="C00000"/>
                </a:solidFill>
              </a:rPr>
              <a:t>12 % </a:t>
            </a:r>
            <a:r>
              <a:rPr lang="pl-PL" sz="1400" kern="0" baseline="0" dirty="0" smtClean="0">
                <a:solidFill>
                  <a:schemeClr val="bg1">
                    <a:lumMod val="50000"/>
                  </a:schemeClr>
                </a:solidFill>
              </a:rPr>
              <a:t>wartości zamówienia w produktach do wyboru</a:t>
            </a: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kern="0" baseline="0" dirty="0" smtClean="0">
              <a:solidFill>
                <a:srgbClr val="8E8581"/>
              </a:solidFill>
            </a:endParaRPr>
          </a:p>
          <a:p>
            <a:pPr marL="1314450" lvl="3" indent="-400050" algn="l">
              <a:spcBef>
                <a:spcPct val="20000"/>
              </a:spcBef>
              <a:buClr>
                <a:srgbClr val="E42518"/>
              </a:buClr>
              <a:buFont typeface="+mj-lt"/>
              <a:buAutoNum type="romanUcPeriod"/>
              <a:defRPr/>
            </a:pPr>
            <a:r>
              <a:rPr lang="pl-PL" sz="1600" b="1" kern="0" baseline="0" dirty="0" smtClean="0">
                <a:solidFill>
                  <a:schemeClr val="bg1">
                    <a:lumMod val="50000"/>
                  </a:schemeClr>
                </a:solidFill>
              </a:rPr>
              <a:t>Pakiet duży </a:t>
            </a:r>
            <a:r>
              <a:rPr lang="pl-PL" sz="1600" kern="0" baseline="0" dirty="0" smtClean="0">
                <a:solidFill>
                  <a:srgbClr val="C00000"/>
                </a:solidFill>
              </a:rPr>
              <a:t>– min. </a:t>
            </a:r>
            <a:r>
              <a:rPr lang="pl-PL" sz="1600" b="1" kern="0" baseline="0" dirty="0" smtClean="0">
                <a:solidFill>
                  <a:srgbClr val="C00000"/>
                </a:solidFill>
              </a:rPr>
              <a:t>2500 PLN </a:t>
            </a:r>
            <a:r>
              <a:rPr lang="pl-PL" sz="1400" kern="0" baseline="0" dirty="0" smtClean="0">
                <a:solidFill>
                  <a:schemeClr val="bg1">
                    <a:lumMod val="50000"/>
                  </a:schemeClr>
                </a:solidFill>
              </a:rPr>
              <a:t>(ceny detaliczne brutto)</a:t>
            </a: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ü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Min. 2 zestawy </a:t>
            </a:r>
            <a:r>
              <a:rPr lang="pl-PL" sz="1400" kern="0" baseline="0" dirty="0" err="1" smtClean="0">
                <a:solidFill>
                  <a:srgbClr val="8E8581"/>
                </a:solidFill>
              </a:rPr>
              <a:t>Ingenio</a:t>
            </a:r>
            <a:r>
              <a:rPr lang="pl-PL" sz="1400" kern="0" baseline="0" dirty="0" smtClean="0">
                <a:solidFill>
                  <a:srgbClr val="8E8581"/>
                </a:solidFill>
              </a:rPr>
              <a:t> klasyczne: garnki + patelnie</a:t>
            </a: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ü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Min. 3 zestawy </a:t>
            </a:r>
            <a:r>
              <a:rPr lang="pl-PL" sz="1400" kern="0" baseline="0" dirty="0" err="1" smtClean="0">
                <a:solidFill>
                  <a:srgbClr val="8E8581"/>
                </a:solidFill>
              </a:rPr>
              <a:t>Ingenio</a:t>
            </a:r>
            <a:r>
              <a:rPr lang="pl-PL" sz="1400" kern="0" baseline="0" dirty="0" smtClean="0">
                <a:solidFill>
                  <a:srgbClr val="8E8581"/>
                </a:solidFill>
              </a:rPr>
              <a:t> na indukcję  (PTFE lub SS): garnki + patelnie</a:t>
            </a: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ü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Min. 1 zestaw promocyjny</a:t>
            </a: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ü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Pozostała część zamówienia w patelniach (linie regularne)</a:t>
            </a: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ü"/>
              <a:defRPr/>
            </a:pPr>
            <a:r>
              <a:rPr lang="pl-PL" sz="1400" kern="0" baseline="0" dirty="0" smtClean="0">
                <a:solidFill>
                  <a:srgbClr val="C00000"/>
                </a:solidFill>
              </a:rPr>
              <a:t>Gratis – </a:t>
            </a:r>
            <a:r>
              <a:rPr lang="pl-PL" sz="1400" b="1" kern="0" baseline="0" dirty="0" smtClean="0">
                <a:solidFill>
                  <a:srgbClr val="C00000"/>
                </a:solidFill>
              </a:rPr>
              <a:t>15% </a:t>
            </a:r>
            <a:r>
              <a:rPr lang="pl-PL" sz="1400" kern="0" baseline="0" dirty="0" smtClean="0">
                <a:solidFill>
                  <a:schemeClr val="bg1">
                    <a:lumMod val="50000"/>
                  </a:schemeClr>
                </a:solidFill>
              </a:rPr>
              <a:t>wartości zamówienia w produktach do wyboru</a:t>
            </a: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ü"/>
              <a:defRPr/>
            </a:pPr>
            <a:endParaRPr lang="pl-PL" sz="1400" kern="0" baseline="0" dirty="0" smtClean="0">
              <a:solidFill>
                <a:srgbClr val="8E8581"/>
              </a:solidFill>
            </a:endParaRP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3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342900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12573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b="1" kern="0" baseline="0" dirty="0" smtClean="0">
              <a:solidFill>
                <a:srgbClr val="8E8581"/>
              </a:solidFill>
            </a:endParaRP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ü"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800" b="1" kern="0" baseline="0" dirty="0" smtClean="0">
              <a:solidFill>
                <a:srgbClr val="8E8581"/>
              </a:solidFill>
            </a:endParaRP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1714500" lvl="3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tabLst/>
              <a:defRPr/>
            </a:pPr>
            <a:endParaRPr kumimoji="0" lang="pl-PL" sz="1600" b="1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95348" y="285728"/>
            <a:ext cx="83200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INGENIO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800" b="1" i="0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 Rounded MT Bold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q"/>
              <a:tabLst/>
              <a:defRPr/>
            </a:pPr>
            <a:r>
              <a:rPr lang="pl-PL" sz="1800" b="1" kern="0" baseline="0" dirty="0" smtClean="0">
                <a:solidFill>
                  <a:srgbClr val="969696"/>
                </a:solidFill>
                <a:latin typeface="+mj-lt"/>
                <a:ea typeface="+mj-ea"/>
                <a:cs typeface="Arial" pitchFamily="34" charset="0"/>
              </a:rPr>
              <a:t> Wsparcie </a:t>
            </a:r>
            <a:r>
              <a:rPr lang="pl-PL" sz="1800" b="1" kern="0" baseline="0" dirty="0" err="1" smtClean="0">
                <a:solidFill>
                  <a:srgbClr val="969696"/>
                </a:solidFill>
                <a:latin typeface="+mj-lt"/>
                <a:ea typeface="+mj-ea"/>
                <a:cs typeface="Arial" pitchFamily="34" charset="0"/>
              </a:rPr>
              <a:t>tradowe</a:t>
            </a:r>
            <a:r>
              <a:rPr lang="pl-PL" sz="1800" b="1" kern="0" baseline="0" dirty="0" smtClean="0">
                <a:solidFill>
                  <a:srgbClr val="969696"/>
                </a:solidFill>
                <a:latin typeface="+mj-lt"/>
                <a:ea typeface="+mj-ea"/>
                <a:cs typeface="Arial" pitchFamily="34" charset="0"/>
              </a:rPr>
              <a:t> – sklepy detaliczne </a:t>
            </a:r>
            <a:endParaRPr kumimoji="0" lang="pl-PL" sz="18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pic>
        <p:nvPicPr>
          <p:cNvPr id="6" name="Image 24" descr="INGENI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4762" y="369652"/>
            <a:ext cx="2173817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10"/>
          <p:cNvSpPr>
            <a:spLocks noChangeArrowheads="1"/>
          </p:cNvSpPr>
          <p:nvPr/>
        </p:nvSpPr>
        <p:spPr bwMode="auto">
          <a:xfrm>
            <a:off x="2634083" y="980728"/>
            <a:ext cx="7271917" cy="5500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800100" lvl="3" indent="-34290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tabLst>
                <a:tab pos="2057400" algn="l"/>
              </a:tabLst>
            </a:pPr>
            <a:endParaRPr lang="pl-PL" sz="1600" baseline="0" dirty="0" smtClean="0">
              <a:solidFill>
                <a:srgbClr val="8E8581"/>
              </a:solidFill>
              <a:sym typeface="Wingdings" pitchFamily="2" charset="2"/>
            </a:endParaRPr>
          </a:p>
          <a:p>
            <a:pPr marL="800100" lvl="3" indent="-34290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tabLst>
                <a:tab pos="2057400" algn="l"/>
              </a:tabLst>
            </a:pPr>
            <a:r>
              <a:rPr lang="pl-PL" sz="1600" b="1" baseline="0" dirty="0" err="1" smtClean="0">
                <a:solidFill>
                  <a:srgbClr val="C00000"/>
                </a:solidFill>
                <a:sym typeface="Wingdings" pitchFamily="2" charset="2"/>
              </a:rPr>
              <a:t>Rowenta</a:t>
            </a:r>
            <a:r>
              <a:rPr lang="pl-PL" sz="1600" b="1" baseline="0" dirty="0" smtClean="0">
                <a:solidFill>
                  <a:srgbClr val="C00000"/>
                </a:solidFill>
                <a:sym typeface="Wingdings" pitchFamily="2" charset="2"/>
              </a:rPr>
              <a:t> po raz 4-ty sponsorem głównym konkursu</a:t>
            </a:r>
          </a:p>
          <a:p>
            <a:pPr marL="800100" lvl="3" indent="-34290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tabLst>
                <a:tab pos="2057400" algn="l"/>
              </a:tabLst>
            </a:pPr>
            <a:r>
              <a:rPr lang="pl-PL" sz="1600" b="1" baseline="0" dirty="0" smtClean="0">
                <a:solidFill>
                  <a:srgbClr val="C00000"/>
                </a:solidFill>
                <a:sym typeface="Wingdings" pitchFamily="2" charset="2"/>
              </a:rPr>
              <a:t>		</a:t>
            </a:r>
          </a:p>
          <a:p>
            <a:pPr marL="800100" lvl="3" indent="-34290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tabLst>
                <a:tab pos="2057400" algn="l"/>
              </a:tabLst>
            </a:pPr>
            <a:r>
              <a:rPr lang="pl-PL" sz="1600" b="1" baseline="0" dirty="0" smtClean="0">
                <a:solidFill>
                  <a:srgbClr val="8E8581"/>
                </a:solidFill>
                <a:sym typeface="Wingdings" pitchFamily="2" charset="2"/>
              </a:rPr>
              <a:t>Obecność </a:t>
            </a:r>
            <a:r>
              <a:rPr lang="pl-PL" sz="1600" b="1" baseline="0" dirty="0" err="1" smtClean="0">
                <a:solidFill>
                  <a:srgbClr val="8E8581"/>
                </a:solidFill>
                <a:sym typeface="Wingdings" pitchFamily="2" charset="2"/>
              </a:rPr>
              <a:t>Rowenty</a:t>
            </a:r>
            <a:r>
              <a:rPr lang="pl-PL" sz="1600" b="1" baseline="0" dirty="0" smtClean="0">
                <a:solidFill>
                  <a:srgbClr val="8E8581"/>
                </a:solidFill>
                <a:sym typeface="Wingdings" pitchFamily="2" charset="2"/>
              </a:rPr>
              <a:t> na wszystkich etapach konkursu</a:t>
            </a:r>
          </a:p>
          <a:p>
            <a:pPr marL="1200150" lvl="2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tabLst>
                <a:tab pos="2057400" algn="l"/>
              </a:tabLst>
            </a:pPr>
            <a:r>
              <a:rPr lang="pl-PL" sz="1400" baseline="0" dirty="0" smtClean="0">
                <a:solidFill>
                  <a:srgbClr val="8E8581"/>
                </a:solidFill>
                <a:sym typeface="Wingdings" pitchFamily="2" charset="2"/>
              </a:rPr>
              <a:t>TV (bilbordy sponsorskie )</a:t>
            </a:r>
          </a:p>
          <a:p>
            <a:pPr marL="1200150" lvl="2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tabLst>
                <a:tab pos="2057400" algn="l"/>
              </a:tabLst>
            </a:pPr>
            <a:r>
              <a:rPr lang="pl-PL" sz="1400" baseline="0" dirty="0" smtClean="0">
                <a:solidFill>
                  <a:srgbClr val="8E8581"/>
                </a:solidFill>
                <a:sym typeface="Wingdings" pitchFamily="2" charset="2"/>
              </a:rPr>
              <a:t>Internet (</a:t>
            </a:r>
            <a:r>
              <a:rPr lang="pl-PL" sz="1400" baseline="0" dirty="0" err="1" smtClean="0">
                <a:solidFill>
                  <a:srgbClr val="8E8581"/>
                </a:solidFill>
                <a:sym typeface="Wingdings" pitchFamily="2" charset="2"/>
              </a:rPr>
              <a:t>mailingi</a:t>
            </a:r>
            <a:r>
              <a:rPr lang="pl-PL" sz="1400" baseline="0" dirty="0" smtClean="0">
                <a:solidFill>
                  <a:srgbClr val="8E8581"/>
                </a:solidFill>
                <a:sym typeface="Wingdings" pitchFamily="2" charset="2"/>
              </a:rPr>
              <a:t>, </a:t>
            </a:r>
            <a:r>
              <a:rPr lang="pl-PL" sz="1400" baseline="0" dirty="0" err="1" smtClean="0">
                <a:solidFill>
                  <a:srgbClr val="8E8581"/>
                </a:solidFill>
                <a:sym typeface="Wingdings" pitchFamily="2" charset="2"/>
              </a:rPr>
              <a:t>banery</a:t>
            </a:r>
            <a:r>
              <a:rPr lang="pl-PL" sz="1400" baseline="0" dirty="0" smtClean="0">
                <a:solidFill>
                  <a:srgbClr val="8E8581"/>
                </a:solidFill>
                <a:sym typeface="Wingdings" pitchFamily="2" charset="2"/>
              </a:rPr>
              <a:t> </a:t>
            </a:r>
            <a:r>
              <a:rPr lang="pl-PL" sz="1400" baseline="0" dirty="0" err="1" smtClean="0">
                <a:solidFill>
                  <a:srgbClr val="8E8581"/>
                </a:solidFill>
                <a:sym typeface="Wingdings" pitchFamily="2" charset="2"/>
              </a:rPr>
              <a:t>www</a:t>
            </a:r>
            <a:r>
              <a:rPr lang="pl-PL" sz="1400" baseline="0" dirty="0" smtClean="0">
                <a:solidFill>
                  <a:srgbClr val="8E8581"/>
                </a:solidFill>
                <a:sym typeface="Wingdings" pitchFamily="2" charset="2"/>
              </a:rPr>
              <a:t>.), plakaty, ulotki</a:t>
            </a:r>
          </a:p>
          <a:p>
            <a:pPr marL="1200150" lvl="2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tabLst>
                <a:tab pos="2057400" algn="l"/>
              </a:tabLst>
            </a:pPr>
            <a:r>
              <a:rPr lang="pl-PL" sz="1400" baseline="0" dirty="0" smtClean="0">
                <a:solidFill>
                  <a:srgbClr val="8E8581"/>
                </a:solidFill>
                <a:sym typeface="Wingdings" pitchFamily="2" charset="2"/>
              </a:rPr>
              <a:t>Strefa </a:t>
            </a:r>
            <a:r>
              <a:rPr lang="pl-PL" sz="1400" baseline="0" dirty="0" err="1" smtClean="0">
                <a:solidFill>
                  <a:srgbClr val="8E8581"/>
                </a:solidFill>
                <a:sym typeface="Wingdings" pitchFamily="2" charset="2"/>
              </a:rPr>
              <a:t>Beauty</a:t>
            </a:r>
            <a:r>
              <a:rPr lang="pl-PL" sz="1400" baseline="0" dirty="0" smtClean="0">
                <a:solidFill>
                  <a:srgbClr val="8E8581"/>
                </a:solidFill>
                <a:sym typeface="Wingdings" pitchFamily="2" charset="2"/>
              </a:rPr>
              <a:t> podczas castingów</a:t>
            </a:r>
          </a:p>
          <a:p>
            <a:pPr marL="1200150" lvl="2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tabLst>
                <a:tab pos="2057400" algn="l"/>
              </a:tabLst>
            </a:pPr>
            <a:r>
              <a:rPr lang="pl-PL" sz="1400" baseline="0" dirty="0" smtClean="0">
                <a:solidFill>
                  <a:srgbClr val="8E8581"/>
                </a:solidFill>
                <a:sym typeface="Wingdings" pitchFamily="2" charset="2"/>
              </a:rPr>
              <a:t>Szkoła modelek </a:t>
            </a:r>
            <a:r>
              <a:rPr lang="pl-PL" sz="1400" baseline="0" dirty="0" err="1" smtClean="0">
                <a:solidFill>
                  <a:srgbClr val="8E8581"/>
                </a:solidFill>
                <a:sym typeface="Wingdings" pitchFamily="2" charset="2"/>
              </a:rPr>
              <a:t>Elite</a:t>
            </a:r>
            <a:endParaRPr lang="pl-PL" sz="1400" baseline="0" dirty="0" smtClean="0">
              <a:solidFill>
                <a:srgbClr val="8E8581"/>
              </a:solidFill>
              <a:sym typeface="Wingdings" pitchFamily="2" charset="2"/>
            </a:endParaRPr>
          </a:p>
          <a:p>
            <a:pPr marL="1200150" lvl="2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tabLst>
                <a:tab pos="2057400" algn="l"/>
              </a:tabLst>
            </a:pPr>
            <a:r>
              <a:rPr lang="pl-PL" sz="1400" baseline="0" dirty="0" smtClean="0">
                <a:solidFill>
                  <a:srgbClr val="8E8581"/>
                </a:solidFill>
                <a:sym typeface="Wingdings" pitchFamily="2" charset="2"/>
              </a:rPr>
              <a:t>Gala Finałowa</a:t>
            </a:r>
          </a:p>
          <a:p>
            <a:pPr marL="1200150" lvl="2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tabLst>
                <a:tab pos="2057400" algn="l"/>
              </a:tabLst>
            </a:pPr>
            <a:endParaRPr lang="pl-PL" sz="1400" baseline="0" dirty="0" smtClean="0">
              <a:solidFill>
                <a:srgbClr val="8E8581"/>
              </a:solidFill>
              <a:sym typeface="Wingdings" pitchFamily="2" charset="2"/>
            </a:endParaRPr>
          </a:p>
          <a:p>
            <a:pPr marL="1200150" lvl="2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tabLst>
                <a:tab pos="2057400" algn="l"/>
              </a:tabLst>
            </a:pPr>
            <a:endParaRPr lang="pl-PL" sz="1400" baseline="0" dirty="0" smtClean="0">
              <a:solidFill>
                <a:srgbClr val="8E8581"/>
              </a:solidFill>
              <a:sym typeface="Wingdings" pitchFamily="2" charset="2"/>
            </a:endParaRPr>
          </a:p>
          <a:p>
            <a:pPr marL="800100" lvl="3" indent="-34290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tabLst>
                <a:tab pos="2057400" algn="l"/>
              </a:tabLst>
            </a:pPr>
            <a:r>
              <a:rPr lang="pl-PL" sz="1600" b="1" baseline="0" dirty="0" smtClean="0">
                <a:solidFill>
                  <a:srgbClr val="8E8581"/>
                </a:solidFill>
                <a:sym typeface="Wingdings" pitchFamily="2" charset="2"/>
              </a:rPr>
              <a:t>Salony </a:t>
            </a:r>
            <a:r>
              <a:rPr lang="pl-PL" sz="1600" b="1" baseline="0" dirty="0" err="1" smtClean="0">
                <a:solidFill>
                  <a:srgbClr val="8E8581"/>
                </a:solidFill>
                <a:sym typeface="Wingdings" pitchFamily="2" charset="2"/>
              </a:rPr>
              <a:t>Rowenta</a:t>
            </a:r>
            <a:r>
              <a:rPr lang="pl-PL" sz="1600" b="1" baseline="0" dirty="0" smtClean="0">
                <a:solidFill>
                  <a:srgbClr val="8E8581"/>
                </a:solidFill>
                <a:sym typeface="Wingdings" pitchFamily="2" charset="2"/>
              </a:rPr>
              <a:t> for </a:t>
            </a:r>
            <a:r>
              <a:rPr lang="pl-PL" sz="1600" b="1" baseline="0" dirty="0" err="1" smtClean="0">
                <a:solidFill>
                  <a:srgbClr val="8E8581"/>
                </a:solidFill>
                <a:sym typeface="Wingdings" pitchFamily="2" charset="2"/>
              </a:rPr>
              <a:t>Elite</a:t>
            </a:r>
            <a:r>
              <a:rPr lang="pl-PL" sz="1600" b="1" baseline="0" dirty="0" smtClean="0">
                <a:solidFill>
                  <a:srgbClr val="8E8581"/>
                </a:solidFill>
                <a:sym typeface="Wingdings" pitchFamily="2" charset="2"/>
              </a:rPr>
              <a:t> </a:t>
            </a:r>
          </a:p>
          <a:p>
            <a:pPr marL="1200150" lvl="2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tabLst>
                <a:tab pos="2057400" algn="l"/>
              </a:tabLst>
            </a:pPr>
            <a:r>
              <a:rPr lang="pl-PL" sz="1400" baseline="0" dirty="0" smtClean="0">
                <a:solidFill>
                  <a:srgbClr val="8E8581"/>
                </a:solidFill>
                <a:sym typeface="Wingdings" pitchFamily="2" charset="2"/>
              </a:rPr>
              <a:t>Show demonstracyjne produktów </a:t>
            </a:r>
            <a:r>
              <a:rPr lang="pl-PL" sz="1400" baseline="0" dirty="0" err="1" smtClean="0">
                <a:solidFill>
                  <a:srgbClr val="8E8581"/>
                </a:solidFill>
                <a:sym typeface="Wingdings" pitchFamily="2" charset="2"/>
              </a:rPr>
              <a:t>Elite</a:t>
            </a:r>
            <a:r>
              <a:rPr lang="pl-PL" sz="1400" baseline="0" dirty="0" smtClean="0">
                <a:solidFill>
                  <a:srgbClr val="8E8581"/>
                </a:solidFill>
                <a:sym typeface="Wingdings" pitchFamily="2" charset="2"/>
              </a:rPr>
              <a:t>, prowadzone przez profesjonalnych stylistów w specjalnie wydzielonej „Strefie </a:t>
            </a:r>
            <a:r>
              <a:rPr lang="pl-PL" sz="1400" baseline="0" dirty="0" err="1" smtClean="0">
                <a:solidFill>
                  <a:srgbClr val="8E8581"/>
                </a:solidFill>
                <a:sym typeface="Wingdings" pitchFamily="2" charset="2"/>
              </a:rPr>
              <a:t>Beauty</a:t>
            </a:r>
            <a:r>
              <a:rPr lang="pl-PL" sz="1400" baseline="0" dirty="0" smtClean="0">
                <a:solidFill>
                  <a:srgbClr val="8E8581"/>
                </a:solidFill>
                <a:sym typeface="Wingdings" pitchFamily="2" charset="2"/>
              </a:rPr>
              <a:t>” podczas castingów  - czesania klientek, porady dotyczące pielęgnacji, stylizacji.</a:t>
            </a:r>
          </a:p>
          <a:p>
            <a:pPr marL="1200150" lvl="2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tabLst>
                <a:tab pos="2057400" algn="l"/>
              </a:tabLst>
            </a:pPr>
            <a:endParaRPr lang="pl-PL" sz="1400" baseline="0" dirty="0" smtClean="0">
              <a:solidFill>
                <a:srgbClr val="8E8581"/>
              </a:solidFill>
              <a:sym typeface="Wingdings" pitchFamily="2" charset="2"/>
            </a:endParaRPr>
          </a:p>
          <a:p>
            <a:pPr marL="1200150" lvl="2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  <a:tabLst>
                <a:tab pos="2057400" algn="l"/>
              </a:tabLst>
            </a:pPr>
            <a:r>
              <a:rPr lang="pl-PL" sz="1400" baseline="0" dirty="0" smtClean="0">
                <a:solidFill>
                  <a:srgbClr val="8E8581"/>
                </a:solidFill>
                <a:sym typeface="Wingdings" pitchFamily="2" charset="2"/>
              </a:rPr>
              <a:t>Organizacja w 3 punktach </a:t>
            </a:r>
            <a:r>
              <a:rPr lang="pl-PL" sz="1400" baseline="0" dirty="0" err="1" smtClean="0">
                <a:solidFill>
                  <a:srgbClr val="8E8581"/>
                </a:solidFill>
                <a:sym typeface="Wingdings" pitchFamily="2" charset="2"/>
              </a:rPr>
              <a:t>castingowych</a:t>
            </a:r>
            <a:r>
              <a:rPr lang="pl-PL" sz="1400" baseline="0" dirty="0" smtClean="0">
                <a:solidFill>
                  <a:srgbClr val="8E8581"/>
                </a:solidFill>
                <a:sym typeface="Wingdings" pitchFamily="2" charset="2"/>
              </a:rPr>
              <a:t>:</a:t>
            </a:r>
          </a:p>
          <a:p>
            <a:pPr marL="1200150" lvl="2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tabLst>
                <a:tab pos="2057400" algn="l"/>
              </a:tabLst>
            </a:pPr>
            <a:endParaRPr lang="pl-PL" sz="1400" baseline="0" dirty="0" smtClean="0">
              <a:solidFill>
                <a:srgbClr val="8E8581"/>
              </a:solidFill>
              <a:sym typeface="Wingdings" pitchFamily="2" charset="2"/>
            </a:endParaRPr>
          </a:p>
          <a:p>
            <a:pPr marL="1657350" lvl="3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tabLst>
                <a:tab pos="2057400" algn="l"/>
              </a:tabLst>
            </a:pPr>
            <a:r>
              <a:rPr lang="pl-PL" sz="1400" baseline="0" dirty="0" smtClean="0">
                <a:solidFill>
                  <a:srgbClr val="8E8581"/>
                </a:solidFill>
                <a:sym typeface="Wingdings" pitchFamily="2" charset="2"/>
              </a:rPr>
              <a:t>Korona Wrocław</a:t>
            </a:r>
          </a:p>
          <a:p>
            <a:pPr marL="1657350" lvl="3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tabLst>
                <a:tab pos="2057400" algn="l"/>
              </a:tabLst>
            </a:pPr>
            <a:r>
              <a:rPr lang="pl-PL" sz="1400" baseline="0" dirty="0" smtClean="0">
                <a:solidFill>
                  <a:srgbClr val="8E8581"/>
                </a:solidFill>
                <a:sym typeface="Wingdings" pitchFamily="2" charset="2"/>
              </a:rPr>
              <a:t>Manufaktura  Łódź</a:t>
            </a:r>
          </a:p>
          <a:p>
            <a:pPr marL="1657350" lvl="3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tabLst>
                <a:tab pos="2057400" algn="l"/>
              </a:tabLst>
            </a:pPr>
            <a:r>
              <a:rPr lang="pl-PL" sz="1400" baseline="0" dirty="0" smtClean="0">
                <a:solidFill>
                  <a:srgbClr val="8E8581"/>
                </a:solidFill>
                <a:sym typeface="Wingdings" pitchFamily="2" charset="2"/>
              </a:rPr>
              <a:t>Złote Tarasy Warszawa</a:t>
            </a:r>
          </a:p>
          <a:p>
            <a:pPr marL="1657350" lvl="3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tabLst>
                <a:tab pos="2057400" algn="l"/>
              </a:tabLst>
            </a:pPr>
            <a:endParaRPr lang="pl-PL" sz="1400" baseline="0" dirty="0" smtClean="0">
              <a:solidFill>
                <a:srgbClr val="8E8581"/>
              </a:solidFill>
              <a:sym typeface="Wingdings" pitchFamily="2" charset="2"/>
            </a:endParaRPr>
          </a:p>
          <a:p>
            <a:pPr marL="1200150" lvl="2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tabLst>
                <a:tab pos="2057400" algn="l"/>
              </a:tabLst>
            </a:pPr>
            <a:endParaRPr lang="pl-PL" sz="1400" baseline="0" dirty="0" smtClean="0">
              <a:solidFill>
                <a:srgbClr val="8E8581"/>
              </a:solidFill>
              <a:sym typeface="Wingdings" pitchFamily="2" charset="2"/>
            </a:endParaRPr>
          </a:p>
          <a:p>
            <a:pPr marL="1200150" lvl="2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tabLst>
                <a:tab pos="2057400" algn="l"/>
              </a:tabLst>
            </a:pPr>
            <a:endParaRPr lang="pl-PL" sz="1400" baseline="0" dirty="0" smtClean="0">
              <a:solidFill>
                <a:srgbClr val="8E8581"/>
              </a:solidFill>
              <a:sym typeface="Wingdings" pitchFamily="2" charset="2"/>
            </a:endParaRPr>
          </a:p>
          <a:p>
            <a:pPr marL="1200150" lvl="2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tabLst>
                <a:tab pos="2057400" algn="l"/>
              </a:tabLst>
            </a:pPr>
            <a:endParaRPr lang="pl-PL" sz="1400" baseline="0" dirty="0" smtClean="0">
              <a:solidFill>
                <a:srgbClr val="8E8581"/>
              </a:solidFill>
              <a:sym typeface="Wingdings" pitchFamily="2" charset="2"/>
            </a:endParaRPr>
          </a:p>
          <a:p>
            <a:pPr marL="1200150" lvl="2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</a:pPr>
            <a:endParaRPr lang="pl-PL" sz="1600" baseline="0" dirty="0" smtClean="0">
              <a:solidFill>
                <a:srgbClr val="8E8581"/>
              </a:solidFill>
              <a:sym typeface="Wingdings" pitchFamily="2" charset="2"/>
            </a:endParaRPr>
          </a:p>
          <a:p>
            <a:pPr marL="1200150" lvl="2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</a:pPr>
            <a:endParaRPr lang="pl-PL" sz="1600" baseline="0" dirty="0" smtClean="0">
              <a:solidFill>
                <a:srgbClr val="8E8581"/>
              </a:solidFill>
              <a:sym typeface="Wingdings" pitchFamily="2" charset="2"/>
            </a:endParaRPr>
          </a:p>
          <a:p>
            <a:pPr marL="1200150" lvl="2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</a:pPr>
            <a:endParaRPr lang="pl-PL" sz="1600" baseline="0" dirty="0" smtClean="0">
              <a:solidFill>
                <a:srgbClr val="8E8581"/>
              </a:solidFill>
              <a:sym typeface="Wingdings" pitchFamily="2" charset="2"/>
            </a:endParaRPr>
          </a:p>
          <a:p>
            <a:pPr marL="1200150" lvl="2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</a:pPr>
            <a:endParaRPr lang="pl-PL" sz="1600" baseline="0" dirty="0" smtClean="0">
              <a:solidFill>
                <a:srgbClr val="8E8581"/>
              </a:solidFill>
              <a:sym typeface="Wingdings" pitchFamily="2" charset="2"/>
            </a:endParaRPr>
          </a:p>
          <a:p>
            <a:pPr marL="1200150" lvl="2" indent="-285750" algn="l" eaLnBrk="1" hangingPunct="1">
              <a:lnSpc>
                <a:spcPct val="90000"/>
              </a:lnSpc>
              <a:spcBef>
                <a:spcPct val="20000"/>
              </a:spcBef>
              <a:buClr>
                <a:srgbClr val="E42518"/>
              </a:buClr>
              <a:buFont typeface="Wingdings 2" pitchFamily="18" charset="2"/>
              <a:buChar char="¡"/>
            </a:pPr>
            <a:endParaRPr lang="pl-PL" sz="1600" dirty="0">
              <a:solidFill>
                <a:srgbClr val="3B372F"/>
              </a:solidFill>
            </a:endParaRPr>
          </a:p>
        </p:txBody>
      </p:sp>
      <p:pic>
        <p:nvPicPr>
          <p:cNvPr id="38929" name="Picture 17"/>
          <p:cNvPicPr>
            <a:picLocks noChangeAspect="1" noChangeArrowheads="1"/>
          </p:cNvPicPr>
          <p:nvPr/>
        </p:nvPicPr>
        <p:blipFill>
          <a:blip r:embed="rId2"/>
          <a:srcRect l="45714" t="30302"/>
          <a:stretch>
            <a:fillRect/>
          </a:stretch>
        </p:blipFill>
        <p:spPr bwMode="auto">
          <a:xfrm>
            <a:off x="8095776" y="236561"/>
            <a:ext cx="156845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095348" y="285728"/>
            <a:ext cx="83200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b="1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ROWENTA FOR ELITE MODEL LOOK</a:t>
            </a:r>
            <a:endParaRPr kumimoji="0" lang="pl-PL" sz="2400" b="1" i="0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 Rounded MT Bold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800" b="1" i="0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 Rounded MT Bold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q"/>
              <a:tabLst/>
              <a:defRPr/>
            </a:pPr>
            <a:r>
              <a:rPr lang="pl-PL" sz="1800" b="1" kern="0" baseline="0" dirty="0" smtClean="0">
                <a:solidFill>
                  <a:srgbClr val="969696"/>
                </a:solidFill>
                <a:latin typeface="+mj-lt"/>
                <a:ea typeface="+mj-ea"/>
                <a:cs typeface="Arial" pitchFamily="34" charset="0"/>
              </a:rPr>
              <a:t> Aktywność marki </a:t>
            </a:r>
            <a:r>
              <a:rPr lang="pl-PL" sz="1800" b="1" kern="0" baseline="0" dirty="0" err="1" smtClean="0">
                <a:solidFill>
                  <a:srgbClr val="969696"/>
                </a:solidFill>
                <a:latin typeface="+mj-lt"/>
                <a:ea typeface="+mj-ea"/>
                <a:cs typeface="Arial" pitchFamily="34" charset="0"/>
              </a:rPr>
              <a:t>Rowenta</a:t>
            </a:r>
            <a:endParaRPr kumimoji="0" lang="pl-PL" sz="18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pic>
        <p:nvPicPr>
          <p:cNvPr id="7" name="Picture 12" descr="ELIT"/>
          <p:cNvPicPr>
            <a:picLocks noChangeAspect="1" noChangeArrowheads="1"/>
          </p:cNvPicPr>
          <p:nvPr/>
        </p:nvPicPr>
        <p:blipFill>
          <a:blip r:embed="rId3"/>
          <a:srcRect l="14887" t="5880" r="18298" b="13502"/>
          <a:stretch>
            <a:fillRect/>
          </a:stretch>
        </p:blipFill>
        <p:spPr bwMode="auto">
          <a:xfrm>
            <a:off x="344488" y="3501008"/>
            <a:ext cx="2361063" cy="3248167"/>
          </a:xfrm>
          <a:prstGeom prst="rect">
            <a:avLst/>
          </a:prstGeom>
          <a:noFill/>
        </p:spPr>
      </p:pic>
      <p:pic>
        <p:nvPicPr>
          <p:cNvPr id="11" name="Picture 2" descr="C:\Documents and Settings\amatlosz.EU\Pulpit\Elite salony Carrefour_14-15.03.09\Wrocław_Borek\Sylwek Burek\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4488" y="1628800"/>
            <a:ext cx="2384307" cy="178823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2"/>
          <p:cNvSpPr txBox="1">
            <a:spLocks/>
          </p:cNvSpPr>
          <p:nvPr/>
        </p:nvSpPr>
        <p:spPr>
          <a:xfrm>
            <a:off x="776536" y="1357274"/>
            <a:ext cx="8352928" cy="5500726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000" b="1" u="sng" kern="0" baseline="0" dirty="0" smtClean="0">
              <a:solidFill>
                <a:srgbClr val="C00000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WSPARCIE NA DOMÓWIENIE: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1257300" lvl="3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400" b="1" kern="0" baseline="0" dirty="0" smtClean="0">
                <a:solidFill>
                  <a:srgbClr val="8E8581"/>
                </a:solidFill>
              </a:rPr>
              <a:t>W INGENIO: 10% </a:t>
            </a:r>
            <a:r>
              <a:rPr lang="pl-PL" sz="1400" kern="0" baseline="0" dirty="0" smtClean="0">
                <a:solidFill>
                  <a:srgbClr val="8E8581"/>
                </a:solidFill>
              </a:rPr>
              <a:t>wartości domówienia (ceny </a:t>
            </a:r>
            <a:r>
              <a:rPr lang="pl-PL" sz="1400" kern="0" baseline="0" dirty="0" err="1" smtClean="0">
                <a:solidFill>
                  <a:srgbClr val="8E8581"/>
                </a:solidFill>
              </a:rPr>
              <a:t>detal</a:t>
            </a:r>
            <a:r>
              <a:rPr lang="pl-PL" sz="1400" kern="0" baseline="0" dirty="0" smtClean="0">
                <a:solidFill>
                  <a:srgbClr val="8E8581"/>
                </a:solidFill>
              </a:rPr>
              <a:t>. brutto)</a:t>
            </a:r>
          </a:p>
          <a:p>
            <a:pPr marL="1257300" lvl="3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400" b="1" kern="0" baseline="0" dirty="0" smtClean="0">
                <a:solidFill>
                  <a:srgbClr val="8E8581"/>
                </a:solidFill>
              </a:rPr>
              <a:t>W AKCESORIACH: 15% </a:t>
            </a:r>
            <a:r>
              <a:rPr lang="pl-PL" sz="1400" kern="0" baseline="0" dirty="0" smtClean="0">
                <a:solidFill>
                  <a:srgbClr val="8E8581"/>
                </a:solidFill>
              </a:rPr>
              <a:t>wartości domówienia (ceny </a:t>
            </a:r>
            <a:r>
              <a:rPr lang="pl-PL" sz="1400" kern="0" baseline="0" dirty="0" err="1" smtClean="0">
                <a:solidFill>
                  <a:srgbClr val="8E8581"/>
                </a:solidFill>
              </a:rPr>
              <a:t>detal</a:t>
            </a:r>
            <a:r>
              <a:rPr lang="pl-PL" sz="1400" kern="0" baseline="0" dirty="0" smtClean="0">
                <a:solidFill>
                  <a:srgbClr val="8E8581"/>
                </a:solidFill>
              </a:rPr>
              <a:t>. brutto)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Wartości gratisów mogą się sumować w okresie obowiązywania wsparcia  </a:t>
            </a:r>
            <a:r>
              <a:rPr lang="pl-PL" sz="1600" kern="0" baseline="0" dirty="0" smtClean="0">
                <a:solidFill>
                  <a:srgbClr val="8E8581"/>
                </a:solidFill>
              </a:rPr>
              <a:t>(np. wybór 1 gratisu o łącznej wartości  pod koniec obowiązywania wsparcia).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Informacja o rozliczaniu gratisów wraz z raportowaniem dystrybucji 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OKRES WSPARCIA: </a:t>
            </a:r>
            <a:r>
              <a:rPr lang="pl-PL" sz="1600" kern="0" baseline="0" dirty="0" smtClean="0">
                <a:solidFill>
                  <a:srgbClr val="8E8581"/>
                </a:solidFill>
              </a:rPr>
              <a:t>wrzesień – grudzień 2010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ü"/>
              <a:defRPr/>
            </a:pPr>
            <a:endParaRPr lang="pl-PL" sz="1400" kern="0" baseline="0" dirty="0" smtClean="0">
              <a:solidFill>
                <a:srgbClr val="8E8581"/>
              </a:solidFill>
            </a:endParaRP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3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342900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12573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b="1" kern="0" baseline="0" dirty="0" smtClean="0">
              <a:solidFill>
                <a:srgbClr val="8E8581"/>
              </a:solidFill>
            </a:endParaRP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ü"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800" b="1" kern="0" baseline="0" dirty="0" smtClean="0">
              <a:solidFill>
                <a:srgbClr val="8E8581"/>
              </a:solidFill>
            </a:endParaRP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1714500" lvl="3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tabLst/>
              <a:defRPr/>
            </a:pPr>
            <a:endParaRPr kumimoji="0" lang="pl-PL" sz="1600" b="1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95348" y="285728"/>
            <a:ext cx="83200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INGENIO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800" b="1" i="0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 Rounded MT Bold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q"/>
              <a:tabLst/>
              <a:defRPr/>
            </a:pPr>
            <a:r>
              <a:rPr lang="pl-PL" sz="1800" b="1" kern="0" baseline="0" dirty="0" smtClean="0">
                <a:solidFill>
                  <a:srgbClr val="969696"/>
                </a:solidFill>
                <a:latin typeface="+mj-lt"/>
                <a:ea typeface="+mj-ea"/>
                <a:cs typeface="Arial" pitchFamily="34" charset="0"/>
              </a:rPr>
              <a:t> Wsparcie </a:t>
            </a:r>
            <a:r>
              <a:rPr lang="pl-PL" sz="1800" b="1" kern="0" baseline="0" dirty="0" err="1" smtClean="0">
                <a:solidFill>
                  <a:srgbClr val="969696"/>
                </a:solidFill>
                <a:latin typeface="+mj-lt"/>
                <a:ea typeface="+mj-ea"/>
                <a:cs typeface="Arial" pitchFamily="34" charset="0"/>
              </a:rPr>
              <a:t>tradowe</a:t>
            </a:r>
            <a:r>
              <a:rPr lang="pl-PL" sz="1800" b="1" kern="0" baseline="0" dirty="0" smtClean="0">
                <a:solidFill>
                  <a:srgbClr val="969696"/>
                </a:solidFill>
                <a:latin typeface="+mj-lt"/>
                <a:ea typeface="+mj-ea"/>
                <a:cs typeface="Arial" pitchFamily="34" charset="0"/>
              </a:rPr>
              <a:t> – sklepy detaliczne </a:t>
            </a:r>
            <a:endParaRPr kumimoji="0" lang="pl-PL" sz="18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pic>
        <p:nvPicPr>
          <p:cNvPr id="6" name="Image 24" descr="INGENI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4762" y="369652"/>
            <a:ext cx="2173817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2"/>
          <p:cNvSpPr txBox="1">
            <a:spLocks/>
          </p:cNvSpPr>
          <p:nvPr/>
        </p:nvSpPr>
        <p:spPr>
          <a:xfrm>
            <a:off x="632520" y="692696"/>
            <a:ext cx="8583784" cy="5500726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000" b="1" u="sng" kern="0" baseline="0" dirty="0" smtClean="0">
              <a:solidFill>
                <a:srgbClr val="C00000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Pakiet na stojak </a:t>
            </a:r>
            <a:r>
              <a:rPr lang="pl-PL" sz="1600" b="1" kern="0" baseline="0" dirty="0" err="1" smtClean="0">
                <a:solidFill>
                  <a:srgbClr val="8E8581"/>
                </a:solidFill>
              </a:rPr>
              <a:t>Ingenio</a:t>
            </a: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1257300" lvl="3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600" kern="0" baseline="0" dirty="0" err="1" smtClean="0">
                <a:solidFill>
                  <a:srgbClr val="8E8581"/>
                </a:solidFill>
              </a:rPr>
              <a:t>Ingenio</a:t>
            </a:r>
            <a:r>
              <a:rPr lang="pl-PL" sz="1600" kern="0" baseline="0" dirty="0" smtClean="0">
                <a:solidFill>
                  <a:srgbClr val="8E8581"/>
                </a:solidFill>
              </a:rPr>
              <a:t> klasyczne – bordowe:</a:t>
            </a: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ü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3szt zestawu L52796 (2 patelnie)</a:t>
            </a: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ü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3szt zestawu L52798 (3 garnki)</a:t>
            </a: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kern="0" baseline="0" dirty="0" smtClean="0">
              <a:solidFill>
                <a:srgbClr val="8E8581"/>
              </a:solidFill>
            </a:endParaRPr>
          </a:p>
          <a:p>
            <a:pPr marL="1257300" lvl="3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600" kern="0" baseline="0" dirty="0" err="1" smtClean="0">
                <a:solidFill>
                  <a:srgbClr val="8E8581"/>
                </a:solidFill>
              </a:rPr>
              <a:t>Ingenio</a:t>
            </a:r>
            <a:r>
              <a:rPr lang="pl-PL" sz="1600" kern="0" baseline="0" dirty="0" smtClean="0">
                <a:solidFill>
                  <a:srgbClr val="8E8581"/>
                </a:solidFill>
              </a:rPr>
              <a:t> na indukcję</a:t>
            </a: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ü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2szt zestawu L35492 (2 patelnie czarne PTFE)</a:t>
            </a: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ü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2szt zestawu L35495 (3 garnki czarne PTFE)</a:t>
            </a: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ü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1szt zestawu L92090 (2 patelnie SS)</a:t>
            </a: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ü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1szt zestawu L93298 (2 garnki SS)</a:t>
            </a: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ü"/>
              <a:defRPr/>
            </a:pPr>
            <a:endParaRPr lang="pl-PL" sz="1400" kern="0" baseline="0" dirty="0" smtClean="0">
              <a:solidFill>
                <a:srgbClr val="8E8581"/>
              </a:solidFill>
            </a:endParaRPr>
          </a:p>
          <a:p>
            <a:pPr marL="1257300" lvl="3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3szt zestawów promocyjnych, w tym:</a:t>
            </a: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ü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przynajmniej 1 </a:t>
            </a:r>
            <a:r>
              <a:rPr lang="pl-PL" sz="1400" kern="0" baseline="0" dirty="0" err="1" smtClean="0">
                <a:solidFill>
                  <a:srgbClr val="8E8581"/>
                </a:solidFill>
              </a:rPr>
              <a:t>szt</a:t>
            </a:r>
            <a:r>
              <a:rPr lang="pl-PL" sz="1400" kern="0" baseline="0" dirty="0" smtClean="0">
                <a:solidFill>
                  <a:srgbClr val="8E8581"/>
                </a:solidFill>
              </a:rPr>
              <a:t> zestawu 20cz. L52799</a:t>
            </a: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kern="0" baseline="0" dirty="0" smtClean="0">
              <a:solidFill>
                <a:srgbClr val="8E8581"/>
              </a:solidFill>
            </a:endParaRPr>
          </a:p>
          <a:p>
            <a:pPr marL="1257300" lvl="3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Akcesoria </a:t>
            </a:r>
            <a:r>
              <a:rPr lang="pl-PL" sz="1400" kern="0" baseline="0" dirty="0" err="1" smtClean="0">
                <a:solidFill>
                  <a:srgbClr val="8E8581"/>
                </a:solidFill>
              </a:rPr>
              <a:t>Ingenio</a:t>
            </a:r>
            <a:r>
              <a:rPr lang="pl-PL" sz="1400" kern="0" baseline="0" dirty="0" smtClean="0">
                <a:solidFill>
                  <a:srgbClr val="8E8581"/>
                </a:solidFill>
              </a:rPr>
              <a:t> – przynajmniej 2 rodzaje</a:t>
            </a:r>
          </a:p>
          <a:p>
            <a:pPr marL="1257300" lvl="3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Wartość całego pakietu: </a:t>
            </a:r>
            <a:r>
              <a:rPr lang="pl-PL" sz="1600" kern="0" baseline="0" dirty="0" smtClean="0">
                <a:solidFill>
                  <a:srgbClr val="8E8581"/>
                </a:solidFill>
              </a:rPr>
              <a:t>ok. 5000 - 5500 </a:t>
            </a:r>
            <a:r>
              <a:rPr lang="pl-PL" sz="1600" kern="0" baseline="0" dirty="0" err="1" smtClean="0">
                <a:solidFill>
                  <a:srgbClr val="8E8581"/>
                </a:solidFill>
              </a:rPr>
              <a:t>pln</a:t>
            </a:r>
            <a:r>
              <a:rPr lang="pl-PL" sz="1600" kern="0" baseline="0" dirty="0" smtClean="0">
                <a:solidFill>
                  <a:srgbClr val="8E8581"/>
                </a:solidFill>
              </a:rPr>
              <a:t> (ceny </a:t>
            </a:r>
            <a:r>
              <a:rPr lang="pl-PL" sz="1600" kern="0" baseline="0" dirty="0" err="1" smtClean="0">
                <a:solidFill>
                  <a:srgbClr val="8E8581"/>
                </a:solidFill>
              </a:rPr>
              <a:t>detal</a:t>
            </a:r>
            <a:r>
              <a:rPr lang="pl-PL" sz="1600" kern="0" baseline="0" dirty="0" smtClean="0">
                <a:solidFill>
                  <a:srgbClr val="8E8581"/>
                </a:solidFill>
              </a:rPr>
              <a:t>. brutto</a:t>
            </a:r>
            <a:r>
              <a:rPr lang="pl-PL" sz="1600" b="1" kern="0" baseline="0" dirty="0" smtClean="0">
                <a:solidFill>
                  <a:srgbClr val="8E8581"/>
                </a:solidFill>
              </a:rPr>
              <a:t>)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Gratis do wyboru </a:t>
            </a:r>
            <a:r>
              <a:rPr lang="pl-PL" sz="1600" kern="0" baseline="0" dirty="0" smtClean="0">
                <a:solidFill>
                  <a:srgbClr val="8E8581"/>
                </a:solidFill>
              </a:rPr>
              <a:t>– </a:t>
            </a:r>
            <a:r>
              <a:rPr lang="pl-PL" sz="1600" kern="0" baseline="0" dirty="0" err="1" smtClean="0">
                <a:solidFill>
                  <a:srgbClr val="8E8581"/>
                </a:solidFill>
              </a:rPr>
              <a:t>Ingenio</a:t>
            </a:r>
            <a:r>
              <a:rPr lang="pl-PL" sz="1600" kern="0" baseline="0" dirty="0" smtClean="0">
                <a:solidFill>
                  <a:srgbClr val="8E8581"/>
                </a:solidFill>
              </a:rPr>
              <a:t> klasyczne:</a:t>
            </a:r>
          </a:p>
          <a:p>
            <a:pPr marL="1771650" lvl="4" indent="-400050" algn="l">
              <a:spcBef>
                <a:spcPct val="20000"/>
              </a:spcBef>
              <a:buClr>
                <a:srgbClr val="E42518"/>
              </a:buClr>
              <a:buFont typeface="+mj-lt"/>
              <a:buAutoNum type="romanUcPeriod"/>
              <a:defRPr/>
            </a:pPr>
            <a:r>
              <a:rPr lang="pl-PL" sz="1400" b="1" kern="0" baseline="0" dirty="0" smtClean="0">
                <a:solidFill>
                  <a:srgbClr val="C00000"/>
                </a:solidFill>
              </a:rPr>
              <a:t>Zestaw 10cz. </a:t>
            </a:r>
            <a:r>
              <a:rPr lang="pl-PL" sz="1400" b="1" kern="0" baseline="0" dirty="0" err="1" smtClean="0">
                <a:solidFill>
                  <a:srgbClr val="C00000"/>
                </a:solidFill>
              </a:rPr>
              <a:t>Ingenio</a:t>
            </a:r>
            <a:r>
              <a:rPr lang="pl-PL" sz="1400" b="1" kern="0" baseline="0" dirty="0" smtClean="0">
                <a:solidFill>
                  <a:srgbClr val="C00000"/>
                </a:solidFill>
              </a:rPr>
              <a:t> L52793</a:t>
            </a:r>
          </a:p>
          <a:p>
            <a:pPr marL="1771650" lvl="4" indent="-400050" algn="l">
              <a:spcBef>
                <a:spcPct val="20000"/>
              </a:spcBef>
              <a:buClr>
                <a:srgbClr val="E42518"/>
              </a:buClr>
              <a:buFont typeface="+mj-lt"/>
              <a:buAutoNum type="romanUcPeriod"/>
              <a:defRPr/>
            </a:pPr>
            <a:r>
              <a:rPr lang="pl-PL" sz="1400" b="1" kern="0" baseline="0" dirty="0" smtClean="0">
                <a:solidFill>
                  <a:srgbClr val="C00000"/>
                </a:solidFill>
              </a:rPr>
              <a:t>2 różne zestawy: L52796 (2 patelnie) + L52798 (3 garnki)</a:t>
            </a: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3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342900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12573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b="1" kern="0" baseline="0" dirty="0" smtClean="0">
              <a:solidFill>
                <a:srgbClr val="8E8581"/>
              </a:solidFill>
            </a:endParaRP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ü"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800" b="1" kern="0" baseline="0" dirty="0" smtClean="0">
              <a:solidFill>
                <a:srgbClr val="8E8581"/>
              </a:solidFill>
            </a:endParaRP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1714500" lvl="3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tabLst/>
              <a:defRPr/>
            </a:pPr>
            <a:endParaRPr kumimoji="0" lang="pl-PL" sz="1600" b="1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95348" y="285728"/>
            <a:ext cx="83200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INGENIO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800" b="1" i="0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 Rounded MT Bold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q"/>
              <a:tabLst/>
              <a:defRPr/>
            </a:pPr>
            <a:r>
              <a:rPr lang="pl-PL" sz="1800" b="1" kern="0" baseline="0" dirty="0" smtClean="0">
                <a:solidFill>
                  <a:srgbClr val="969696"/>
                </a:solidFill>
                <a:latin typeface="+mj-lt"/>
                <a:ea typeface="+mj-ea"/>
                <a:cs typeface="Arial" pitchFamily="34" charset="0"/>
              </a:rPr>
              <a:t> Wsparcie </a:t>
            </a:r>
            <a:r>
              <a:rPr lang="pl-PL" sz="1800" b="1" kern="0" baseline="0" dirty="0" err="1" smtClean="0">
                <a:solidFill>
                  <a:srgbClr val="969696"/>
                </a:solidFill>
                <a:latin typeface="+mj-lt"/>
                <a:ea typeface="+mj-ea"/>
                <a:cs typeface="Arial" pitchFamily="34" charset="0"/>
              </a:rPr>
              <a:t>tradowe</a:t>
            </a:r>
            <a:r>
              <a:rPr lang="pl-PL" sz="1800" b="1" kern="0" baseline="0" dirty="0" smtClean="0">
                <a:solidFill>
                  <a:srgbClr val="969696"/>
                </a:solidFill>
                <a:latin typeface="+mj-lt"/>
                <a:ea typeface="+mj-ea"/>
                <a:cs typeface="Arial" pitchFamily="34" charset="0"/>
              </a:rPr>
              <a:t> – duże sklepy detaliczne </a:t>
            </a:r>
            <a:endParaRPr kumimoji="0" lang="pl-PL" sz="18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pic>
        <p:nvPicPr>
          <p:cNvPr id="6" name="Image 24" descr="INGENI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4762" y="369652"/>
            <a:ext cx="2173817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33320" y="1772816"/>
            <a:ext cx="1711360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2"/>
          <p:cNvSpPr txBox="1">
            <a:spLocks/>
          </p:cNvSpPr>
          <p:nvPr/>
        </p:nvSpPr>
        <p:spPr>
          <a:xfrm>
            <a:off x="632520" y="836712"/>
            <a:ext cx="8583784" cy="5500726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000" b="1" u="sng" kern="0" baseline="0" dirty="0" smtClean="0">
              <a:solidFill>
                <a:srgbClr val="C00000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Pakiety na INGENIO dla GRUP ZAKUPOWYCH 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1257300" lvl="3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Zakup netto 5000 n/</a:t>
            </a:r>
            <a:r>
              <a:rPr lang="pl-PL" sz="1600" kern="0" baseline="0" dirty="0" err="1" smtClean="0">
                <a:solidFill>
                  <a:srgbClr val="8E8581"/>
                </a:solidFill>
              </a:rPr>
              <a:t>n</a:t>
            </a:r>
            <a:r>
              <a:rPr lang="pl-PL" sz="1600" kern="0" baseline="0" dirty="0" smtClean="0">
                <a:solidFill>
                  <a:srgbClr val="8E8581"/>
                </a:solidFill>
              </a:rPr>
              <a:t> – dodatkowy upust na </a:t>
            </a:r>
            <a:r>
              <a:rPr lang="pl-PL" sz="1600" kern="0" baseline="0" dirty="0" err="1" smtClean="0">
                <a:solidFill>
                  <a:srgbClr val="8E8581"/>
                </a:solidFill>
              </a:rPr>
              <a:t>f-rze</a:t>
            </a:r>
            <a:r>
              <a:rPr lang="pl-PL" sz="1600" kern="0" baseline="0" dirty="0" smtClean="0">
                <a:solidFill>
                  <a:srgbClr val="8E8581"/>
                </a:solidFill>
              </a:rPr>
              <a:t> 5%</a:t>
            </a:r>
          </a:p>
          <a:p>
            <a:pPr marL="1257300" lvl="3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Zakup netto 8000 n/</a:t>
            </a:r>
            <a:r>
              <a:rPr lang="pl-PL" sz="1600" kern="0" baseline="0" dirty="0" err="1" smtClean="0">
                <a:solidFill>
                  <a:srgbClr val="8E8581"/>
                </a:solidFill>
              </a:rPr>
              <a:t>n</a:t>
            </a:r>
            <a:r>
              <a:rPr lang="pl-PL" sz="1600" kern="0" baseline="0" dirty="0" smtClean="0">
                <a:solidFill>
                  <a:srgbClr val="8E8581"/>
                </a:solidFill>
              </a:rPr>
              <a:t> – dodatkowy upust na </a:t>
            </a:r>
            <a:r>
              <a:rPr lang="pl-PL" sz="1600" kern="0" baseline="0" dirty="0" err="1" smtClean="0">
                <a:solidFill>
                  <a:srgbClr val="8E8581"/>
                </a:solidFill>
              </a:rPr>
              <a:t>f-rze</a:t>
            </a:r>
            <a:r>
              <a:rPr lang="pl-PL" sz="1600" kern="0" baseline="0" dirty="0" smtClean="0">
                <a:solidFill>
                  <a:srgbClr val="8E8581"/>
                </a:solidFill>
              </a:rPr>
              <a:t> 7% </a:t>
            </a: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ü"/>
              <a:defRPr/>
            </a:pPr>
            <a:endParaRPr lang="pl-PL" sz="14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Pakiety na INGENIO dla klientów typu OTHERS</a:t>
            </a: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1257300" lvl="3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Zakup netto 3000 n/</a:t>
            </a:r>
            <a:r>
              <a:rPr lang="pl-PL" sz="1600" kern="0" baseline="0" dirty="0" err="1" smtClean="0">
                <a:solidFill>
                  <a:srgbClr val="8E8581"/>
                </a:solidFill>
              </a:rPr>
              <a:t>n</a:t>
            </a:r>
            <a:r>
              <a:rPr lang="pl-PL" sz="1600" kern="0" baseline="0" dirty="0" smtClean="0">
                <a:solidFill>
                  <a:srgbClr val="8E8581"/>
                </a:solidFill>
              </a:rPr>
              <a:t> – dodatkowy upust na </a:t>
            </a:r>
            <a:r>
              <a:rPr lang="pl-PL" sz="1600" kern="0" baseline="0" dirty="0" err="1" smtClean="0">
                <a:solidFill>
                  <a:srgbClr val="8E8581"/>
                </a:solidFill>
              </a:rPr>
              <a:t>f-rze</a:t>
            </a:r>
            <a:r>
              <a:rPr lang="pl-PL" sz="1600" kern="0" baseline="0" dirty="0" smtClean="0">
                <a:solidFill>
                  <a:srgbClr val="8E8581"/>
                </a:solidFill>
              </a:rPr>
              <a:t> 7%</a:t>
            </a:r>
          </a:p>
          <a:p>
            <a:pPr marL="1257300" lvl="3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Zakup netto 5000 n/</a:t>
            </a:r>
            <a:r>
              <a:rPr lang="pl-PL" sz="1600" kern="0" baseline="0" dirty="0" err="1" smtClean="0">
                <a:solidFill>
                  <a:srgbClr val="8E8581"/>
                </a:solidFill>
              </a:rPr>
              <a:t>n</a:t>
            </a:r>
            <a:r>
              <a:rPr lang="pl-PL" sz="1600" kern="0" baseline="0" dirty="0" smtClean="0">
                <a:solidFill>
                  <a:srgbClr val="8E8581"/>
                </a:solidFill>
              </a:rPr>
              <a:t> – dodatkowy upust na </a:t>
            </a:r>
            <a:r>
              <a:rPr lang="pl-PL" sz="1600" kern="0" baseline="0" dirty="0" err="1" smtClean="0">
                <a:solidFill>
                  <a:srgbClr val="8E8581"/>
                </a:solidFill>
              </a:rPr>
              <a:t>f-rze</a:t>
            </a:r>
            <a:r>
              <a:rPr lang="pl-PL" sz="1600" kern="0" baseline="0" dirty="0" smtClean="0">
                <a:solidFill>
                  <a:srgbClr val="8E8581"/>
                </a:solidFill>
              </a:rPr>
              <a:t> 10%</a:t>
            </a:r>
          </a:p>
          <a:p>
            <a:pPr marL="1257300" lvl="3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1257300" lvl="3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b="1" kern="0" baseline="0" dirty="0" smtClean="0">
                <a:solidFill>
                  <a:srgbClr val="C00000"/>
                </a:solidFill>
              </a:rPr>
              <a:t>Pakiety obowiązują od września</a:t>
            </a:r>
          </a:p>
          <a:p>
            <a:pPr marL="800100" lvl="3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342900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12573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b="1" kern="0" baseline="0" dirty="0" smtClean="0">
              <a:solidFill>
                <a:srgbClr val="8E8581"/>
              </a:solidFill>
            </a:endParaRP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ü"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800" b="1" kern="0" baseline="0" dirty="0" smtClean="0">
              <a:solidFill>
                <a:srgbClr val="8E8581"/>
              </a:solidFill>
            </a:endParaRP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1714500" lvl="3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tabLst/>
              <a:defRPr/>
            </a:pPr>
            <a:endParaRPr kumimoji="0" lang="pl-PL" sz="1600" b="1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95348" y="285728"/>
            <a:ext cx="83200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INGENIO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800" b="1" i="0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 Rounded MT Bold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q"/>
              <a:tabLst/>
              <a:defRPr/>
            </a:pPr>
            <a:r>
              <a:rPr lang="pl-PL" sz="1800" b="1" kern="0" baseline="0" dirty="0" smtClean="0">
                <a:solidFill>
                  <a:srgbClr val="969696"/>
                </a:solidFill>
                <a:latin typeface="+mj-lt"/>
                <a:ea typeface="+mj-ea"/>
                <a:cs typeface="Arial" pitchFamily="34" charset="0"/>
              </a:rPr>
              <a:t> Wsparcie </a:t>
            </a:r>
            <a:r>
              <a:rPr lang="pl-PL" sz="1800" b="1" kern="0" baseline="0" dirty="0" err="1" smtClean="0">
                <a:solidFill>
                  <a:srgbClr val="969696"/>
                </a:solidFill>
                <a:latin typeface="+mj-lt"/>
                <a:ea typeface="+mj-ea"/>
                <a:cs typeface="Arial" pitchFamily="34" charset="0"/>
              </a:rPr>
              <a:t>tradowe</a:t>
            </a:r>
            <a:r>
              <a:rPr lang="pl-PL" sz="1800" b="1" kern="0" baseline="0" dirty="0" smtClean="0">
                <a:solidFill>
                  <a:srgbClr val="969696"/>
                </a:solidFill>
                <a:latin typeface="+mj-lt"/>
                <a:ea typeface="+mj-ea"/>
                <a:cs typeface="Arial" pitchFamily="34" charset="0"/>
              </a:rPr>
              <a:t> – HURT</a:t>
            </a:r>
            <a:endParaRPr kumimoji="0" lang="pl-PL" sz="18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pic>
        <p:nvPicPr>
          <p:cNvPr id="6" name="Image 24" descr="INGENI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4762" y="369652"/>
            <a:ext cx="2173817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2"/>
          <p:cNvSpPr txBox="1">
            <a:spLocks/>
          </p:cNvSpPr>
          <p:nvPr/>
        </p:nvSpPr>
        <p:spPr>
          <a:xfrm>
            <a:off x="632520" y="836712"/>
            <a:ext cx="6264696" cy="5500726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000" b="1" u="sng" kern="0" baseline="0" dirty="0" smtClean="0">
              <a:solidFill>
                <a:srgbClr val="C00000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Hale MSHP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Wdrożenie standardu ekspozycyjnego w MSHP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1257300" lvl="3" indent="-342900" algn="l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Wydzielona strefa </a:t>
            </a:r>
            <a:r>
              <a:rPr lang="pl-PL" sz="1400" kern="0" baseline="0" dirty="0" err="1" smtClean="0">
                <a:solidFill>
                  <a:srgbClr val="8E8581"/>
                </a:solidFill>
              </a:rPr>
              <a:t>Ingenio</a:t>
            </a:r>
            <a:endParaRPr lang="pl-PL" sz="1400" kern="0" baseline="0" dirty="0" smtClean="0">
              <a:solidFill>
                <a:srgbClr val="8E8581"/>
              </a:solidFill>
            </a:endParaRPr>
          </a:p>
          <a:p>
            <a:pPr marL="1714500" lvl="4" indent="-342900" algn="l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ü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Zgrupowanie 3 rodzajów </a:t>
            </a:r>
            <a:r>
              <a:rPr lang="pl-PL" sz="1400" kern="0" baseline="0" dirty="0" err="1" smtClean="0">
                <a:solidFill>
                  <a:srgbClr val="8E8581"/>
                </a:solidFill>
              </a:rPr>
              <a:t>Ingenio</a:t>
            </a:r>
            <a:endParaRPr lang="pl-PL" sz="1400" kern="0" baseline="0" dirty="0" smtClean="0">
              <a:solidFill>
                <a:srgbClr val="8E8581"/>
              </a:solidFill>
            </a:endParaRPr>
          </a:p>
          <a:p>
            <a:pPr marL="1714500" lvl="4" indent="-342900" algn="l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ü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Patelnie i garnki w jednej strefie</a:t>
            </a:r>
          </a:p>
          <a:p>
            <a:pPr marL="1714500" lvl="4" indent="-342900" algn="l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ü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Akcesoria eksponowane razem z produktami</a:t>
            </a:r>
          </a:p>
          <a:p>
            <a:pPr marL="1714500" lvl="4" indent="-342900" algn="l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kern="0" baseline="0" dirty="0" smtClean="0">
              <a:solidFill>
                <a:srgbClr val="8E8581"/>
              </a:solidFill>
            </a:endParaRPr>
          </a:p>
          <a:p>
            <a:pPr marL="1257300" lvl="3" indent="-342900" algn="l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400" kern="0" baseline="0" dirty="0" err="1" smtClean="0">
                <a:solidFill>
                  <a:srgbClr val="8E8581"/>
                </a:solidFill>
              </a:rPr>
              <a:t>Wizual</a:t>
            </a:r>
            <a:r>
              <a:rPr lang="pl-PL" sz="1400" kern="0" baseline="0" dirty="0" smtClean="0">
                <a:solidFill>
                  <a:srgbClr val="8E8581"/>
                </a:solidFill>
              </a:rPr>
              <a:t> wzorcowej ekspozycji </a:t>
            </a:r>
            <a:r>
              <a:rPr lang="pl-PL" sz="1400" kern="0" baseline="0" dirty="0" err="1" smtClean="0">
                <a:solidFill>
                  <a:srgbClr val="8E8581"/>
                </a:solidFill>
              </a:rPr>
              <a:t>Ingenio</a:t>
            </a:r>
            <a:r>
              <a:rPr lang="pl-PL" sz="1400" kern="0" baseline="0" dirty="0" smtClean="0">
                <a:solidFill>
                  <a:srgbClr val="8E8581"/>
                </a:solidFill>
              </a:rPr>
              <a:t> zaprojektowany pod kątem przykładowej hali MSHP</a:t>
            </a:r>
          </a:p>
          <a:p>
            <a:pPr marL="1257300" lvl="3" indent="-342900" algn="l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Zestaw promocyjny na paletę w atrakcyjnej cenie zakupu</a:t>
            </a:r>
          </a:p>
          <a:p>
            <a:pPr marL="800100" lvl="2" indent="-342900" algn="l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Okres ekspozycji: czas kampanii TV</a:t>
            </a:r>
          </a:p>
          <a:p>
            <a:pPr marL="1257300" lvl="3" indent="-342900" algn="l">
              <a:lnSpc>
                <a:spcPct val="120000"/>
              </a:lnSpc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kern="0" baseline="0" dirty="0" smtClean="0">
              <a:solidFill>
                <a:srgbClr val="8E8581"/>
              </a:solidFill>
            </a:endParaRPr>
          </a:p>
          <a:p>
            <a:pPr marL="1714500" lvl="4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3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342900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12573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b="1" kern="0" baseline="0" dirty="0" smtClean="0">
              <a:solidFill>
                <a:srgbClr val="8E8581"/>
              </a:solidFill>
            </a:endParaRP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ü"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800" b="1" kern="0" baseline="0" dirty="0" smtClean="0">
              <a:solidFill>
                <a:srgbClr val="8E8581"/>
              </a:solidFill>
            </a:endParaRP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1714500" lvl="3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tabLst/>
              <a:defRPr/>
            </a:pPr>
            <a:endParaRPr kumimoji="0" lang="pl-PL" sz="1600" b="1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95348" y="285728"/>
            <a:ext cx="83200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INGENIO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800" b="1" i="0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 Rounded MT Bold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q"/>
              <a:tabLst/>
              <a:defRPr/>
            </a:pPr>
            <a:r>
              <a:rPr lang="pl-PL" sz="1800" b="1" kern="0" baseline="0" dirty="0" smtClean="0">
                <a:solidFill>
                  <a:srgbClr val="969696"/>
                </a:solidFill>
                <a:latin typeface="+mj-lt"/>
                <a:ea typeface="+mj-ea"/>
                <a:cs typeface="Arial" pitchFamily="34" charset="0"/>
              </a:rPr>
              <a:t> Wsparcie </a:t>
            </a:r>
            <a:r>
              <a:rPr lang="pl-PL" sz="1800" b="1" kern="0" baseline="0" dirty="0" err="1" smtClean="0">
                <a:solidFill>
                  <a:srgbClr val="969696"/>
                </a:solidFill>
                <a:latin typeface="+mj-lt"/>
                <a:ea typeface="+mj-ea"/>
                <a:cs typeface="Arial" pitchFamily="34" charset="0"/>
              </a:rPr>
              <a:t>tradowe</a:t>
            </a:r>
            <a:endParaRPr kumimoji="0" lang="pl-PL" sz="18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pic>
        <p:nvPicPr>
          <p:cNvPr id="6" name="Image 24" descr="INGENI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4762" y="369652"/>
            <a:ext cx="2173817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12" descr="LC CREUTZWALD INGENIO .JPG"/>
          <p:cNvPicPr>
            <a:picLocks noChangeAspect="1"/>
          </p:cNvPicPr>
          <p:nvPr/>
        </p:nvPicPr>
        <p:blipFill>
          <a:blip r:embed="rId3">
            <a:lum bright="10000"/>
          </a:blip>
          <a:srcRect t="5875" b="10197"/>
          <a:stretch>
            <a:fillRect/>
          </a:stretch>
        </p:blipFill>
        <p:spPr bwMode="auto">
          <a:xfrm>
            <a:off x="6897216" y="1772816"/>
            <a:ext cx="2750119" cy="4365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2"/>
          <p:cNvSpPr txBox="1">
            <a:spLocks/>
          </p:cNvSpPr>
          <p:nvPr/>
        </p:nvSpPr>
        <p:spPr>
          <a:xfrm>
            <a:off x="719906" y="1071546"/>
            <a:ext cx="8337550" cy="5500726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000" b="1" u="sng" kern="0" baseline="0" dirty="0" smtClean="0">
              <a:solidFill>
                <a:srgbClr val="C00000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OFERTA PROMOCYJNA </a:t>
            </a:r>
            <a:r>
              <a:rPr lang="pl-PL" sz="1600" b="1" kern="0" baseline="0" dirty="0" smtClean="0">
                <a:solidFill>
                  <a:srgbClr val="8E8581"/>
                </a:solidFill>
              </a:rPr>
              <a:t>INGENIO KLASYCZNE:</a:t>
            </a: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b="1" kern="0" baseline="0" dirty="0" smtClean="0">
                <a:solidFill>
                  <a:srgbClr val="B00E0E"/>
                </a:solidFill>
              </a:rPr>
              <a:t>Zestaw „startowy” </a:t>
            </a:r>
            <a:r>
              <a:rPr lang="pl-PL" sz="1600" kern="0" baseline="0" dirty="0" err="1" smtClean="0">
                <a:solidFill>
                  <a:srgbClr val="8E8581"/>
                </a:solidFill>
              </a:rPr>
              <a:t>Ingenio</a:t>
            </a:r>
            <a:r>
              <a:rPr lang="pl-PL" sz="1600" kern="0" baseline="0" dirty="0" smtClean="0">
                <a:solidFill>
                  <a:srgbClr val="8E8581"/>
                </a:solidFill>
              </a:rPr>
              <a:t> klasyczne </a:t>
            </a:r>
          </a:p>
          <a:p>
            <a:pPr marL="1257300" lvl="3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400" b="1" kern="0" baseline="0" dirty="0" smtClean="0">
                <a:solidFill>
                  <a:srgbClr val="8E8581"/>
                </a:solidFill>
              </a:rPr>
              <a:t>Zestaw 3 części: </a:t>
            </a:r>
            <a:r>
              <a:rPr lang="pl-PL" sz="1400" kern="0" baseline="0" dirty="0" smtClean="0">
                <a:solidFill>
                  <a:srgbClr val="8E8581"/>
                </a:solidFill>
              </a:rPr>
              <a:t>patelnia 26cm + garnek 20cm + rączka </a:t>
            </a:r>
          </a:p>
          <a:p>
            <a:pPr marL="1257300" lvl="3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400" b="1" kern="0" baseline="0" dirty="0" err="1" smtClean="0">
                <a:solidFill>
                  <a:srgbClr val="8E8581"/>
                </a:solidFill>
              </a:rPr>
              <a:t>Promo</a:t>
            </a:r>
            <a:r>
              <a:rPr lang="pl-PL" sz="1400" b="1" kern="0" baseline="0" dirty="0" smtClean="0">
                <a:solidFill>
                  <a:srgbClr val="8E8581"/>
                </a:solidFill>
              </a:rPr>
              <a:t> RSP – ok. 169 </a:t>
            </a:r>
            <a:r>
              <a:rPr lang="pl-PL" sz="1400" b="1" kern="0" baseline="0" dirty="0" err="1" smtClean="0">
                <a:solidFill>
                  <a:srgbClr val="8E8581"/>
                </a:solidFill>
              </a:rPr>
              <a:t>pln</a:t>
            </a:r>
            <a:endParaRPr lang="pl-PL" sz="1400" b="1" kern="0" baseline="0" dirty="0" smtClean="0">
              <a:solidFill>
                <a:srgbClr val="8E8581"/>
              </a:solidFill>
            </a:endParaRPr>
          </a:p>
          <a:p>
            <a:pPr marL="1257300" lvl="3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Oferta skierowana do wszystkich klientów</a:t>
            </a:r>
          </a:p>
          <a:p>
            <a:pPr marL="1257300" lvl="3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400" b="1" kern="0" baseline="0" dirty="0" smtClean="0">
                <a:solidFill>
                  <a:srgbClr val="8E8581"/>
                </a:solidFill>
              </a:rPr>
              <a:t>Dostępność – połowa listopada</a:t>
            </a:r>
          </a:p>
          <a:p>
            <a:pPr marL="1257300" lvl="3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OFERTA REGULARNA </a:t>
            </a:r>
            <a:r>
              <a:rPr lang="pl-PL" sz="1600" b="1" kern="0" baseline="0" dirty="0" smtClean="0">
                <a:solidFill>
                  <a:srgbClr val="8E8581"/>
                </a:solidFill>
              </a:rPr>
              <a:t>INGENIO INOX: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b="1" kern="0" baseline="0" dirty="0" smtClean="0">
                <a:solidFill>
                  <a:srgbClr val="B00E0E"/>
                </a:solidFill>
              </a:rPr>
              <a:t>Zestaw 5 części: garnki 16/20 cm + plastikowe pokrywki 16/20cm + rączka </a:t>
            </a:r>
          </a:p>
          <a:p>
            <a:pPr marL="1257300" lvl="3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RSP – 299 </a:t>
            </a:r>
            <a:r>
              <a:rPr lang="pl-PL" sz="1400" kern="0" baseline="0" dirty="0" err="1" smtClean="0">
                <a:solidFill>
                  <a:srgbClr val="8E8581"/>
                </a:solidFill>
              </a:rPr>
              <a:t>pln</a:t>
            </a:r>
            <a:endParaRPr lang="pl-PL" sz="1400" kern="0" baseline="0" dirty="0" smtClean="0">
              <a:solidFill>
                <a:srgbClr val="8E8581"/>
              </a:solidFill>
            </a:endParaRPr>
          </a:p>
          <a:p>
            <a:pPr marL="1257300" lvl="3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Dostępność – październik </a:t>
            </a:r>
          </a:p>
          <a:p>
            <a:pPr marL="1257300" lvl="3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b="1" kern="0" baseline="0" dirty="0" smtClean="0">
                <a:solidFill>
                  <a:srgbClr val="B00E0E"/>
                </a:solidFill>
              </a:rPr>
              <a:t>Niższa cena na zestaw L92090 (patelnie 22/26 + rączka) </a:t>
            </a:r>
          </a:p>
          <a:p>
            <a:pPr marL="1257300" lvl="3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400" b="1" kern="0" baseline="0" dirty="0" smtClean="0">
                <a:solidFill>
                  <a:srgbClr val="8E8581"/>
                </a:solidFill>
              </a:rPr>
              <a:t>Nowa cena - </a:t>
            </a:r>
            <a:r>
              <a:rPr lang="pl-PL" sz="1400" kern="0" baseline="0" dirty="0" smtClean="0">
                <a:solidFill>
                  <a:srgbClr val="8E8581"/>
                </a:solidFill>
              </a:rPr>
              <a:t>289 </a:t>
            </a:r>
            <a:r>
              <a:rPr lang="pl-PL" sz="1400" kern="0" baseline="0" dirty="0" err="1" smtClean="0">
                <a:solidFill>
                  <a:srgbClr val="8E8581"/>
                </a:solidFill>
              </a:rPr>
              <a:t>pln</a:t>
            </a:r>
            <a:r>
              <a:rPr lang="pl-PL" sz="1400" kern="0" baseline="0" dirty="0" smtClean="0">
                <a:solidFill>
                  <a:srgbClr val="8E8581"/>
                </a:solidFill>
              </a:rPr>
              <a:t> (było: 309 </a:t>
            </a:r>
            <a:r>
              <a:rPr lang="pl-PL" sz="1400" kern="0" baseline="0" dirty="0" err="1" smtClean="0">
                <a:solidFill>
                  <a:srgbClr val="8E8581"/>
                </a:solidFill>
              </a:rPr>
              <a:t>pln</a:t>
            </a:r>
            <a:r>
              <a:rPr lang="pl-PL" sz="1400" kern="0" baseline="0" dirty="0" smtClean="0">
                <a:solidFill>
                  <a:srgbClr val="8E8581"/>
                </a:solidFill>
              </a:rPr>
              <a:t>)</a:t>
            </a:r>
          </a:p>
          <a:p>
            <a:pPr marL="1257300" lvl="3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Obowiązuje od września</a:t>
            </a:r>
          </a:p>
          <a:p>
            <a:pPr marL="1257300" lvl="3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800100" lvl="3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342900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12573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b="1" kern="0" baseline="0" dirty="0" smtClean="0">
              <a:solidFill>
                <a:srgbClr val="8E8581"/>
              </a:solidFill>
            </a:endParaRP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ü"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800" b="1" kern="0" baseline="0" dirty="0" smtClean="0">
              <a:solidFill>
                <a:srgbClr val="8E8581"/>
              </a:solidFill>
            </a:endParaRP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1714500" lvl="3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tabLst/>
              <a:defRPr/>
            </a:pPr>
            <a:endParaRPr kumimoji="0" lang="pl-PL" sz="1600" b="1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95348" y="285728"/>
            <a:ext cx="83200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INGENIO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800" b="1" i="0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 Rounded MT Bold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q"/>
              <a:tabLst/>
              <a:defRPr/>
            </a:pPr>
            <a:r>
              <a:rPr lang="pl-PL" sz="1800" b="1" kern="0" baseline="0" dirty="0" smtClean="0">
                <a:solidFill>
                  <a:srgbClr val="969696"/>
                </a:solidFill>
                <a:latin typeface="+mj-lt"/>
                <a:ea typeface="+mj-ea"/>
                <a:cs typeface="Arial" pitchFamily="34" charset="0"/>
              </a:rPr>
              <a:t> Nowości produktowe</a:t>
            </a:r>
            <a:endParaRPr kumimoji="0" lang="pl-PL" sz="18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pic>
        <p:nvPicPr>
          <p:cNvPr id="6" name="Image 24" descr="INGENI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4762" y="369652"/>
            <a:ext cx="2173817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73080" y="5445224"/>
            <a:ext cx="1855463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73280" y="4437112"/>
            <a:ext cx="2112430" cy="974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13240" y="1988840"/>
            <a:ext cx="2216249" cy="1794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2"/>
          <p:cNvSpPr txBox="1">
            <a:spLocks/>
          </p:cNvSpPr>
          <p:nvPr/>
        </p:nvSpPr>
        <p:spPr>
          <a:xfrm>
            <a:off x="920552" y="1071546"/>
            <a:ext cx="8583784" cy="5500726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800" b="1" kern="0" baseline="0" dirty="0" smtClean="0">
              <a:solidFill>
                <a:srgbClr val="8E8581"/>
              </a:solidFill>
            </a:endParaRPr>
          </a:p>
          <a:p>
            <a:pPr marL="342900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KAMPANIA TV</a:t>
            </a: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err="1" smtClean="0">
                <a:solidFill>
                  <a:srgbClr val="8E8581"/>
                </a:solidFill>
              </a:rPr>
              <a:t>Ingenio</a:t>
            </a:r>
            <a:r>
              <a:rPr lang="pl-PL" sz="1600" kern="0" baseline="0" dirty="0" smtClean="0">
                <a:solidFill>
                  <a:srgbClr val="8E8581"/>
                </a:solidFill>
              </a:rPr>
              <a:t> emalia</a:t>
            </a: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4 tygodnie</a:t>
            </a: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Listopad-grudzień</a:t>
            </a: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	(22.11.10–19.12.10)</a:t>
            </a: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DZIAŁANIA W  INTERNECIE</a:t>
            </a: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Interaktywny </a:t>
            </a:r>
            <a:r>
              <a:rPr lang="pl-PL" sz="1600" kern="0" baseline="0" dirty="0" err="1" smtClean="0">
                <a:solidFill>
                  <a:srgbClr val="8E8581"/>
                </a:solidFill>
              </a:rPr>
              <a:t>baner</a:t>
            </a:r>
            <a:r>
              <a:rPr lang="pl-PL" sz="1600" kern="0" baseline="0" dirty="0" smtClean="0">
                <a:solidFill>
                  <a:srgbClr val="8E8581"/>
                </a:solidFill>
              </a:rPr>
              <a:t> z sekcja specjalną</a:t>
            </a: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Wyszukiwarki (słowa klucze)</a:t>
            </a:r>
          </a:p>
          <a:p>
            <a:pPr marL="342900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800" b="1" kern="0" baseline="0" dirty="0" smtClean="0">
              <a:solidFill>
                <a:srgbClr val="8E8581"/>
              </a:solidFill>
            </a:endParaRPr>
          </a:p>
          <a:p>
            <a:pPr marL="342900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MATERIAŁY POS</a:t>
            </a: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Ulotki </a:t>
            </a:r>
            <a:r>
              <a:rPr lang="pl-PL" sz="1600" kern="0" baseline="0" dirty="0" err="1" smtClean="0">
                <a:solidFill>
                  <a:srgbClr val="8E8581"/>
                </a:solidFill>
              </a:rPr>
              <a:t>Ingenio</a:t>
            </a: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Plakaty </a:t>
            </a:r>
            <a:r>
              <a:rPr lang="pl-PL" sz="1600" kern="0" baseline="0" dirty="0" err="1" smtClean="0">
                <a:solidFill>
                  <a:srgbClr val="8E8581"/>
                </a:solidFill>
              </a:rPr>
              <a:t>Ingenio</a:t>
            </a: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Flagi </a:t>
            </a:r>
            <a:r>
              <a:rPr lang="pl-PL" sz="1600" kern="0" baseline="0" dirty="0" err="1" smtClean="0">
                <a:solidFill>
                  <a:srgbClr val="8E8581"/>
                </a:solidFill>
              </a:rPr>
              <a:t>Ingenio</a:t>
            </a: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Stojaki </a:t>
            </a:r>
            <a:r>
              <a:rPr lang="pl-PL" sz="1600" kern="0" baseline="0" dirty="0" err="1" smtClean="0">
                <a:solidFill>
                  <a:srgbClr val="8E8581"/>
                </a:solidFill>
              </a:rPr>
              <a:t>Ingenio</a:t>
            </a: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800" b="1" kern="0" baseline="0" dirty="0" smtClean="0">
              <a:solidFill>
                <a:srgbClr val="8E8581"/>
              </a:solidFill>
            </a:endParaRPr>
          </a:p>
          <a:p>
            <a:pPr marL="342900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800" b="1" kern="0" baseline="0" dirty="0" smtClean="0">
              <a:solidFill>
                <a:srgbClr val="8E8581"/>
              </a:solidFill>
            </a:endParaRPr>
          </a:p>
          <a:p>
            <a:pPr marL="342900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800" kern="0" baseline="0" dirty="0" smtClean="0">
              <a:solidFill>
                <a:srgbClr val="8E8581"/>
              </a:solidFill>
            </a:endParaRPr>
          </a:p>
          <a:p>
            <a:pPr marL="342900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800" kern="0" baseline="0" dirty="0" smtClean="0">
              <a:solidFill>
                <a:srgbClr val="8E8581"/>
              </a:solidFill>
            </a:endParaRPr>
          </a:p>
          <a:p>
            <a:pPr marL="342900" indent="-342900" algn="l"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800" b="1" kern="0" baseline="0" dirty="0" smtClean="0">
                <a:solidFill>
                  <a:srgbClr val="8E8581"/>
                </a:solidFill>
              </a:rPr>
              <a:t>			</a:t>
            </a: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342900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12573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b="1" kern="0" baseline="0" dirty="0" smtClean="0">
              <a:solidFill>
                <a:srgbClr val="8E8581"/>
              </a:solidFill>
            </a:endParaRP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ü"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800" b="1" kern="0" baseline="0" dirty="0" smtClean="0">
              <a:solidFill>
                <a:srgbClr val="8E8581"/>
              </a:solidFill>
            </a:endParaRP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1714500" lvl="3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tabLst/>
              <a:defRPr/>
            </a:pPr>
            <a:endParaRPr kumimoji="0" lang="pl-PL" sz="1600" b="1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95348" y="285728"/>
            <a:ext cx="83200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INGENIO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800" b="1" i="0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 Rounded MT Bold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q"/>
              <a:tabLst/>
              <a:defRPr/>
            </a:pPr>
            <a:r>
              <a:rPr lang="pl-PL" sz="1800" b="1" kern="0" baseline="0" dirty="0" smtClean="0">
                <a:solidFill>
                  <a:srgbClr val="969696"/>
                </a:solidFill>
                <a:latin typeface="+mj-lt"/>
                <a:ea typeface="+mj-ea"/>
                <a:cs typeface="Arial" pitchFamily="34" charset="0"/>
              </a:rPr>
              <a:t> Wsparcie marketingowe</a:t>
            </a:r>
            <a:endParaRPr kumimoji="0" lang="pl-PL" sz="18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29785" y="1268760"/>
            <a:ext cx="2428875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2960" y="1268760"/>
            <a:ext cx="2465387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r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73280" y="3212976"/>
            <a:ext cx="2143125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tefal_ingenio_kamp_ulotk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09184" y="4293096"/>
            <a:ext cx="96837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stand_ba_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13040" y="4293096"/>
            <a:ext cx="1247775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24" descr="INGENIO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54762" y="369652"/>
            <a:ext cx="2173817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095348" y="285728"/>
            <a:ext cx="83200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Oferta promocyjna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800" b="1" i="0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 Rounded MT Bold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q"/>
              <a:tabLst/>
              <a:defRPr/>
            </a:pPr>
            <a:r>
              <a:rPr lang="pl-PL" sz="1800" b="1" kern="0" baseline="0" dirty="0" smtClean="0">
                <a:solidFill>
                  <a:srgbClr val="969696"/>
                </a:solidFill>
                <a:latin typeface="+mj-lt"/>
                <a:ea typeface="+mj-ea"/>
                <a:cs typeface="Arial" pitchFamily="34" charset="0"/>
              </a:rPr>
              <a:t> Oficjalne partnerstwo </a:t>
            </a:r>
            <a:r>
              <a:rPr lang="pl-PL" sz="1800" b="1" kern="0" baseline="0" dirty="0" err="1" smtClean="0">
                <a:solidFill>
                  <a:srgbClr val="969696"/>
                </a:solidFill>
                <a:latin typeface="+mj-lt"/>
                <a:ea typeface="+mj-ea"/>
                <a:cs typeface="Arial" pitchFamily="34" charset="0"/>
              </a:rPr>
              <a:t>Tefal-Unicef</a:t>
            </a:r>
            <a:endParaRPr kumimoji="0" lang="pl-PL" sz="18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166786" y="357166"/>
            <a:ext cx="83200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pl-PL" sz="18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15" name="Symbol zastępczy zawartości 2"/>
          <p:cNvSpPr txBox="1">
            <a:spLocks/>
          </p:cNvSpPr>
          <p:nvPr/>
        </p:nvSpPr>
        <p:spPr>
          <a:xfrm>
            <a:off x="1640632" y="1312650"/>
            <a:ext cx="8265368" cy="5500726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800" b="1" kern="0" baseline="0" dirty="0" smtClean="0">
              <a:solidFill>
                <a:srgbClr val="8E8581"/>
              </a:solidFill>
            </a:endParaRPr>
          </a:p>
          <a:p>
            <a:pPr marL="342900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800" b="1" kern="0" baseline="0" dirty="0" smtClean="0">
                <a:solidFill>
                  <a:srgbClr val="8E8581"/>
                </a:solidFill>
              </a:rPr>
              <a:t>Mechanizm akcji :</a:t>
            </a:r>
          </a:p>
          <a:p>
            <a:pPr marL="342900" indent="-342900" algn="l"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800" kern="0" baseline="0" dirty="0" smtClean="0">
                <a:solidFill>
                  <a:srgbClr val="8E8581"/>
                </a:solidFill>
              </a:rPr>
              <a:t>	</a:t>
            </a:r>
            <a:r>
              <a:rPr lang="pl-PL" sz="1800" kern="0" baseline="0" dirty="0" smtClean="0">
                <a:solidFill>
                  <a:srgbClr val="0070C0"/>
                </a:solidFill>
              </a:rPr>
              <a:t>1 kupiona patelnia </a:t>
            </a:r>
            <a:r>
              <a:rPr lang="en-US" sz="1800" kern="0" baseline="0" dirty="0" err="1" smtClean="0">
                <a:solidFill>
                  <a:srgbClr val="0070C0"/>
                </a:solidFill>
              </a:rPr>
              <a:t>Tefal</a:t>
            </a:r>
            <a:r>
              <a:rPr lang="en-US" sz="1800" kern="0" baseline="0" dirty="0" smtClean="0">
                <a:solidFill>
                  <a:srgbClr val="0070C0"/>
                </a:solidFill>
              </a:rPr>
              <a:t> = </a:t>
            </a:r>
            <a:r>
              <a:rPr lang="pl-PL" sz="1800" kern="0" baseline="0" dirty="0" smtClean="0">
                <a:solidFill>
                  <a:srgbClr val="0070C0"/>
                </a:solidFill>
              </a:rPr>
              <a:t>4 PLN (</a:t>
            </a:r>
            <a:r>
              <a:rPr lang="en-US" sz="1800" kern="0" baseline="0" dirty="0" smtClean="0">
                <a:solidFill>
                  <a:srgbClr val="0070C0"/>
                </a:solidFill>
              </a:rPr>
              <a:t>1</a:t>
            </a:r>
            <a:r>
              <a:rPr lang="pl-PL" sz="1800" kern="0" baseline="0" dirty="0" smtClean="0">
                <a:solidFill>
                  <a:srgbClr val="0070C0"/>
                </a:solidFill>
              </a:rPr>
              <a:t>€)</a:t>
            </a:r>
            <a:r>
              <a:rPr lang="en-US" sz="1800" kern="0" baseline="0" dirty="0" smtClean="0">
                <a:solidFill>
                  <a:srgbClr val="0070C0"/>
                </a:solidFill>
              </a:rPr>
              <a:t> </a:t>
            </a:r>
            <a:r>
              <a:rPr lang="pl-PL" sz="1800" kern="0" baseline="0" dirty="0" smtClean="0">
                <a:solidFill>
                  <a:srgbClr val="0070C0"/>
                </a:solidFill>
              </a:rPr>
              <a:t>dla </a:t>
            </a:r>
            <a:r>
              <a:rPr lang="en-US" sz="1800" kern="0" baseline="0" dirty="0" err="1" smtClean="0">
                <a:solidFill>
                  <a:srgbClr val="0070C0"/>
                </a:solidFill>
              </a:rPr>
              <a:t>Unicef</a:t>
            </a:r>
            <a:r>
              <a:rPr lang="en-US" sz="1800" kern="0" baseline="0" dirty="0" smtClean="0">
                <a:solidFill>
                  <a:srgbClr val="0070C0"/>
                </a:solidFill>
              </a:rPr>
              <a:t> </a:t>
            </a:r>
            <a:endParaRPr lang="pl-PL" sz="1800" kern="0" baseline="0" dirty="0" smtClean="0">
              <a:solidFill>
                <a:srgbClr val="0070C0"/>
              </a:solidFill>
            </a:endParaRPr>
          </a:p>
          <a:p>
            <a:pPr marL="342900" indent="-342900" algn="l"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800" kern="0" baseline="0" dirty="0" smtClean="0">
                <a:solidFill>
                  <a:srgbClr val="0070C0"/>
                </a:solidFill>
              </a:rPr>
              <a:t>	</a:t>
            </a:r>
            <a:r>
              <a:rPr lang="pl-PL" sz="1600" kern="0" baseline="0" dirty="0" smtClean="0">
                <a:solidFill>
                  <a:srgbClr val="0070C0"/>
                </a:solidFill>
              </a:rPr>
              <a:t>na zwalczanie problemu głodu wśród dzieci na Madagaskarze</a:t>
            </a:r>
          </a:p>
          <a:p>
            <a:pPr marL="3429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800" b="1" kern="0" baseline="0" dirty="0" smtClean="0">
              <a:solidFill>
                <a:srgbClr val="8E8581"/>
              </a:solidFill>
            </a:endParaRPr>
          </a:p>
          <a:p>
            <a:pPr marL="342900" lvl="0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800" b="1" kern="0" baseline="0" dirty="0" smtClean="0">
                <a:solidFill>
                  <a:srgbClr val="8E8581"/>
                </a:solidFill>
              </a:rPr>
              <a:t>Cel akcji: </a:t>
            </a:r>
            <a:r>
              <a:rPr lang="pl-PL" sz="1800" kern="0" baseline="0" dirty="0" smtClean="0">
                <a:solidFill>
                  <a:srgbClr val="0070C0"/>
                </a:solidFill>
              </a:rPr>
              <a:t>wzmocnienie wizerunki marki </a:t>
            </a:r>
            <a:r>
              <a:rPr lang="pl-PL" sz="1800" kern="0" baseline="0" dirty="0" err="1" smtClean="0">
                <a:solidFill>
                  <a:srgbClr val="0070C0"/>
                </a:solidFill>
              </a:rPr>
              <a:t>Tefal</a:t>
            </a:r>
            <a:r>
              <a:rPr lang="pl-PL" sz="1800" kern="0" baseline="0" dirty="0" smtClean="0">
                <a:solidFill>
                  <a:srgbClr val="0070C0"/>
                </a:solidFill>
              </a:rPr>
              <a:t> jako marki odpowiedzialnej, udzielającej się w akcjach humanitarnych, przejmującej się problemami niedożywienia dzieci na świecie. </a:t>
            </a:r>
          </a:p>
          <a:p>
            <a:pPr marL="342900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800" kern="0" baseline="0" dirty="0" smtClean="0">
              <a:solidFill>
                <a:srgbClr val="0070C0"/>
              </a:solidFill>
            </a:endParaRPr>
          </a:p>
          <a:p>
            <a:pPr marL="342900" lvl="0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800" b="1" kern="0" baseline="0" dirty="0" smtClean="0">
                <a:solidFill>
                  <a:srgbClr val="8E8581"/>
                </a:solidFill>
              </a:rPr>
              <a:t>Wsparcie marketingowe : </a:t>
            </a:r>
            <a:r>
              <a:rPr lang="pl-PL" sz="1800" kern="0" baseline="0" dirty="0" smtClean="0">
                <a:solidFill>
                  <a:srgbClr val="0070C0"/>
                </a:solidFill>
              </a:rPr>
              <a:t>materiały POS podkreślające oficjalne partnerstwo z </a:t>
            </a:r>
            <a:r>
              <a:rPr lang="pl-PL" sz="1800" kern="0" baseline="0" dirty="0" err="1" smtClean="0">
                <a:solidFill>
                  <a:srgbClr val="0070C0"/>
                </a:solidFill>
              </a:rPr>
              <a:t>UNICEF’em</a:t>
            </a:r>
            <a:r>
              <a:rPr lang="pl-PL" sz="1800" kern="0" baseline="0" dirty="0" smtClean="0">
                <a:solidFill>
                  <a:srgbClr val="0070C0"/>
                </a:solidFill>
              </a:rPr>
              <a:t> oraz komunikujące mechanizm akcji. </a:t>
            </a:r>
          </a:p>
          <a:p>
            <a:pPr marL="342900" lvl="0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800" kern="0" baseline="0" dirty="0" smtClean="0">
              <a:solidFill>
                <a:srgbClr val="0070C0"/>
              </a:solidFill>
            </a:endParaRPr>
          </a:p>
          <a:p>
            <a:pPr marL="342900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800" b="1" kern="0" baseline="0" dirty="0" smtClean="0">
                <a:solidFill>
                  <a:srgbClr val="8E8581"/>
                </a:solidFill>
              </a:rPr>
              <a:t>Produkty: </a:t>
            </a:r>
            <a:r>
              <a:rPr lang="pl-PL" sz="1800" kern="0" baseline="0" dirty="0" smtClean="0">
                <a:solidFill>
                  <a:srgbClr val="0070C0"/>
                </a:solidFill>
              </a:rPr>
              <a:t>specjalna linia emaliowanych patelni </a:t>
            </a:r>
            <a:r>
              <a:rPr lang="pl-PL" sz="1800" kern="0" baseline="0" dirty="0" err="1" smtClean="0">
                <a:solidFill>
                  <a:srgbClr val="0070C0"/>
                </a:solidFill>
              </a:rPr>
              <a:t>Tefal</a:t>
            </a:r>
            <a:r>
              <a:rPr lang="pl-PL" sz="1800" kern="0" baseline="0" dirty="0" smtClean="0">
                <a:solidFill>
                  <a:srgbClr val="0070C0"/>
                </a:solidFill>
              </a:rPr>
              <a:t> z charakterystycznym wzorem - dwa rozmiary 26cm/28cm</a:t>
            </a:r>
          </a:p>
          <a:p>
            <a:pPr marL="342900" lvl="0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800" kern="0" baseline="0" dirty="0" smtClean="0">
              <a:solidFill>
                <a:srgbClr val="0070C0"/>
              </a:solidFill>
            </a:endParaRPr>
          </a:p>
          <a:p>
            <a:pPr lvl="0" algn="l"/>
            <a:endParaRPr lang="pl-PL" sz="1800" b="1" kern="0" baseline="0" dirty="0" smtClean="0">
              <a:solidFill>
                <a:srgbClr val="8E8581"/>
              </a:solidFill>
            </a:endParaRP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800" b="1" kern="0" baseline="0" dirty="0" smtClean="0">
              <a:solidFill>
                <a:srgbClr val="8E8581"/>
              </a:solidFill>
            </a:endParaRP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1714500" lvl="3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tabLst/>
              <a:defRPr/>
            </a:pPr>
            <a:endParaRPr kumimoji="0" lang="pl-PL" sz="1600" b="1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480" y="4149080"/>
            <a:ext cx="105695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/>
          <a:srcRect l="13350"/>
          <a:stretch>
            <a:fillRect/>
          </a:stretch>
        </p:blipFill>
        <p:spPr bwMode="auto">
          <a:xfrm>
            <a:off x="200472" y="1628800"/>
            <a:ext cx="1301215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73280" y="188640"/>
            <a:ext cx="2237701" cy="1115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5288" y="5949280"/>
            <a:ext cx="2232248" cy="757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095348" y="285728"/>
            <a:ext cx="83200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b="1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O</a:t>
            </a:r>
            <a:r>
              <a:rPr kumimoji="0" lang="pl-P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ferta promocyjna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800" b="1" i="0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 Rounded MT Bold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q"/>
              <a:tabLst/>
              <a:defRPr/>
            </a:pPr>
            <a:r>
              <a:rPr lang="pl-PL" sz="1800" b="1" kern="0" baseline="0" dirty="0" smtClean="0">
                <a:solidFill>
                  <a:srgbClr val="969696"/>
                </a:solidFill>
                <a:latin typeface="+mj-lt"/>
                <a:ea typeface="+mj-ea"/>
                <a:cs typeface="Arial" pitchFamily="34" charset="0"/>
              </a:rPr>
              <a:t> Charakterystyka linii </a:t>
            </a:r>
            <a:r>
              <a:rPr lang="pl-PL" sz="1800" b="1" kern="0" baseline="0" dirty="0" err="1" smtClean="0">
                <a:solidFill>
                  <a:srgbClr val="969696"/>
                </a:solidFill>
                <a:latin typeface="+mj-lt"/>
                <a:ea typeface="+mj-ea"/>
                <a:cs typeface="Arial" pitchFamily="34" charset="0"/>
              </a:rPr>
              <a:t>Unicef</a:t>
            </a:r>
            <a:endParaRPr kumimoji="0" lang="pl-PL" sz="18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166786" y="357166"/>
            <a:ext cx="83200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pl-PL" sz="18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15" name="Symbol zastępczy zawartości 2"/>
          <p:cNvSpPr txBox="1">
            <a:spLocks/>
          </p:cNvSpPr>
          <p:nvPr/>
        </p:nvSpPr>
        <p:spPr>
          <a:xfrm>
            <a:off x="704528" y="1556792"/>
            <a:ext cx="7128792" cy="488003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en-US" sz="1600" b="1" kern="0" baseline="0" dirty="0" smtClean="0">
              <a:solidFill>
                <a:srgbClr val="8E8581"/>
              </a:solidFill>
            </a:endParaRPr>
          </a:p>
          <a:p>
            <a:pPr marL="342900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Unikalna linia patelni łącząca „dobry uczynek”, kolorowe wzornictwo i funkcjonalność </a:t>
            </a:r>
          </a:p>
          <a:p>
            <a:pPr marL="342900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Wygodny ergonomiczny uchwyt</a:t>
            </a:r>
          </a:p>
          <a:p>
            <a:pPr marL="342900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Na zewnątrz: elegancka i odporna emalia w kolorze bordowym</a:t>
            </a:r>
            <a:endParaRPr lang="en-US" sz="1600" kern="0" baseline="0" dirty="0" smtClean="0">
              <a:solidFill>
                <a:srgbClr val="8E8581"/>
              </a:solidFill>
            </a:endParaRPr>
          </a:p>
          <a:p>
            <a:pPr marL="342900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en-US" sz="1600" kern="0" baseline="0" dirty="0" smtClean="0">
              <a:solidFill>
                <a:srgbClr val="8E8581"/>
              </a:solidFill>
            </a:endParaRPr>
          </a:p>
          <a:p>
            <a:pPr marL="342900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Wewnątrz powłoka RESIST PLUS o zwiększonej odporności na zarysowania </a:t>
            </a:r>
          </a:p>
          <a:p>
            <a:pPr marL="342900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en-US" sz="1600" kern="0" baseline="0" dirty="0" smtClean="0">
              <a:solidFill>
                <a:srgbClr val="8E8581"/>
              </a:solidFill>
            </a:endParaRPr>
          </a:p>
          <a:p>
            <a:pPr marL="342900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Wskaźnik idealnej temperatury </a:t>
            </a:r>
            <a:r>
              <a:rPr lang="en-US" sz="1600" kern="0" baseline="0" dirty="0" smtClean="0">
                <a:solidFill>
                  <a:srgbClr val="8E8581"/>
                </a:solidFill>
              </a:rPr>
              <a:t>Thermo-Spot </a:t>
            </a:r>
          </a:p>
          <a:p>
            <a:pPr marL="342900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en-US" sz="1600" kern="0" baseline="0" dirty="0" smtClean="0">
              <a:solidFill>
                <a:srgbClr val="8E8581"/>
              </a:solidFill>
            </a:endParaRPr>
          </a:p>
          <a:p>
            <a:pPr marL="342900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Do użytku na wszystkich rodzajach kuchenek poza indukcyjnymi</a:t>
            </a:r>
            <a:endParaRPr kumimoji="0" lang="pl-PL" sz="1600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0" y="1571612"/>
            <a:ext cx="8786842" cy="66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  <a:p>
            <a:endParaRPr lang="en-US" sz="1600" dirty="0" smtClean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  <a:p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	</a:t>
            </a:r>
          </a:p>
          <a:p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	 </a:t>
            </a: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73280" y="2780928"/>
            <a:ext cx="1009203" cy="1071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73280" y="1700808"/>
            <a:ext cx="936104" cy="96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76936" y="2204864"/>
            <a:ext cx="1152128" cy="10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29264" y="4941168"/>
            <a:ext cx="1102380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6"/>
          <a:srcRect r="5262" b="8163"/>
          <a:stretch>
            <a:fillRect/>
          </a:stretch>
        </p:blipFill>
        <p:spPr bwMode="auto">
          <a:xfrm>
            <a:off x="5385048" y="5733256"/>
            <a:ext cx="171451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29264" y="3933056"/>
            <a:ext cx="1143008" cy="67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53400" y="1628800"/>
            <a:ext cx="1008112" cy="933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73280" y="188640"/>
            <a:ext cx="2237701" cy="1115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545288" y="5949280"/>
            <a:ext cx="2232248" cy="757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0832" y="2511351"/>
            <a:ext cx="267217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095348" y="285728"/>
            <a:ext cx="83200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b="1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Oferta</a:t>
            </a:r>
            <a:r>
              <a:rPr kumimoji="0" lang="pl-P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 promocyjna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800" b="1" i="0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 Rounded MT Bold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q"/>
              <a:tabLst/>
              <a:defRPr/>
            </a:pPr>
            <a:r>
              <a:rPr lang="pl-PL" sz="1800" b="1" kern="0" baseline="0" dirty="0" smtClean="0">
                <a:solidFill>
                  <a:srgbClr val="969696"/>
                </a:solidFill>
                <a:latin typeface="+mj-lt"/>
                <a:ea typeface="+mj-ea"/>
                <a:cs typeface="Arial" pitchFamily="34" charset="0"/>
              </a:rPr>
              <a:t> Unikalna linia patelni UNICEF</a:t>
            </a:r>
            <a:endParaRPr kumimoji="0" lang="pl-PL" sz="18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166786" y="357166"/>
            <a:ext cx="83200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pl-PL" sz="18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0512" y="2511351"/>
            <a:ext cx="2635833" cy="272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81192" y="2492896"/>
            <a:ext cx="3014906" cy="2861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01272" y="260648"/>
            <a:ext cx="2232248" cy="111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992560" y="332656"/>
            <a:ext cx="83200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Oferta promocyjna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800" b="1" i="0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 Rounded MT Bold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q"/>
              <a:tabLst/>
              <a:defRPr/>
            </a:pPr>
            <a:r>
              <a:rPr lang="pl-PL" sz="1800" b="1" kern="0" baseline="0" dirty="0" smtClean="0">
                <a:solidFill>
                  <a:srgbClr val="969696"/>
                </a:solidFill>
                <a:latin typeface="+mj-lt"/>
                <a:ea typeface="+mj-ea"/>
                <a:cs typeface="Arial" pitchFamily="34" charset="0"/>
              </a:rPr>
              <a:t> Wsparcie marketingowe – linia UNICEF</a:t>
            </a:r>
            <a:endParaRPr kumimoji="0" lang="pl-PL" sz="18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166786" y="357166"/>
            <a:ext cx="83200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pl-PL" sz="18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15" name="Symbol zastępczy zawartości 2"/>
          <p:cNvSpPr txBox="1">
            <a:spLocks/>
          </p:cNvSpPr>
          <p:nvPr/>
        </p:nvSpPr>
        <p:spPr>
          <a:xfrm>
            <a:off x="2144688" y="1312650"/>
            <a:ext cx="7215632" cy="5500726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342900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Materiały POS</a:t>
            </a: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Ulotki</a:t>
            </a: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Stojaczki na ulotki</a:t>
            </a: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Nakładki na rączki</a:t>
            </a: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Plakaty</a:t>
            </a: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Działania PR – nagłośnienie akcji w prasie</a:t>
            </a: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1714500" lvl="3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tabLst/>
              <a:defRPr/>
            </a:pPr>
            <a:endParaRPr kumimoji="0" lang="pl-PL" sz="1600" b="1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4488" y="2132856"/>
            <a:ext cx="1071537" cy="83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8584" y="2924944"/>
            <a:ext cx="97040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2600" y="1700808"/>
            <a:ext cx="496954" cy="496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5288" y="188639"/>
            <a:ext cx="2165693" cy="107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7507876" y="1916832"/>
            <a:ext cx="212564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0" y="3977680"/>
            <a:ext cx="218446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/>
          <a:srcRect l="16905" t="20799" r="23929" b="20584"/>
          <a:stretch>
            <a:fillRect/>
          </a:stretch>
        </p:blipFill>
        <p:spPr bwMode="auto">
          <a:xfrm>
            <a:off x="5529064" y="4509120"/>
            <a:ext cx="1368152" cy="2019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 cstate="print"/>
          <a:srcRect t="4839" b="7201"/>
          <a:stretch>
            <a:fillRect/>
          </a:stretch>
        </p:blipFill>
        <p:spPr bwMode="auto">
          <a:xfrm>
            <a:off x="2504728" y="4293096"/>
            <a:ext cx="261967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545288" y="5949280"/>
            <a:ext cx="2232248" cy="757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095348" y="285728"/>
            <a:ext cx="83200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NOWOŚCI PRODUKTOWE</a:t>
            </a:r>
            <a:endParaRPr kumimoji="0" lang="pl-PL" sz="24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920552" y="1340768"/>
            <a:ext cx="6929486" cy="4500618"/>
          </a:xfrm>
          <a:prstGeom prst="rect">
            <a:avLst/>
          </a:prstGeom>
        </p:spPr>
        <p:txBody>
          <a:bodyPr/>
          <a:lstStyle/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Nowe  urządzenie wielofunkcyjne  </a:t>
            </a:r>
            <a:r>
              <a:rPr lang="pl-PL" sz="1600" kern="0" baseline="0" dirty="0" err="1" smtClean="0">
                <a:solidFill>
                  <a:srgbClr val="8E8581"/>
                </a:solidFill>
              </a:rPr>
              <a:t>Elite</a:t>
            </a: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Technologia „High </a:t>
            </a:r>
            <a:r>
              <a:rPr lang="pl-PL" sz="1600" b="1" kern="0" baseline="0" dirty="0" err="1" smtClean="0">
                <a:solidFill>
                  <a:srgbClr val="8E8581"/>
                </a:solidFill>
              </a:rPr>
              <a:t>heat</a:t>
            </a:r>
            <a:r>
              <a:rPr lang="pl-PL" sz="1600" b="1" kern="0" baseline="0" dirty="0" smtClean="0">
                <a:solidFill>
                  <a:srgbClr val="8E8581"/>
                </a:solidFill>
              </a:rPr>
              <a:t>” </a:t>
            </a: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	</a:t>
            </a:r>
            <a:r>
              <a:rPr lang="pl-PL" sz="1600" kern="0" baseline="0" dirty="0" smtClean="0">
                <a:solidFill>
                  <a:srgbClr val="8E8581"/>
                </a:solidFill>
              </a:rPr>
              <a:t>(temperatura nagrzewania wyższa o 25% w stosunku do CF4012) </a:t>
            </a: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Nowe wzornictwo  - monogram „e”</a:t>
            </a: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Atrakcyjniejsze opakowanie  spójne z nową identyfikacją</a:t>
            </a: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	wizualną </a:t>
            </a:r>
            <a:r>
              <a:rPr lang="pl-PL" sz="1600" kern="0" baseline="0" dirty="0" err="1" smtClean="0">
                <a:solidFill>
                  <a:srgbClr val="8E8581"/>
                </a:solidFill>
              </a:rPr>
              <a:t>Elite</a:t>
            </a: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Pozycjonowanie cenowe bez zmian </a:t>
            </a: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Zastępstwo CF4012</a:t>
            </a: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Dostępność – wrzesień 2010</a:t>
            </a:r>
            <a:endParaRPr lang="pl-PL" sz="14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kern="0" baseline="0" dirty="0" smtClean="0">
              <a:solidFill>
                <a:srgbClr val="8E8581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166786" y="357166"/>
            <a:ext cx="83200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pl-PL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 </a:t>
            </a:r>
            <a:r>
              <a:rPr lang="pl-PL" sz="1800" b="1" kern="0" baseline="0" noProof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Nowe Style 8</a:t>
            </a:r>
            <a:endParaRPr kumimoji="0" lang="pl-PL" sz="18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9292" y="3573016"/>
            <a:ext cx="304743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7"/>
          <p:cNvPicPr>
            <a:picLocks noChangeAspect="1" noChangeArrowheads="1"/>
          </p:cNvPicPr>
          <p:nvPr/>
        </p:nvPicPr>
        <p:blipFill>
          <a:blip r:embed="rId3"/>
          <a:srcRect l="45714" t="30302"/>
          <a:stretch>
            <a:fillRect/>
          </a:stretch>
        </p:blipFill>
        <p:spPr bwMode="auto">
          <a:xfrm>
            <a:off x="8095776" y="236561"/>
            <a:ext cx="156845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 31" descr="130_089Defomb.jpg"/>
          <p:cNvPicPr>
            <a:picLocks noChangeAspect="1"/>
          </p:cNvPicPr>
          <p:nvPr/>
        </p:nvPicPr>
        <p:blipFill>
          <a:blip r:embed="rId4" cstate="print"/>
          <a:srcRect t="13845" b="24849"/>
          <a:stretch>
            <a:fillRect/>
          </a:stretch>
        </p:blipFill>
        <p:spPr>
          <a:xfrm>
            <a:off x="7761312" y="1340768"/>
            <a:ext cx="1684072" cy="155177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095348" y="285728"/>
            <a:ext cx="83200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Oferta promocyjna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800" b="1" i="0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 Rounded MT Bold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q"/>
              <a:tabLst/>
              <a:defRPr/>
            </a:pPr>
            <a:r>
              <a:rPr lang="pl-PL" sz="1800" b="1" kern="0" baseline="0" dirty="0" smtClean="0">
                <a:solidFill>
                  <a:srgbClr val="969696"/>
                </a:solidFill>
                <a:latin typeface="+mj-lt"/>
                <a:ea typeface="+mj-ea"/>
                <a:cs typeface="Arial" pitchFamily="34" charset="0"/>
              </a:rPr>
              <a:t> Linia </a:t>
            </a:r>
            <a:r>
              <a:rPr lang="pl-PL" sz="1800" b="1" kern="0" baseline="0" dirty="0" err="1" smtClean="0">
                <a:solidFill>
                  <a:srgbClr val="969696"/>
                </a:solidFill>
                <a:latin typeface="+mj-lt"/>
                <a:ea typeface="+mj-ea"/>
                <a:cs typeface="Arial" pitchFamily="34" charset="0"/>
              </a:rPr>
              <a:t>Unicef</a:t>
            </a:r>
            <a:endParaRPr kumimoji="0" lang="pl-PL" sz="18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166786" y="357166"/>
            <a:ext cx="83200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pl-PL" sz="18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15" name="Symbol zastępczy zawartości 2"/>
          <p:cNvSpPr txBox="1">
            <a:spLocks/>
          </p:cNvSpPr>
          <p:nvPr/>
        </p:nvSpPr>
        <p:spPr>
          <a:xfrm>
            <a:off x="1166786" y="1312650"/>
            <a:ext cx="8337550" cy="5500726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342900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Dwa rozmiary patelni:</a:t>
            </a: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28cm  A47605 – </a:t>
            </a:r>
            <a:r>
              <a:rPr lang="pl-PL" sz="1400" kern="0" baseline="0" dirty="0" err="1" smtClean="0">
                <a:solidFill>
                  <a:srgbClr val="8E8581"/>
                </a:solidFill>
              </a:rPr>
              <a:t>Promo</a:t>
            </a:r>
            <a:r>
              <a:rPr lang="pl-PL" sz="1400" kern="0" baseline="0" dirty="0" smtClean="0">
                <a:solidFill>
                  <a:srgbClr val="8E8581"/>
                </a:solidFill>
              </a:rPr>
              <a:t> RSP 59,99</a:t>
            </a: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26cm  A47606 – </a:t>
            </a:r>
            <a:r>
              <a:rPr lang="pl-PL" sz="1400" kern="0" baseline="0" dirty="0" err="1" smtClean="0">
                <a:solidFill>
                  <a:srgbClr val="8E8581"/>
                </a:solidFill>
              </a:rPr>
              <a:t>Promo</a:t>
            </a:r>
            <a:r>
              <a:rPr lang="pl-PL" sz="1400" kern="0" baseline="0" dirty="0" smtClean="0">
                <a:solidFill>
                  <a:srgbClr val="8E8581"/>
                </a:solidFill>
              </a:rPr>
              <a:t> RSP 49,99</a:t>
            </a: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endParaRPr lang="pl-PL" sz="14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W ramce </a:t>
            </a:r>
            <a:r>
              <a:rPr lang="pl-PL" sz="1600" b="1" kern="0" baseline="0" dirty="0" err="1" smtClean="0">
                <a:solidFill>
                  <a:srgbClr val="8E8581"/>
                </a:solidFill>
              </a:rPr>
              <a:t>promo</a:t>
            </a:r>
            <a:r>
              <a:rPr lang="pl-PL" sz="1600" b="1" kern="0" baseline="0" dirty="0" smtClean="0">
                <a:solidFill>
                  <a:srgbClr val="8E8581"/>
                </a:solidFill>
              </a:rPr>
              <a:t> – od września</a:t>
            </a: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Dostępność patelni:</a:t>
            </a: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początek września</a:t>
            </a: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Deklaracje klientów: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Makro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Real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Auchan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Carrefour </a:t>
            </a: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err="1" smtClean="0">
                <a:solidFill>
                  <a:srgbClr val="8E8581"/>
                </a:solidFill>
              </a:rPr>
              <a:t>Kaufland</a:t>
            </a: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8001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342900" lvl="0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800" kern="0" baseline="0" dirty="0" smtClean="0">
              <a:solidFill>
                <a:srgbClr val="0070C0"/>
              </a:solidFill>
            </a:endParaRPr>
          </a:p>
          <a:p>
            <a:pPr lvl="0" algn="l"/>
            <a:endParaRPr lang="pl-PL" sz="1800" b="1" kern="0" baseline="0" dirty="0" smtClean="0">
              <a:solidFill>
                <a:srgbClr val="8E8581"/>
              </a:solidFill>
            </a:endParaRP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800" b="1" kern="0" baseline="0" dirty="0" smtClean="0">
              <a:solidFill>
                <a:srgbClr val="8E8581"/>
              </a:solidFill>
            </a:endParaRP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1714500" lvl="3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tabLst/>
              <a:defRPr/>
            </a:pPr>
            <a:endParaRPr kumimoji="0" lang="pl-PL" sz="1600" b="1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45288" y="188639"/>
            <a:ext cx="2165693" cy="107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1032" y="1772816"/>
            <a:ext cx="2504281" cy="3972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5288" y="5949280"/>
            <a:ext cx="2232248" cy="757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61312" y="1628800"/>
            <a:ext cx="1820609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zawartości 2"/>
          <p:cNvSpPr txBox="1">
            <a:spLocks/>
          </p:cNvSpPr>
          <p:nvPr/>
        </p:nvSpPr>
        <p:spPr>
          <a:xfrm>
            <a:off x="595282" y="548680"/>
            <a:ext cx="9310718" cy="5500726"/>
          </a:xfrm>
          <a:prstGeom prst="rect">
            <a:avLst/>
          </a:prstGeom>
        </p:spPr>
        <p:txBody>
          <a:bodyPr/>
          <a:lstStyle/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342900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CEL: wzmocnienie oferty promocyjnej w emalii w niższym segmencie cenowym</a:t>
            </a: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Cechy linii:</a:t>
            </a:r>
          </a:p>
          <a:p>
            <a:pPr marL="12573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Na zewnątrz: trwała emalia w kolorze czekoladowym</a:t>
            </a:r>
          </a:p>
          <a:p>
            <a:pPr marL="12573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Wewnątrz: powłoka PTFE </a:t>
            </a:r>
            <a:r>
              <a:rPr lang="pl-PL" sz="1400" kern="0" baseline="0" dirty="0" err="1" smtClean="0">
                <a:solidFill>
                  <a:srgbClr val="8E8581"/>
                </a:solidFill>
              </a:rPr>
              <a:t>Resist</a:t>
            </a:r>
            <a:r>
              <a:rPr lang="pl-PL" sz="1400" kern="0" baseline="0" dirty="0" smtClean="0">
                <a:solidFill>
                  <a:srgbClr val="8E8581"/>
                </a:solidFill>
              </a:rPr>
              <a:t> Plus</a:t>
            </a:r>
          </a:p>
          <a:p>
            <a:pPr marL="12573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Spód: </a:t>
            </a:r>
            <a:r>
              <a:rPr lang="pl-PL" sz="1400" kern="0" baseline="0" dirty="0" err="1" smtClean="0">
                <a:solidFill>
                  <a:srgbClr val="8E8581"/>
                </a:solidFill>
              </a:rPr>
              <a:t>Durabase</a:t>
            </a:r>
            <a:endParaRPr lang="pl-PL" sz="1400" kern="0" baseline="0" dirty="0" smtClean="0">
              <a:solidFill>
                <a:srgbClr val="8E8581"/>
              </a:solidFill>
            </a:endParaRPr>
          </a:p>
          <a:p>
            <a:pPr marL="12573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400" kern="0" baseline="0" dirty="0" err="1" smtClean="0">
                <a:solidFill>
                  <a:srgbClr val="8E8581"/>
                </a:solidFill>
              </a:rPr>
              <a:t>Thermo-spot</a:t>
            </a:r>
            <a:endParaRPr lang="pl-PL" sz="1400" kern="0" baseline="0" dirty="0" smtClean="0">
              <a:solidFill>
                <a:srgbClr val="8E8581"/>
              </a:solidFill>
            </a:endParaRPr>
          </a:p>
          <a:p>
            <a:pPr marL="12573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Do użytku na wszystkich rodzajach kuchenek z wyjątkiem indukcyjnych</a:t>
            </a:r>
          </a:p>
          <a:p>
            <a:pPr marL="12573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b="1" kern="0" baseline="0" dirty="0" smtClean="0">
              <a:solidFill>
                <a:srgbClr val="8E8581"/>
              </a:solidFill>
            </a:endParaRPr>
          </a:p>
          <a:p>
            <a:pPr marL="12573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b="1" kern="0" baseline="0" dirty="0" smtClean="0">
              <a:solidFill>
                <a:srgbClr val="8E8581"/>
              </a:solidFill>
            </a:endParaRPr>
          </a:p>
          <a:p>
            <a:pPr marL="12573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b="1" kern="0" baseline="0" dirty="0" smtClean="0">
              <a:solidFill>
                <a:srgbClr val="8E8581"/>
              </a:solidFill>
            </a:endParaRP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Oferta &amp; pozycjonowanie cenowe (ceny </a:t>
            </a:r>
            <a:r>
              <a:rPr lang="pl-PL" sz="1600" kern="0" baseline="0" dirty="0" err="1" smtClean="0">
                <a:solidFill>
                  <a:srgbClr val="8E8581"/>
                </a:solidFill>
              </a:rPr>
              <a:t>promo</a:t>
            </a:r>
            <a:r>
              <a:rPr lang="pl-PL" sz="1600" kern="0" baseline="0" dirty="0" smtClean="0">
                <a:solidFill>
                  <a:srgbClr val="8E8581"/>
                </a:solidFill>
              </a:rPr>
              <a:t> detaliczne):</a:t>
            </a:r>
          </a:p>
          <a:p>
            <a:pPr marL="12573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Patelnia 28cm – 56,99 </a:t>
            </a:r>
            <a:r>
              <a:rPr lang="pl-PL" sz="1400" kern="0" baseline="0" dirty="0" err="1" smtClean="0">
                <a:solidFill>
                  <a:srgbClr val="8E8581"/>
                </a:solidFill>
              </a:rPr>
              <a:t>pln</a:t>
            </a:r>
            <a:endParaRPr lang="pl-PL" sz="1400" kern="0" baseline="0" dirty="0" smtClean="0">
              <a:solidFill>
                <a:srgbClr val="8E8581"/>
              </a:solidFill>
            </a:endParaRPr>
          </a:p>
          <a:p>
            <a:pPr marL="12573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Patelnia 26cm – 48,99 </a:t>
            </a:r>
            <a:r>
              <a:rPr lang="pl-PL" sz="1400" kern="0" baseline="0" dirty="0" err="1" smtClean="0">
                <a:solidFill>
                  <a:srgbClr val="8E8581"/>
                </a:solidFill>
              </a:rPr>
              <a:t>pln</a:t>
            </a:r>
            <a:endParaRPr lang="pl-PL" sz="1400" kern="0" baseline="0" dirty="0" smtClean="0">
              <a:solidFill>
                <a:srgbClr val="8E8581"/>
              </a:solidFill>
            </a:endParaRPr>
          </a:p>
          <a:p>
            <a:pPr marL="12573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400" kern="0" baseline="0" dirty="0" err="1" smtClean="0">
                <a:solidFill>
                  <a:srgbClr val="8E8581"/>
                </a:solidFill>
              </a:rPr>
              <a:t>Wok</a:t>
            </a:r>
            <a:r>
              <a:rPr lang="pl-PL" sz="1400" kern="0" baseline="0" dirty="0" smtClean="0">
                <a:solidFill>
                  <a:srgbClr val="8E8581"/>
                </a:solidFill>
              </a:rPr>
              <a:t> 28cm – 79,99 </a:t>
            </a:r>
            <a:r>
              <a:rPr lang="pl-PL" sz="1400" kern="0" baseline="0" dirty="0" err="1" smtClean="0">
                <a:solidFill>
                  <a:srgbClr val="8E8581"/>
                </a:solidFill>
              </a:rPr>
              <a:t>pln</a:t>
            </a:r>
            <a:endParaRPr lang="pl-PL" sz="1400" kern="0" baseline="0" dirty="0" smtClean="0">
              <a:solidFill>
                <a:srgbClr val="8E8581"/>
              </a:solidFill>
            </a:endParaRPr>
          </a:p>
          <a:p>
            <a:pPr marL="12573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kern="0" baseline="0" dirty="0" smtClean="0">
              <a:solidFill>
                <a:srgbClr val="8E8581"/>
              </a:solidFill>
            </a:endParaRP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Dostępność – październik 2010</a:t>
            </a: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Zastępstwo  aktualnej linii Primo</a:t>
            </a: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1257300" lvl="2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400" b="1" kern="0" baseline="0" dirty="0" smtClean="0">
              <a:solidFill>
                <a:srgbClr val="8E8581"/>
              </a:solidFill>
            </a:endParaRPr>
          </a:p>
          <a:p>
            <a:pPr marL="12573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endParaRPr lang="pl-PL" sz="1400" kern="0" baseline="0" dirty="0" smtClean="0">
              <a:solidFill>
                <a:srgbClr val="8E8581"/>
              </a:solidFill>
            </a:endParaRP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		</a:t>
            </a:r>
          </a:p>
          <a:p>
            <a:pPr marL="1714500" lvl="3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1714500" lvl="3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tabLst/>
              <a:defRPr/>
            </a:pPr>
            <a:endParaRPr kumimoji="0" lang="pl-PL" sz="1600" b="1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095348" y="285728"/>
            <a:ext cx="83200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b="1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Oferta promocyjna</a:t>
            </a:r>
            <a:endParaRPr kumimoji="0" lang="pl-PL" sz="2400" b="1" i="0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 Rounded MT Bold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800" b="1" i="0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 Rounded MT Bold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q"/>
              <a:tabLst/>
              <a:defRPr/>
            </a:pPr>
            <a:r>
              <a:rPr lang="pl-PL" sz="1800" b="1" kern="0" baseline="0" dirty="0" smtClean="0">
                <a:solidFill>
                  <a:srgbClr val="969696"/>
                </a:solidFill>
                <a:latin typeface="+mj-lt"/>
                <a:ea typeface="+mj-ea"/>
                <a:cs typeface="Arial" pitchFamily="34" charset="0"/>
              </a:rPr>
              <a:t> Nowa linia </a:t>
            </a:r>
            <a:r>
              <a:rPr lang="pl-PL" sz="1800" b="1" kern="0" baseline="0" dirty="0" err="1" smtClean="0">
                <a:solidFill>
                  <a:srgbClr val="969696"/>
                </a:solidFill>
                <a:latin typeface="+mj-lt"/>
                <a:ea typeface="+mj-ea"/>
                <a:cs typeface="Arial" pitchFamily="34" charset="0"/>
              </a:rPr>
              <a:t>Fundamental</a:t>
            </a:r>
            <a:endParaRPr kumimoji="0" lang="pl-PL" sz="18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37376" y="3789040"/>
            <a:ext cx="1331525" cy="212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21152" y="1899156"/>
            <a:ext cx="3168352" cy="1315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53400" y="2780928"/>
            <a:ext cx="1111175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13240" y="3717032"/>
            <a:ext cx="135121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/>
          <a:srcRect r="5262" b="8163"/>
          <a:stretch>
            <a:fillRect/>
          </a:stretch>
        </p:blipFill>
        <p:spPr bwMode="auto">
          <a:xfrm>
            <a:off x="1784648" y="3645024"/>
            <a:ext cx="171451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8" descr="Nouveau Tefal logo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7453330" y="285728"/>
            <a:ext cx="2192596" cy="642942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/>
          <a:srcRect t="17791"/>
          <a:stretch>
            <a:fillRect/>
          </a:stretch>
        </p:blipFill>
        <p:spPr bwMode="auto">
          <a:xfrm>
            <a:off x="6537176" y="912140"/>
            <a:ext cx="295880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zawartości 2"/>
          <p:cNvSpPr txBox="1">
            <a:spLocks/>
          </p:cNvSpPr>
          <p:nvPr/>
        </p:nvSpPr>
        <p:spPr>
          <a:xfrm>
            <a:off x="848544" y="692696"/>
            <a:ext cx="8337550" cy="4467225"/>
          </a:xfrm>
          <a:prstGeom prst="rect">
            <a:avLst/>
          </a:prstGeom>
        </p:spPr>
        <p:txBody>
          <a:bodyPr/>
          <a:lstStyle/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342900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Pomoce kuchenne ze stali nierdzewnej</a:t>
            </a:r>
          </a:p>
          <a:p>
            <a:pPr marL="342900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Elegancka linia wysokiej jakości pomocy kuchennych wykonanych ze stali nierdzewnej</a:t>
            </a: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Praktyczne, miękkie w dotyku uchwyty typu „soft </a:t>
            </a:r>
            <a:r>
              <a:rPr lang="pl-PL" sz="1600" b="1" kern="0" baseline="0" dirty="0" err="1" smtClean="0">
                <a:solidFill>
                  <a:srgbClr val="8E8581"/>
                </a:solidFill>
              </a:rPr>
              <a:t>touch</a:t>
            </a:r>
            <a:r>
              <a:rPr lang="pl-PL" sz="1600" b="1" kern="0" baseline="0" dirty="0" smtClean="0">
                <a:solidFill>
                  <a:srgbClr val="8E8581"/>
                </a:solidFill>
              </a:rPr>
              <a:t>”</a:t>
            </a: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# 7 nowych referencji:</a:t>
            </a:r>
          </a:p>
          <a:p>
            <a:pPr marL="1257300"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§"/>
              <a:defRPr/>
            </a:pPr>
            <a:r>
              <a:rPr lang="pl-PL" sz="1400" kern="0" baseline="0" dirty="0" smtClean="0">
                <a:solidFill>
                  <a:srgbClr val="8E8581"/>
                </a:solidFill>
              </a:rPr>
              <a:t>Łopatka, łyżka, chochelka, łyżka cedzakowa, łyżka do spaghetti, łyżka do szumowania, szczypce kuchenne</a:t>
            </a: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Dostępność: wrzesień 2010</a:t>
            </a: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Pozycjonowanie cenowe: </a:t>
            </a:r>
            <a:r>
              <a:rPr lang="pl-PL" sz="1600" b="1" kern="0" baseline="0" dirty="0" smtClean="0">
                <a:solidFill>
                  <a:srgbClr val="8E8581"/>
                </a:solidFill>
              </a:rPr>
              <a:t>od 29,99 do 32,99pln</a:t>
            </a: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  <a:defRPr/>
            </a:pPr>
            <a:r>
              <a:rPr lang="pl-PL" sz="1600" kern="0" baseline="0" dirty="0" smtClean="0">
                <a:solidFill>
                  <a:srgbClr val="8E8581"/>
                </a:solidFill>
              </a:rPr>
              <a:t>Zastępstwo dotychczasowej linii ekskluzywnej 3308…</a:t>
            </a: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  <a:defRPr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1714500" lvl="3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800100"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b="1" kern="0" baseline="0" dirty="0" smtClean="0">
              <a:solidFill>
                <a:srgbClr val="8E8581"/>
              </a:solidFill>
            </a:endParaRPr>
          </a:p>
          <a:p>
            <a:pPr marL="1714500" lvl="3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kern="0" baseline="0" dirty="0" smtClean="0">
              <a:solidFill>
                <a:srgbClr val="8E8581"/>
              </a:solidFill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42518"/>
              </a:buClr>
              <a:buSzTx/>
              <a:tabLst/>
              <a:defRPr/>
            </a:pPr>
            <a:endParaRPr kumimoji="0" lang="pl-PL" sz="1600" b="1" i="0" u="none" strike="noStrike" kern="0" cap="none" spc="0" normalizeH="0" baseline="0" noProof="0" dirty="0" smtClean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Image 16" descr="Gourmet Gamme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953000" y="4668526"/>
            <a:ext cx="4772083" cy="1928826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095348" y="285728"/>
            <a:ext cx="83200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Akcesoria kuchenne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800" b="1" i="0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Arial Rounded MT Bold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q"/>
              <a:tabLst/>
              <a:defRPr/>
            </a:pPr>
            <a:r>
              <a:rPr lang="pl-PL" sz="1800" b="1" kern="0" baseline="0" dirty="0" smtClean="0">
                <a:solidFill>
                  <a:srgbClr val="969696"/>
                </a:solidFill>
                <a:latin typeface="+mj-lt"/>
                <a:ea typeface="+mj-ea"/>
                <a:cs typeface="Arial" pitchFamily="34" charset="0"/>
              </a:rPr>
              <a:t> Nowa linia Gourmet</a:t>
            </a:r>
            <a:endParaRPr kumimoji="0" lang="pl-PL" sz="18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pic>
        <p:nvPicPr>
          <p:cNvPr id="5" name="Picture 18" descr="Nouveau Tefal 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7453330" y="285728"/>
            <a:ext cx="2192596" cy="64294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096360" y="2882286"/>
            <a:ext cx="3857652" cy="1664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166786" y="357166"/>
            <a:ext cx="83200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pl-PL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 </a:t>
            </a:r>
            <a:r>
              <a:rPr lang="pl-PL" sz="1800" b="1" kern="0" baseline="0" noProof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Nowe Style 8</a:t>
            </a:r>
            <a:endParaRPr kumimoji="0" lang="pl-PL" sz="18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095348" y="285728"/>
            <a:ext cx="83200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NOWOŚCI PRODUKTOWE</a:t>
            </a:r>
            <a:endParaRPr kumimoji="0" lang="pl-PL" sz="24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10" name="Rectangle 36"/>
          <p:cNvSpPr>
            <a:spLocks noChangeArrowheads="1"/>
          </p:cNvSpPr>
          <p:nvPr/>
        </p:nvSpPr>
        <p:spPr bwMode="auto">
          <a:xfrm>
            <a:off x="1640632" y="1484784"/>
            <a:ext cx="6178550" cy="472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 indent="-342900" algn="l">
              <a:spcBef>
                <a:spcPct val="20000"/>
              </a:spcBef>
              <a:buClr>
                <a:srgbClr val="E42518"/>
              </a:buClr>
            </a:pPr>
            <a:r>
              <a:rPr lang="en-US" sz="1600" b="1" kern="0" baseline="0" dirty="0" smtClean="0">
                <a:solidFill>
                  <a:srgbClr val="8E8581"/>
                </a:solidFill>
              </a:rPr>
              <a:t>     </a:t>
            </a:r>
            <a:r>
              <a:rPr lang="pl-PL" sz="1600" b="1" kern="0" baseline="0" dirty="0" smtClean="0">
                <a:solidFill>
                  <a:srgbClr val="8E8581"/>
                </a:solidFill>
              </a:rPr>
              <a:t>TECHNOLOGIA „HIGH HEAT”</a:t>
            </a:r>
            <a:r>
              <a:rPr lang="en-US" sz="1600" b="1" kern="0" baseline="0" dirty="0" smtClean="0">
                <a:solidFill>
                  <a:srgbClr val="8E8581"/>
                </a:solidFill>
              </a:rPr>
              <a:t>:</a:t>
            </a:r>
          </a:p>
          <a:p>
            <a:pPr lvl="1" indent="-342900" algn="l">
              <a:spcBef>
                <a:spcPct val="20000"/>
              </a:spcBef>
              <a:buClr>
                <a:srgbClr val="E42518"/>
              </a:buClr>
            </a:pPr>
            <a:endParaRPr lang="en-US" sz="1600" b="1" kern="0" baseline="0" dirty="0" smtClean="0">
              <a:solidFill>
                <a:srgbClr val="8E8581"/>
              </a:solidFill>
            </a:endParaRPr>
          </a:p>
          <a:p>
            <a:pPr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</a:pPr>
            <a:r>
              <a:rPr lang="pl-PL" sz="1600" b="1" kern="0" baseline="0" dirty="0" smtClean="0">
                <a:solidFill>
                  <a:srgbClr val="8E8581"/>
                </a:solidFill>
              </a:rPr>
              <a:t>Do 25%* wyższa temperatura nagrzewania </a:t>
            </a:r>
            <a:r>
              <a:rPr lang="pl-PL" sz="1600" kern="0" baseline="0" dirty="0" smtClean="0">
                <a:solidFill>
                  <a:srgbClr val="8E8581"/>
                </a:solidFill>
              </a:rPr>
              <a:t>dzięki specjalnej konstrukcji opartej na:</a:t>
            </a:r>
          </a:p>
          <a:p>
            <a:pPr lvl="1" indent="-342900" algn="l">
              <a:spcBef>
                <a:spcPct val="20000"/>
              </a:spcBef>
              <a:buClr>
                <a:srgbClr val="E42518"/>
              </a:buClr>
            </a:pPr>
            <a:endParaRPr lang="en-US" sz="1600" kern="0" baseline="0" dirty="0" smtClean="0">
              <a:solidFill>
                <a:srgbClr val="8E8581"/>
              </a:solidFill>
            </a:endParaRPr>
          </a:p>
          <a:p>
            <a:pPr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</a:pPr>
            <a:r>
              <a:rPr lang="en-GB" sz="1400" b="1" kern="0" baseline="0" dirty="0" smtClean="0">
                <a:solidFill>
                  <a:srgbClr val="8E8581"/>
                </a:solidFill>
              </a:rPr>
              <a:t>1 </a:t>
            </a:r>
            <a:r>
              <a:rPr lang="pl-PL" sz="1400" b="1" kern="0" baseline="0" dirty="0" smtClean="0">
                <a:solidFill>
                  <a:srgbClr val="8E8581"/>
                </a:solidFill>
              </a:rPr>
              <a:t>element grzewczy do każdego akcesorium, </a:t>
            </a:r>
            <a:r>
              <a:rPr lang="pl-PL" sz="1400" kern="0" baseline="0" dirty="0" smtClean="0">
                <a:solidFill>
                  <a:srgbClr val="8E8581"/>
                </a:solidFill>
              </a:rPr>
              <a:t>aby zapewnić lepsze przewodnictwo ciepła pomiędzy uchwytem a daną końcówka stylizacyjną.</a:t>
            </a:r>
            <a:endParaRPr lang="en-GB" sz="1400" kern="0" baseline="0" dirty="0" smtClean="0">
              <a:solidFill>
                <a:srgbClr val="8E8581"/>
              </a:solidFill>
            </a:endParaRPr>
          </a:p>
          <a:p>
            <a:pPr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</a:pPr>
            <a:endParaRPr lang="en-GB" sz="1400" b="1" kern="0" baseline="0" dirty="0" smtClean="0">
              <a:solidFill>
                <a:srgbClr val="8E8581"/>
              </a:solidFill>
            </a:endParaRPr>
          </a:p>
          <a:p>
            <a:pPr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</a:pPr>
            <a:r>
              <a:rPr lang="pl-PL" sz="1400" b="1" kern="0" baseline="0" dirty="0" smtClean="0">
                <a:solidFill>
                  <a:srgbClr val="8E8581"/>
                </a:solidFill>
              </a:rPr>
              <a:t>Wyższa temperatura każdego akcesorium = </a:t>
            </a:r>
            <a:r>
              <a:rPr lang="pl-PL" sz="1400" kern="0" baseline="0" dirty="0" smtClean="0">
                <a:solidFill>
                  <a:srgbClr val="8E8581"/>
                </a:solidFill>
              </a:rPr>
              <a:t>szybsze i trwalsze rezultaty stylizacji.</a:t>
            </a:r>
            <a:endParaRPr lang="en-GB" sz="1400" kern="0" baseline="0" dirty="0" smtClean="0">
              <a:solidFill>
                <a:srgbClr val="8E8581"/>
              </a:solidFill>
            </a:endParaRPr>
          </a:p>
          <a:p>
            <a:pPr lvl="1" indent="-342900" algn="l">
              <a:spcBef>
                <a:spcPct val="20000"/>
              </a:spcBef>
              <a:buClr>
                <a:srgbClr val="E42518"/>
              </a:buClr>
            </a:pPr>
            <a:endParaRPr lang="en-GB" sz="1600" b="1" kern="0" baseline="0" dirty="0" smtClean="0">
              <a:solidFill>
                <a:srgbClr val="8E8581"/>
              </a:solidFill>
            </a:endParaRPr>
          </a:p>
          <a:p>
            <a:pPr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q"/>
            </a:pPr>
            <a:r>
              <a:rPr lang="pl-PL" sz="1600" kern="0" baseline="0" dirty="0" smtClean="0">
                <a:solidFill>
                  <a:srgbClr val="8E8581"/>
                </a:solidFill>
              </a:rPr>
              <a:t>Widoczna komunikacja  nowej technologii na opakowaniu (specjalna ikona)</a:t>
            </a:r>
            <a:endParaRPr lang="en-GB" sz="1600" kern="0" baseline="0" dirty="0" smtClean="0">
              <a:solidFill>
                <a:srgbClr val="8E8581"/>
              </a:solidFill>
            </a:endParaRPr>
          </a:p>
          <a:p>
            <a:pPr lvl="1" indent="-342900" algn="l">
              <a:spcBef>
                <a:spcPct val="20000"/>
              </a:spcBef>
              <a:buClr>
                <a:srgbClr val="E42518"/>
              </a:buClr>
            </a:pPr>
            <a:endParaRPr lang="en-US" sz="1600" b="1" kern="0" baseline="0" dirty="0" smtClean="0">
              <a:solidFill>
                <a:srgbClr val="8E8581"/>
              </a:solidFill>
            </a:endParaRPr>
          </a:p>
          <a:p>
            <a:pPr lvl="1" indent="-342900" algn="l">
              <a:spcBef>
                <a:spcPct val="20000"/>
              </a:spcBef>
              <a:buClr>
                <a:srgbClr val="E42518"/>
              </a:buClr>
            </a:pPr>
            <a:r>
              <a:rPr lang="en-US" sz="1200" b="1" kern="0" baseline="0" dirty="0" smtClean="0">
                <a:solidFill>
                  <a:srgbClr val="8E8581"/>
                </a:solidFill>
              </a:rPr>
              <a:t>*</a:t>
            </a:r>
            <a:r>
              <a:rPr lang="pl-PL" sz="1200" b="1" kern="0" baseline="0" dirty="0" smtClean="0">
                <a:solidFill>
                  <a:srgbClr val="8E8581"/>
                </a:solidFill>
              </a:rPr>
              <a:t> W zależności od akcesorium w porównaniu do Style 8 CF4012</a:t>
            </a:r>
            <a:endParaRPr lang="en-US" sz="1200" b="1" kern="0" baseline="0" dirty="0" smtClean="0">
              <a:solidFill>
                <a:srgbClr val="8E8581"/>
              </a:solidFill>
            </a:endParaRPr>
          </a:p>
          <a:p>
            <a:pPr indent="-342900">
              <a:spcBef>
                <a:spcPts val="600"/>
              </a:spcBef>
            </a:pPr>
            <a:r>
              <a:rPr lang="en-US" sz="1600" b="1" dirty="0" smtClean="0">
                <a:latin typeface="Verdana" pitchFamily="34" charset="0"/>
                <a:cs typeface="Times New Roman" pitchFamily="18" charset="0"/>
              </a:rPr>
              <a:t>	</a:t>
            </a:r>
          </a:p>
          <a:p>
            <a:pPr indent="-342900">
              <a:spcBef>
                <a:spcPts val="600"/>
              </a:spcBef>
            </a:pPr>
            <a:r>
              <a:rPr lang="en-US" sz="1600" b="1" dirty="0" smtClean="0">
                <a:latin typeface="Verdana" pitchFamily="34" charset="0"/>
                <a:cs typeface="Times New Roman" pitchFamily="18" charset="0"/>
              </a:rPr>
              <a:t>	</a:t>
            </a:r>
            <a:endParaRPr lang="en-US" sz="1200" b="1" dirty="0" smtClean="0"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3" name="Rectangle 10"/>
          <p:cNvSpPr/>
          <p:nvPr/>
        </p:nvSpPr>
        <p:spPr bwMode="auto">
          <a:xfrm>
            <a:off x="8137940" y="1818434"/>
            <a:ext cx="1500198" cy="3600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881" tIns="48440" rIns="96881" bIns="4844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683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ＭＳ Ｐゴシック" pitchFamily="1" charset="-128"/>
            </a:endParaRPr>
          </a:p>
          <a:p>
            <a:pPr marL="0" marR="0" indent="0" algn="l" defTabSz="9683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1400" dirty="0" smtClean="0">
              <a:latin typeface="Tahoma" pitchFamily="34" charset="0"/>
              <a:ea typeface="ＭＳ Ｐゴシック" pitchFamily="1" charset="-128"/>
            </a:endParaRPr>
          </a:p>
          <a:p>
            <a:pPr marL="0" marR="0" indent="0" algn="l" defTabSz="9683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ＭＳ Ｐゴシック" pitchFamily="1" charset="-128"/>
            </a:endParaRPr>
          </a:p>
          <a:p>
            <a:pPr marL="0" marR="0" indent="0" algn="l" defTabSz="9683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1400" dirty="0" smtClean="0">
              <a:latin typeface="Tahoma" pitchFamily="34" charset="0"/>
              <a:ea typeface="ＭＳ Ｐゴシック" pitchFamily="1" charset="-128"/>
            </a:endParaRPr>
          </a:p>
          <a:p>
            <a:pPr marL="0" marR="0" indent="0" algn="l" defTabSz="9683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ＭＳ Ｐゴシック" pitchFamily="1" charset="-128"/>
            </a:endParaRPr>
          </a:p>
          <a:p>
            <a:pPr marL="0" marR="0" indent="0" algn="l" defTabSz="9683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1400" dirty="0" smtClean="0">
              <a:latin typeface="Tahoma" pitchFamily="34" charset="0"/>
              <a:ea typeface="ＭＳ Ｐゴシック" pitchFamily="1" charset="-128"/>
            </a:endParaRPr>
          </a:p>
          <a:p>
            <a:pPr marL="0" marR="0" indent="0" algn="l" defTabSz="9683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ＭＳ Ｐゴシック" pitchFamily="1" charset="-128"/>
            </a:endParaRPr>
          </a:p>
          <a:p>
            <a:pPr marL="0" marR="0" indent="0" algn="l" defTabSz="9683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1400" dirty="0" smtClean="0">
              <a:latin typeface="Tahoma" pitchFamily="34" charset="0"/>
              <a:ea typeface="ＭＳ Ｐゴシック" pitchFamily="1" charset="-128"/>
            </a:endParaRPr>
          </a:p>
          <a:p>
            <a:pPr marL="0" marR="0" indent="0" algn="l" defTabSz="9683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ＭＳ Ｐゴシック" pitchFamily="1" charset="-128"/>
            </a:endParaRPr>
          </a:p>
          <a:p>
            <a:pPr marL="0" marR="0" indent="0" algn="l" defTabSz="9683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1400" dirty="0" smtClean="0">
              <a:latin typeface="Tahoma" pitchFamily="34" charset="0"/>
              <a:ea typeface="ＭＳ Ｐゴシック" pitchFamily="1" charset="-128"/>
            </a:endParaRPr>
          </a:p>
          <a:p>
            <a:pPr marL="0" marR="0" indent="0" algn="l" defTabSz="9683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ＭＳ Ｐゴシック" pitchFamily="1" charset="-128"/>
            </a:endParaRPr>
          </a:p>
          <a:p>
            <a:pPr marL="0" marR="0" indent="0" algn="l" defTabSz="9683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1400" dirty="0" smtClean="0">
              <a:latin typeface="Tahoma" pitchFamily="34" charset="0"/>
              <a:ea typeface="ＭＳ Ｐゴシック" pitchFamily="1" charset="-128"/>
            </a:endParaRPr>
          </a:p>
          <a:p>
            <a:pPr marL="0" marR="0" indent="0" algn="l" defTabSz="9683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ＭＳ Ｐゴシック" pitchFamily="1" charset="-128"/>
            </a:endParaRPr>
          </a:p>
          <a:p>
            <a:pPr marL="0" marR="0" indent="0" algn="l" defTabSz="9683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ＭＳ Ｐゴシック" pitchFamily="1" charset="-128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93346" y="2060848"/>
            <a:ext cx="1315545" cy="132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65368" y="3632484"/>
            <a:ext cx="1351982" cy="132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7"/>
          <p:cNvPicPr>
            <a:picLocks noChangeAspect="1" noChangeArrowheads="1"/>
          </p:cNvPicPr>
          <p:nvPr/>
        </p:nvPicPr>
        <p:blipFill>
          <a:blip r:embed="rId5"/>
          <a:srcRect l="45714" t="30302"/>
          <a:stretch>
            <a:fillRect/>
          </a:stretch>
        </p:blipFill>
        <p:spPr bwMode="auto">
          <a:xfrm>
            <a:off x="8095776" y="236561"/>
            <a:ext cx="156845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166786" y="357166"/>
            <a:ext cx="83200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pl-PL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 </a:t>
            </a:r>
            <a:r>
              <a:rPr lang="pl-PL" sz="1800" b="1" kern="0" baseline="0" noProof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Nowe Style 8</a:t>
            </a:r>
            <a:endParaRPr kumimoji="0" lang="pl-PL" sz="18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095348" y="285728"/>
            <a:ext cx="83200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NOWOŚCI PRODUKTOWE</a:t>
            </a:r>
            <a:endParaRPr kumimoji="0" lang="pl-PL" sz="24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10" name="Rectangle 36"/>
          <p:cNvSpPr>
            <a:spLocks noChangeArrowheads="1"/>
          </p:cNvSpPr>
          <p:nvPr/>
        </p:nvSpPr>
        <p:spPr bwMode="auto">
          <a:xfrm>
            <a:off x="2936776" y="1484784"/>
            <a:ext cx="6969224" cy="480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 indent="-342900" algn="ctr">
              <a:spcBef>
                <a:spcPct val="20000"/>
              </a:spcBef>
              <a:buClr>
                <a:srgbClr val="E42518"/>
              </a:buClr>
            </a:pPr>
            <a:r>
              <a:rPr lang="pl-PL" sz="1400" b="1" kern="0" baseline="0" dirty="0" smtClean="0">
                <a:solidFill>
                  <a:srgbClr val="BF3785"/>
                </a:solidFill>
              </a:rPr>
              <a:t># 7 RÓŻNYCH AKCESORIÓW DO</a:t>
            </a:r>
          </a:p>
          <a:p>
            <a:pPr lvl="1" indent="-342900" algn="ctr">
              <a:spcBef>
                <a:spcPct val="20000"/>
              </a:spcBef>
              <a:buClr>
                <a:srgbClr val="E42518"/>
              </a:buClr>
            </a:pPr>
            <a:r>
              <a:rPr lang="pl-PL" sz="1400" b="1" kern="0" baseline="0" dirty="0" smtClean="0">
                <a:solidFill>
                  <a:srgbClr val="BF3785"/>
                </a:solidFill>
              </a:rPr>
              <a:t>KAŻDEGO RODZAJU STYLIZACJI</a:t>
            </a:r>
          </a:p>
          <a:p>
            <a:pPr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400" b="1" kern="0" baseline="0" dirty="0" smtClean="0">
              <a:solidFill>
                <a:srgbClr val="BF3785"/>
              </a:solidFill>
            </a:endParaRPr>
          </a:p>
          <a:p>
            <a:pPr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</a:pPr>
            <a:r>
              <a:rPr lang="pl-PL" sz="1600" b="1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Prostownica </a:t>
            </a:r>
            <a:r>
              <a:rPr lang="pl-PL" sz="1600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do uzyskanie perfekcyjnie gładkich i wyprostowanych włosów</a:t>
            </a:r>
          </a:p>
          <a:p>
            <a:pPr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</a:pPr>
            <a:r>
              <a:rPr lang="pl-PL" sz="1600" b="1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Karbownica</a:t>
            </a:r>
            <a:r>
              <a:rPr lang="pl-PL" sz="1600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 do karbowania włosów</a:t>
            </a:r>
          </a:p>
          <a:p>
            <a:pPr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</a:pPr>
            <a:endParaRPr lang="pl-PL" sz="1600" kern="0" baseline="0" dirty="0" smtClean="0">
              <a:solidFill>
                <a:srgbClr val="969696"/>
              </a:solidFill>
              <a:latin typeface="Arial Rounded MT Bold" pitchFamily="34" charset="0"/>
              <a:ea typeface="+mj-ea"/>
              <a:cs typeface="Arial" pitchFamily="34" charset="0"/>
            </a:endParaRPr>
          </a:p>
          <a:p>
            <a:pPr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kern="0" baseline="0" dirty="0" smtClean="0">
              <a:solidFill>
                <a:srgbClr val="969696"/>
              </a:solidFill>
              <a:latin typeface="Arial Rounded MT Bold" pitchFamily="34" charset="0"/>
              <a:ea typeface="+mj-ea"/>
              <a:cs typeface="Arial" pitchFamily="34" charset="0"/>
            </a:endParaRPr>
          </a:p>
          <a:p>
            <a:pPr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</a:pPr>
            <a:r>
              <a:rPr lang="pl-PL" sz="1600" b="1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Mała lokówka </a:t>
            </a:r>
            <a:r>
              <a:rPr lang="pl-PL" sz="1600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o średnicy 16mm do uzyskania drobnych loków</a:t>
            </a:r>
          </a:p>
          <a:p>
            <a:pPr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kern="0" baseline="0" dirty="0" smtClean="0">
              <a:solidFill>
                <a:srgbClr val="969696"/>
              </a:solidFill>
              <a:latin typeface="Arial Rounded MT Bold" pitchFamily="34" charset="0"/>
              <a:ea typeface="+mj-ea"/>
              <a:cs typeface="Arial" pitchFamily="34" charset="0"/>
            </a:endParaRPr>
          </a:p>
          <a:p>
            <a:pPr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kern="0" baseline="0" dirty="0" smtClean="0">
              <a:solidFill>
                <a:srgbClr val="969696"/>
              </a:solidFill>
              <a:latin typeface="Arial Rounded MT Bold" pitchFamily="34" charset="0"/>
              <a:ea typeface="+mj-ea"/>
              <a:cs typeface="Arial" pitchFamily="34" charset="0"/>
            </a:endParaRPr>
          </a:p>
          <a:p>
            <a:pPr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</a:pPr>
            <a:r>
              <a:rPr lang="pl-PL" sz="1600" b="1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Okrągła szczotka </a:t>
            </a:r>
            <a:r>
              <a:rPr lang="pl-PL" sz="1600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dla zwiększenia objętości i uzyskania pięknych fali:</a:t>
            </a:r>
          </a:p>
          <a:p>
            <a:pPr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kern="0" baseline="0" dirty="0" smtClean="0">
              <a:solidFill>
                <a:srgbClr val="969696"/>
              </a:solidFill>
              <a:latin typeface="Arial Rounded MT Bold" pitchFamily="34" charset="0"/>
              <a:ea typeface="+mj-ea"/>
              <a:cs typeface="Arial" pitchFamily="34" charset="0"/>
            </a:endParaRPr>
          </a:p>
          <a:p>
            <a:pPr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</a:pPr>
            <a:r>
              <a:rPr lang="pl-PL" sz="1600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Może być używana do wykończenia fryzury np. grzywki</a:t>
            </a:r>
          </a:p>
          <a:p>
            <a:pPr lvl="2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</a:pPr>
            <a:r>
              <a:rPr lang="pl-PL" sz="1600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Nakładana jest na małą lokówkę16mm</a:t>
            </a:r>
            <a:endParaRPr lang="en-US" sz="1600" b="1" kern="0" baseline="0" dirty="0" smtClean="0">
              <a:solidFill>
                <a:srgbClr val="8E8581"/>
              </a:solidFill>
            </a:endParaRPr>
          </a:p>
          <a:p>
            <a:pPr indent="-342900">
              <a:spcBef>
                <a:spcPts val="600"/>
              </a:spcBef>
            </a:pPr>
            <a:r>
              <a:rPr lang="en-US" sz="1600" b="1" dirty="0" smtClean="0">
                <a:latin typeface="Verdana" pitchFamily="34" charset="0"/>
                <a:cs typeface="Times New Roman" pitchFamily="18" charset="0"/>
              </a:rPr>
              <a:t>	</a:t>
            </a:r>
          </a:p>
          <a:p>
            <a:pPr indent="-342900">
              <a:spcBef>
                <a:spcPts val="600"/>
              </a:spcBef>
            </a:pPr>
            <a:r>
              <a:rPr lang="en-US" sz="1600" b="1" dirty="0" smtClean="0">
                <a:latin typeface="Verdana" pitchFamily="34" charset="0"/>
                <a:cs typeface="Times New Roman" pitchFamily="18" charset="0"/>
              </a:rPr>
              <a:t>	</a:t>
            </a:r>
            <a:endParaRPr lang="en-US" sz="1200" b="1" dirty="0" smtClean="0">
              <a:latin typeface="Verdana" pitchFamily="34" charset="0"/>
              <a:cs typeface="Times New Roman" pitchFamily="18" charset="0"/>
            </a:endParaRPr>
          </a:p>
        </p:txBody>
      </p:sp>
      <p:pic>
        <p:nvPicPr>
          <p:cNvPr id="16" name="Picture 17"/>
          <p:cNvPicPr>
            <a:picLocks noChangeAspect="1" noChangeArrowheads="1"/>
          </p:cNvPicPr>
          <p:nvPr/>
        </p:nvPicPr>
        <p:blipFill>
          <a:blip r:embed="rId2"/>
          <a:srcRect l="45714" t="30302"/>
          <a:stretch>
            <a:fillRect/>
          </a:stretch>
        </p:blipFill>
        <p:spPr bwMode="auto">
          <a:xfrm>
            <a:off x="8095776" y="236561"/>
            <a:ext cx="156845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3"/>
          <p:cNvSpPr/>
          <p:nvPr/>
        </p:nvSpPr>
        <p:spPr bwMode="auto">
          <a:xfrm>
            <a:off x="200472" y="1500652"/>
            <a:ext cx="2714644" cy="5040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881" tIns="48440" rIns="96881" bIns="4844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683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ＭＳ Ｐゴシック" pitchFamily="1" charset="-128"/>
            </a:endParaRPr>
          </a:p>
          <a:p>
            <a:pPr marL="0" marR="0" indent="0" algn="l" defTabSz="9683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1400" dirty="0" smtClean="0">
              <a:latin typeface="Tahoma" pitchFamily="34" charset="0"/>
              <a:ea typeface="ＭＳ Ｐゴシック" pitchFamily="1" charset="-128"/>
            </a:endParaRPr>
          </a:p>
          <a:p>
            <a:pPr marL="0" marR="0" indent="0" algn="l" defTabSz="9683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ＭＳ Ｐゴシック" pitchFamily="1" charset="-128"/>
            </a:endParaRPr>
          </a:p>
          <a:p>
            <a:pPr marL="0" marR="0" indent="0" algn="l" defTabSz="9683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1400" dirty="0" smtClean="0">
              <a:latin typeface="Tahoma" pitchFamily="34" charset="0"/>
              <a:ea typeface="ＭＳ Ｐゴシック" pitchFamily="1" charset="-128"/>
            </a:endParaRPr>
          </a:p>
          <a:p>
            <a:pPr marL="0" marR="0" indent="0" algn="l" defTabSz="9683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ＭＳ Ｐゴシック" pitchFamily="1" charset="-128"/>
            </a:endParaRPr>
          </a:p>
          <a:p>
            <a:pPr marL="0" marR="0" indent="0" algn="l" defTabSz="9683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1400" dirty="0" smtClean="0">
              <a:latin typeface="Tahoma" pitchFamily="34" charset="0"/>
              <a:ea typeface="ＭＳ Ｐゴシック" pitchFamily="1" charset="-128"/>
            </a:endParaRPr>
          </a:p>
          <a:p>
            <a:pPr marL="0" marR="0" indent="0" algn="l" defTabSz="9683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ＭＳ Ｐゴシック" pitchFamily="1" charset="-128"/>
            </a:endParaRPr>
          </a:p>
          <a:p>
            <a:pPr marL="0" marR="0" indent="0" algn="l" defTabSz="9683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1400" dirty="0" smtClean="0">
              <a:latin typeface="Tahoma" pitchFamily="34" charset="0"/>
              <a:ea typeface="ＭＳ Ｐゴシック" pitchFamily="1" charset="-128"/>
            </a:endParaRPr>
          </a:p>
          <a:p>
            <a:pPr marL="0" marR="0" indent="0" algn="l" defTabSz="9683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ＭＳ Ｐゴシック" pitchFamily="1" charset="-128"/>
            </a:endParaRPr>
          </a:p>
          <a:p>
            <a:pPr marL="0" marR="0" indent="0" algn="l" defTabSz="9683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1400" dirty="0" smtClean="0">
              <a:latin typeface="Tahoma" pitchFamily="34" charset="0"/>
              <a:ea typeface="ＭＳ Ｐゴシック" pitchFamily="1" charset="-128"/>
            </a:endParaRPr>
          </a:p>
          <a:p>
            <a:pPr marL="0" marR="0" indent="0" algn="l" defTabSz="9683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ＭＳ Ｐゴシック" pitchFamily="1" charset="-128"/>
            </a:endParaRPr>
          </a:p>
          <a:p>
            <a:pPr marL="0" marR="0" indent="0" algn="l" defTabSz="9683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1400" dirty="0" smtClean="0">
              <a:latin typeface="Tahoma" pitchFamily="34" charset="0"/>
              <a:ea typeface="ＭＳ Ｐゴシック" pitchFamily="1" charset="-128"/>
            </a:endParaRPr>
          </a:p>
          <a:p>
            <a:pPr marL="0" marR="0" indent="0" algn="l" defTabSz="9683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ＭＳ Ｐゴシック" pitchFamily="1" charset="-128"/>
            </a:endParaRPr>
          </a:p>
          <a:p>
            <a:pPr marL="0" marR="0" indent="0" algn="l" defTabSz="9683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ＭＳ Ｐゴシック" pitchFamily="1" charset="-128"/>
            </a:endParaRPr>
          </a:p>
        </p:txBody>
      </p:sp>
      <p:pic>
        <p:nvPicPr>
          <p:cNvPr id="12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373" y="3214686"/>
            <a:ext cx="2546305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472" y="1714488"/>
            <a:ext cx="2643206" cy="138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166786" y="357166"/>
            <a:ext cx="83200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pl-PL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 </a:t>
            </a:r>
            <a:r>
              <a:rPr lang="pl-PL" sz="1800" b="1" kern="0" baseline="0" noProof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Nowe Style 8</a:t>
            </a:r>
            <a:endParaRPr kumimoji="0" lang="pl-PL" sz="18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095348" y="285728"/>
            <a:ext cx="83200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Arial" pitchFamily="34" charset="0"/>
              </a:rPr>
              <a:t>NOWOŚCI PRODUKTOWE</a:t>
            </a:r>
            <a:endParaRPr kumimoji="0" lang="pl-PL" sz="2400" b="1" i="1" u="none" strike="noStrike" kern="0" cap="none" spc="0" normalizeH="0" baseline="0" noProof="0" dirty="0" smtClean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10" name="Rectangle 36"/>
          <p:cNvSpPr>
            <a:spLocks noChangeArrowheads="1"/>
          </p:cNvSpPr>
          <p:nvPr/>
        </p:nvSpPr>
        <p:spPr bwMode="auto">
          <a:xfrm>
            <a:off x="2936776" y="1484784"/>
            <a:ext cx="6969224" cy="475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 indent="-342900" algn="ctr">
              <a:spcBef>
                <a:spcPct val="20000"/>
              </a:spcBef>
              <a:buClr>
                <a:srgbClr val="E42518"/>
              </a:buClr>
            </a:pPr>
            <a:r>
              <a:rPr lang="pl-PL" sz="1400" b="1" kern="0" baseline="0" dirty="0" smtClean="0">
                <a:solidFill>
                  <a:srgbClr val="BF3785"/>
                </a:solidFill>
              </a:rPr>
              <a:t># 7 RÓŻNYCH AKCESORIÓW DO</a:t>
            </a:r>
          </a:p>
          <a:p>
            <a:pPr lvl="1" indent="-342900" algn="ctr">
              <a:spcBef>
                <a:spcPct val="20000"/>
              </a:spcBef>
              <a:buClr>
                <a:srgbClr val="E42518"/>
              </a:buClr>
            </a:pPr>
            <a:r>
              <a:rPr lang="pl-PL" sz="1400" b="1" kern="0" baseline="0" dirty="0" smtClean="0">
                <a:solidFill>
                  <a:srgbClr val="BF3785"/>
                </a:solidFill>
              </a:rPr>
              <a:t>KAŻDEGO RODZAJU STYLIZACJI!</a:t>
            </a:r>
          </a:p>
          <a:p>
            <a:pPr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400" b="1" kern="0" baseline="0" dirty="0" smtClean="0">
              <a:solidFill>
                <a:srgbClr val="BF3785"/>
              </a:solidFill>
            </a:endParaRPr>
          </a:p>
          <a:p>
            <a:pPr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</a:pPr>
            <a:r>
              <a:rPr lang="pl-PL" sz="1600" b="1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Płaska lokówka </a:t>
            </a:r>
            <a:r>
              <a:rPr lang="pl-PL" sz="1600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do uzyskania efektu silnie skręconych loczków i „łamanych” fali</a:t>
            </a:r>
          </a:p>
          <a:p>
            <a:pPr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kern="0" baseline="0" dirty="0" smtClean="0">
              <a:solidFill>
                <a:srgbClr val="969696"/>
              </a:solidFill>
              <a:latin typeface="Arial Rounded MT Bold" pitchFamily="34" charset="0"/>
              <a:ea typeface="+mj-ea"/>
              <a:cs typeface="Arial" pitchFamily="34" charset="0"/>
            </a:endParaRPr>
          </a:p>
          <a:p>
            <a:pPr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kern="0" baseline="0" dirty="0" smtClean="0">
              <a:solidFill>
                <a:srgbClr val="969696"/>
              </a:solidFill>
              <a:latin typeface="Arial Rounded MT Bold" pitchFamily="34" charset="0"/>
              <a:ea typeface="+mj-ea"/>
              <a:cs typeface="Arial" pitchFamily="34" charset="0"/>
            </a:endParaRPr>
          </a:p>
          <a:p>
            <a:pPr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kern="0" baseline="0" dirty="0" smtClean="0">
              <a:solidFill>
                <a:srgbClr val="969696"/>
              </a:solidFill>
              <a:latin typeface="Arial Rounded MT Bold" pitchFamily="34" charset="0"/>
              <a:ea typeface="+mj-ea"/>
              <a:cs typeface="Arial" pitchFamily="34" charset="0"/>
            </a:endParaRPr>
          </a:p>
          <a:p>
            <a:pPr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</a:pPr>
            <a:r>
              <a:rPr lang="pl-PL" sz="1600" b="1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Spirala </a:t>
            </a:r>
            <a:r>
              <a:rPr lang="pl-PL" sz="1600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do uzyskania wyraźnych, gęstych loków</a:t>
            </a:r>
          </a:p>
          <a:p>
            <a:pPr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kern="0" baseline="0" dirty="0" smtClean="0">
              <a:solidFill>
                <a:srgbClr val="969696"/>
              </a:solidFill>
              <a:latin typeface="Arial Rounded MT Bold" pitchFamily="34" charset="0"/>
              <a:ea typeface="+mj-ea"/>
              <a:cs typeface="Arial" pitchFamily="34" charset="0"/>
            </a:endParaRPr>
          </a:p>
          <a:p>
            <a:pPr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</a:pPr>
            <a:endParaRPr lang="pl-PL" sz="1600" kern="0" baseline="0" dirty="0" smtClean="0">
              <a:solidFill>
                <a:srgbClr val="969696"/>
              </a:solidFill>
              <a:latin typeface="Arial Rounded MT Bold" pitchFamily="34" charset="0"/>
              <a:ea typeface="+mj-ea"/>
              <a:cs typeface="Arial" pitchFamily="34" charset="0"/>
            </a:endParaRPr>
          </a:p>
          <a:p>
            <a:pPr lvl="1" indent="-342900" algn="l">
              <a:spcBef>
                <a:spcPct val="20000"/>
              </a:spcBef>
              <a:buClr>
                <a:srgbClr val="E42518"/>
              </a:buClr>
            </a:pPr>
            <a:endParaRPr lang="pl-PL" sz="1600" kern="0" baseline="0" dirty="0" smtClean="0">
              <a:solidFill>
                <a:srgbClr val="969696"/>
              </a:solidFill>
              <a:latin typeface="Arial Rounded MT Bold" pitchFamily="34" charset="0"/>
              <a:ea typeface="+mj-ea"/>
              <a:cs typeface="Arial" pitchFamily="34" charset="0"/>
            </a:endParaRPr>
          </a:p>
          <a:p>
            <a:pPr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</a:pPr>
            <a:r>
              <a:rPr lang="pl-PL" sz="1600" b="1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Duża lokówka </a:t>
            </a:r>
            <a:r>
              <a:rPr lang="pl-PL" sz="1600" kern="0" baseline="0" dirty="0" smtClean="0">
                <a:solidFill>
                  <a:srgbClr val="969696"/>
                </a:solidFill>
                <a:latin typeface="Arial Rounded MT Bold" pitchFamily="34" charset="0"/>
                <a:ea typeface="+mj-ea"/>
                <a:cs typeface="Arial" pitchFamily="34" charset="0"/>
              </a:rPr>
              <a:t>o średnicy 32mm do dużych loków i wykańczania fryzury (podkręcanie końcówek)</a:t>
            </a:r>
          </a:p>
          <a:p>
            <a:pPr lvl="1" indent="-342900" algn="l">
              <a:spcBef>
                <a:spcPct val="20000"/>
              </a:spcBef>
              <a:buClr>
                <a:srgbClr val="E42518"/>
              </a:buClr>
              <a:buFont typeface="Wingdings" pitchFamily="2" charset="2"/>
              <a:buChar char="Ø"/>
            </a:pPr>
            <a:endParaRPr lang="pl-PL" sz="1600" kern="0" baseline="0" dirty="0" smtClean="0">
              <a:solidFill>
                <a:srgbClr val="969696"/>
              </a:solidFill>
              <a:latin typeface="Arial Rounded MT Bold" pitchFamily="34" charset="0"/>
              <a:ea typeface="+mj-ea"/>
              <a:cs typeface="Arial" pitchFamily="34" charset="0"/>
            </a:endParaRPr>
          </a:p>
          <a:p>
            <a:pPr indent="-342900">
              <a:spcBef>
                <a:spcPts val="600"/>
              </a:spcBef>
            </a:pPr>
            <a:r>
              <a:rPr lang="en-US" sz="1600" b="1" dirty="0" smtClean="0">
                <a:latin typeface="Verdana" pitchFamily="34" charset="0"/>
                <a:cs typeface="Times New Roman" pitchFamily="18" charset="0"/>
              </a:rPr>
              <a:t>	</a:t>
            </a:r>
          </a:p>
          <a:p>
            <a:pPr indent="-342900">
              <a:spcBef>
                <a:spcPts val="600"/>
              </a:spcBef>
            </a:pPr>
            <a:r>
              <a:rPr lang="en-US" sz="1600" b="1" dirty="0" smtClean="0">
                <a:latin typeface="Verdana" pitchFamily="34" charset="0"/>
                <a:cs typeface="Times New Roman" pitchFamily="18" charset="0"/>
              </a:rPr>
              <a:t>	</a:t>
            </a:r>
            <a:endParaRPr lang="en-US" sz="1200" b="1" dirty="0" smtClean="0">
              <a:latin typeface="Verdana" pitchFamily="34" charset="0"/>
              <a:cs typeface="Times New Roman" pitchFamily="18" charset="0"/>
            </a:endParaRPr>
          </a:p>
        </p:txBody>
      </p:sp>
      <p:pic>
        <p:nvPicPr>
          <p:cNvPr id="16" name="Picture 17"/>
          <p:cNvPicPr>
            <a:picLocks noChangeAspect="1" noChangeArrowheads="1"/>
          </p:cNvPicPr>
          <p:nvPr/>
        </p:nvPicPr>
        <p:blipFill>
          <a:blip r:embed="rId2"/>
          <a:srcRect l="45714" t="30302"/>
          <a:stretch>
            <a:fillRect/>
          </a:stretch>
        </p:blipFill>
        <p:spPr bwMode="auto">
          <a:xfrm>
            <a:off x="8095776" y="236561"/>
            <a:ext cx="156845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472" y="1772816"/>
            <a:ext cx="2677400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EB Presentation">
  <a:themeElements>
    <a:clrScheme name="SEB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EB Presentation">
      <a:majorFont>
        <a:latin typeface="Arial"/>
        <a:ea typeface="ＭＳ Ｐゴシック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lnDef>
  </a:objectDefaults>
  <a:extraClrSchemeLst>
    <a:extraClrScheme>
      <a:clrScheme name="SEB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B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B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B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B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B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B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B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B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B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B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B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7769</TotalTime>
  <Words>2570</Words>
  <Application>Microsoft Office PowerPoint</Application>
  <PresentationFormat>Papier A4 (210x297 mm)</PresentationFormat>
  <Paragraphs>1159</Paragraphs>
  <Slides>62</Slides>
  <Notes>4</Notes>
  <HiddenSlides>1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62</vt:i4>
      </vt:variant>
    </vt:vector>
  </HeadingPairs>
  <TitlesOfParts>
    <vt:vector size="63" baseType="lpstr">
      <vt:lpstr>SEB Presentation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  <vt:lpstr>Slajd 59</vt:lpstr>
      <vt:lpstr>Slajd 60</vt:lpstr>
      <vt:lpstr>Slajd 61</vt:lpstr>
      <vt:lpstr>Slajd 62</vt:lpstr>
    </vt:vector>
  </TitlesOfParts>
  <Company>Groupe SEB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amatlosz</cp:lastModifiedBy>
  <cp:revision>1195</cp:revision>
  <dcterms:modified xsi:type="dcterms:W3CDTF">2010-08-27T10:06:10Z</dcterms:modified>
</cp:coreProperties>
</file>