
<file path=[Content_Types].xml><?xml version="1.0" encoding="utf-8"?>
<Types xmlns="http://schemas.openxmlformats.org/package/2006/content-types">
  <Override PartName="/ppt/slides/slide29.xml" ContentType="application/vnd.openxmlformats-officedocument.presentationml.slide+xml"/>
  <Override PartName="/ppt/slides/slide47.xml" ContentType="application/vnd.openxmlformats-officedocument.presentationml.slide+xml"/>
  <Override PartName="/ppt/slides/slide58.xml" ContentType="application/vnd.openxmlformats-officedocument.presentationml.slide+xml"/>
  <Override PartName="/ppt/slides/slide76.xml" ContentType="application/vnd.openxmlformats-officedocument.presentationml.slide+xml"/>
  <Override PartName="/ppt/slides/slide94.xml" ContentType="application/vnd.openxmlformats-officedocument.presentationml.slide+xml"/>
  <Override PartName="/ppt/notesSlides/notesSlide2.xml" ContentType="application/vnd.openxmlformats-officedocument.presentationml.notesSlide+xml"/>
  <Override PartName="/ppt/slides/slide4.xml" ContentType="application/vnd.openxmlformats-officedocument.presentationml.slide+xml"/>
  <Override PartName="/ppt/slides/slide18.xml" ContentType="application/vnd.openxmlformats-officedocument.presentationml.slide+xml"/>
  <Override PartName="/ppt/slides/slide36.xml" ContentType="application/vnd.openxmlformats-officedocument.presentationml.slide+xml"/>
  <Override PartName="/ppt/slides/slide54.xml" ContentType="application/vnd.openxmlformats-officedocument.presentationml.slide+xml"/>
  <Override PartName="/ppt/slides/slide65.xml" ContentType="application/vnd.openxmlformats-officedocument.presentationml.slide+xml"/>
  <Override PartName="/ppt/slides/slide83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5.xml" ContentType="application/vnd.openxmlformats-officedocument.presentationml.slide+xml"/>
  <Override PartName="/ppt/slides/slide43.xml" ContentType="application/vnd.openxmlformats-officedocument.presentationml.slide+xml"/>
  <Override PartName="/ppt/slides/slide72.xml" ContentType="application/vnd.openxmlformats-officedocument.presentationml.slide+xml"/>
  <Override PartName="/ppt/slides/slide90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notesSlides/notesSlide27.xml" ContentType="application/vnd.openxmlformats-officedocument.presentationml.notesSlide+xml"/>
  <Default Extension="xml" ContentType="application/xml"/>
  <Override PartName="/ppt/slides/slide14.xml" ContentType="application/vnd.openxmlformats-officedocument.presentationml.slide+xml"/>
  <Override PartName="/ppt/slides/slide32.xml" ContentType="application/vnd.openxmlformats-officedocument.presentationml.slide+xml"/>
  <Override PartName="/ppt/slides/slide50.xml" ContentType="application/vnd.openxmlformats-officedocument.presentationml.slide+xml"/>
  <Override PartName="/ppt/slides/slide61.xml" ContentType="application/vnd.openxmlformats-officedocument.presentationml.slide+xml"/>
  <Override PartName="/ppt/notesMasters/notesMaster1.xml" ContentType="application/vnd.openxmlformats-officedocument.presentationml.notesMaster+xml"/>
  <Override PartName="/ppt/notesSlides/notesSlide16.xml" ContentType="application/vnd.openxmlformats-officedocument.presentationml.notesSlide+xml"/>
  <Override PartName="/ppt/slides/slide10.xml" ContentType="application/vnd.openxmlformats-officedocument.presentationml.slide+xml"/>
  <Override PartName="/ppt/slides/slide21.xml" ContentType="application/vnd.openxmlformats-officedocument.presentationml.slide+xml"/>
  <Override PartName="/ppt/tableStyles.xml" ContentType="application/vnd.openxmlformats-officedocument.presentationml.tableStyles+xml"/>
  <Override PartName="/ppt/notesSlides/notesSlide23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30.xml" ContentType="application/vnd.openxmlformats-officedocument.presentationml.notesSlide+xml"/>
  <Override PartName="/ppt/slides/slide99.xml" ContentType="application/vnd.openxmlformats-officedocument.presentationml.slide+xml"/>
  <Override PartName="/ppt/notesSlides/notesSlide7.xml" ContentType="application/vnd.openxmlformats-officedocument.presentationml.notesSlide+xml"/>
  <Override PartName="/ppt/slides/slide9.xml" ContentType="application/vnd.openxmlformats-officedocument.presentationml.slide+xml"/>
  <Override PartName="/ppt/slides/slide59.xml" ContentType="application/vnd.openxmlformats-officedocument.presentationml.slide+xml"/>
  <Override PartName="/ppt/slides/slide77.xml" ContentType="application/vnd.openxmlformats-officedocument.presentationml.slide+xml"/>
  <Override PartName="/ppt/slides/slide88.xml" ContentType="application/vnd.openxmlformats-officedocument.presentationml.slide+xml"/>
  <Override PartName="/ppt/viewProps.xml" ContentType="application/vnd.openxmlformats-officedocument.presentationml.viewProps+xml"/>
  <Override PartName="/ppt/slides/slide5.xml" ContentType="application/vnd.openxmlformats-officedocument.presentationml.slide+xml"/>
  <Override PartName="/ppt/slides/slide19.xml" ContentType="application/vnd.openxmlformats-officedocument.presentationml.slide+xml"/>
  <Override PartName="/ppt/slides/slide48.xml" ContentType="application/vnd.openxmlformats-officedocument.presentationml.slide+xml"/>
  <Override PartName="/ppt/slides/slide66.xml" ContentType="application/vnd.openxmlformats-officedocument.presentationml.slide+xml"/>
  <Override PartName="/ppt/slides/slide95.xml" ContentType="application/vnd.openxmlformats-officedocument.presentationml.slide+xml"/>
  <Override PartName="/ppt/slideLayouts/slideLayout7.xml" ContentType="application/vnd.openxmlformats-officedocument.presentationml.slideLayout+xml"/>
  <Default Extension="png" ContentType="image/png"/>
  <Override PartName="/ppt/notesSlides/notesSlide3.xml" ContentType="application/vnd.openxmlformats-officedocument.presentationml.notesSlide+xml"/>
  <Override PartName="/ppt/slides/slide26.xml" ContentType="application/vnd.openxmlformats-officedocument.presentationml.slide+xml"/>
  <Override PartName="/ppt/slides/slide37.xml" ContentType="application/vnd.openxmlformats-officedocument.presentationml.slide+xml"/>
  <Override PartName="/ppt/slides/slide55.xml" ContentType="application/vnd.openxmlformats-officedocument.presentationml.slide+xml"/>
  <Override PartName="/ppt/slides/slide73.xml" ContentType="application/vnd.openxmlformats-officedocument.presentationml.slide+xml"/>
  <Override PartName="/ppt/slides/slide84.xml" ContentType="application/vnd.openxmlformats-officedocument.presentationml.slide+xml"/>
  <Override PartName="/ppt/presProps.xml" ContentType="application/vnd.openxmlformats-officedocument.presentationml.presProps+xml"/>
  <Override PartName="/ppt/theme/theme2.xml" ContentType="application/vnd.openxmlformats-officedocument.theme+xml"/>
  <Override PartName="/ppt/slides/slide1.xml" ContentType="application/vnd.openxmlformats-officedocument.presentationml.slide+xml"/>
  <Override PartName="/ppt/slides/slide15.xml" ContentType="application/vnd.openxmlformats-officedocument.presentationml.slide+xml"/>
  <Override PartName="/ppt/slides/slide33.xml" ContentType="application/vnd.openxmlformats-officedocument.presentationml.slide+xml"/>
  <Override PartName="/ppt/slides/slide44.xml" ContentType="application/vnd.openxmlformats-officedocument.presentationml.slide+xml"/>
  <Override PartName="/ppt/slides/slide62.xml" ContentType="application/vnd.openxmlformats-officedocument.presentationml.slide+xml"/>
  <Override PartName="/ppt/slides/slide80.xml" ContentType="application/vnd.openxmlformats-officedocument.presentationml.slide+xml"/>
  <Override PartName="/ppt/slides/slide91.xml" ContentType="application/vnd.openxmlformats-officedocument.presentationml.slide+xml"/>
  <Override PartName="/ppt/slideLayouts/slideLayout3.xml" ContentType="application/vnd.openxmlformats-officedocument.presentationml.slideLayout+xml"/>
  <Default Extension="emf" ContentType="image/x-emf"/>
  <Override PartName="/ppt/notesSlides/notesSlide17.xml" ContentType="application/vnd.openxmlformats-officedocument.presentationml.notesSlide+xml"/>
  <Override PartName="/ppt/notesSlides/notesSlide28.xml" ContentType="application/vnd.openxmlformats-officedocument.presentationml.notesSlide+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22.xml" ContentType="application/vnd.openxmlformats-officedocument.presentationml.slide+xml"/>
  <Override PartName="/ppt/slides/slide31.xml" ContentType="application/vnd.openxmlformats-officedocument.presentationml.slide+xml"/>
  <Override PartName="/ppt/slides/slide42.xml" ContentType="application/vnd.openxmlformats-officedocument.presentationml.slide+xml"/>
  <Override PartName="/ppt/slides/slide51.xml" ContentType="application/vnd.openxmlformats-officedocument.presentationml.slide+xml"/>
  <Override PartName="/ppt/slides/slide60.xml" ContentType="application/vnd.openxmlformats-officedocument.presentationml.slide+xml"/>
  <Override PartName="/ppt/slideLayouts/slideLayout1.xml" ContentType="application/vnd.openxmlformats-officedocument.presentationml.slideLayout+xml"/>
  <Override PartName="/ppt/notesSlides/notesSlide15.xml" ContentType="application/vnd.openxmlformats-officedocument.presentationml.notesSlide+xml"/>
  <Override PartName="/ppt/notesSlides/notesSlide24.xml" ContentType="application/vnd.openxmlformats-officedocument.presentationml.notesSlide+xml"/>
  <Override PartName="/ppt/notesSlides/notesSlide26.xml" ContentType="application/vnd.openxmlformats-officedocument.presentationml.notesSlide+xml"/>
  <Override PartName="/docProps/app.xml" ContentType="application/vnd.openxmlformats-officedocument.extended-properties+xml"/>
  <Override PartName="/ppt/slides/slide11.xml" ContentType="application/vnd.openxmlformats-officedocument.presentationml.slide+xml"/>
  <Override PartName="/ppt/slides/slide20.xml" ContentType="application/vnd.openxmlformats-officedocument.presentationml.slide+xml"/>
  <Override PartName="/ppt/slides/slide40.xml" ContentType="application/vnd.openxmlformats-officedocument.presentationml.slide+xml"/>
  <Override PartName="/ppt/notesSlides/notesSlide13.xml" ContentType="application/vnd.openxmlformats-officedocument.presentationml.notesSlide+xml"/>
  <Override PartName="/ppt/notesSlides/notesSlide22.xml" ContentType="application/vnd.openxmlformats-officedocument.presentationml.notesSlide+xml"/>
  <Override PartName="/ppt/notesSlides/notesSlide33.xml" ContentType="application/vnd.openxmlformats-officedocument.presentationml.notesSlide+xml"/>
  <Override PartName="/ppt/slideLayouts/slideLayout10.xml" ContentType="application/vnd.openxmlformats-officedocument.presentationml.slideLayout+xml"/>
  <Override PartName="/ppt/notesSlides/notesSlide8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20.xml" ContentType="application/vnd.openxmlformats-officedocument.presentationml.notesSlide+xml"/>
  <Default Extension="gif" ContentType="image/gif"/>
  <Override PartName="/ppt/notesSlides/notesSlide31.xml" ContentType="application/vnd.openxmlformats-officedocument.presentationml.notesSlide+xml"/>
  <Override PartName="/ppt/slides/slide89.xml" ContentType="application/vnd.openxmlformats-officedocument.presentationml.slide+xml"/>
  <Override PartName="/ppt/slides/slide98.xml" ContentType="application/vnd.openxmlformats-officedocument.presentationml.slide+xml"/>
  <Override PartName="/ppt/notesSlides/notesSlide6.xml" ContentType="application/vnd.openxmlformats-officedocument.presentationml.notesSlide+xml"/>
  <Override PartName="/ppt/slides/slide8.xml" ContentType="application/vnd.openxmlformats-officedocument.presentationml.slide+xml"/>
  <Override PartName="/ppt/slides/slide49.xml" ContentType="application/vnd.openxmlformats-officedocument.presentationml.slide+xml"/>
  <Override PartName="/ppt/slides/slide69.xml" ContentType="application/vnd.openxmlformats-officedocument.presentationml.slide+xml"/>
  <Override PartName="/ppt/slides/slide78.xml" ContentType="application/vnd.openxmlformats-officedocument.presentationml.slide+xml"/>
  <Override PartName="/ppt/slides/slide87.xml" ContentType="application/vnd.openxmlformats-officedocument.presentationml.slide+xml"/>
  <Override PartName="/ppt/slides/slide96.xml" ContentType="application/vnd.openxmlformats-officedocument.presentationml.slide+xml"/>
  <Override PartName="/ppt/handoutMasters/handoutMaster1.xml" ContentType="application/vnd.openxmlformats-officedocument.presentationml.handoutMaster+xml"/>
  <Override PartName="/ppt/notesSlides/notesSlide4.xml" ContentType="application/vnd.openxmlformats-officedocument.presentationml.notesSlide+xml"/>
  <Override PartName="/docProps/core.xml" ContentType="application/vnd.openxmlformats-package.core-properties+xml"/>
  <Override PartName="/ppt/slides/slide6.xml" ContentType="application/vnd.openxmlformats-officedocument.presentationml.slide+xml"/>
  <Override PartName="/ppt/slides/slide38.xml" ContentType="application/vnd.openxmlformats-officedocument.presentationml.slide+xml"/>
  <Override PartName="/ppt/slides/slide56.xml" ContentType="application/vnd.openxmlformats-officedocument.presentationml.slide+xml"/>
  <Override PartName="/ppt/slides/slide67.xml" ContentType="application/vnd.openxmlformats-officedocument.presentationml.slide+xml"/>
  <Override PartName="/ppt/slides/slide85.xml" ContentType="application/vnd.openxmlformats-officedocument.presentationml.slide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27.xml" ContentType="application/vnd.openxmlformats-officedocument.presentationml.slide+xml"/>
  <Override PartName="/ppt/slides/slide45.xml" ContentType="application/vnd.openxmlformats-officedocument.presentationml.slide+xml"/>
  <Override PartName="/ppt/slides/slide74.xml" ContentType="application/vnd.openxmlformats-officedocument.presentationml.slide+xml"/>
  <Override PartName="/ppt/slides/slide92.xml" ContentType="application/vnd.openxmlformats-officedocument.presentationml.slide+xml"/>
  <Override PartName="/ppt/slideLayouts/slideLayout4.xml" ContentType="application/vnd.openxmlformats-officedocument.presentationml.slideLayout+xml"/>
  <Override PartName="/ppt/theme/theme3.xml" ContentType="application/vnd.openxmlformats-officedocument.theme+xml"/>
  <Override PartName="/ppt/notesSlides/notesSlide29.xml" ContentType="application/vnd.openxmlformats-officedocument.presentationml.notesSlide+xml"/>
  <Override PartName="/ppt/slides/slide2.xml" ContentType="application/vnd.openxmlformats-officedocument.presentationml.slide+xml"/>
  <Override PartName="/ppt/slides/slide16.xml" ContentType="application/vnd.openxmlformats-officedocument.presentationml.slide+xml"/>
  <Override PartName="/ppt/slides/slide34.xml" ContentType="application/vnd.openxmlformats-officedocument.presentationml.slide+xml"/>
  <Override PartName="/ppt/slides/slide52.xml" ContentType="application/vnd.openxmlformats-officedocument.presentationml.slide+xml"/>
  <Override PartName="/ppt/slides/slide63.xml" ContentType="application/vnd.openxmlformats-officedocument.presentationml.slide+xml"/>
  <Override PartName="/ppt/slides/slide81.xml" ContentType="application/vnd.openxmlformats-officedocument.presentationml.slide+xml"/>
  <Default Extension="wmf" ContentType="image/x-wmf"/>
  <Override PartName="/ppt/notesSlides/notesSlide18.xml" ContentType="application/vnd.openxmlformats-officedocument.presentationml.notesSlide+xml"/>
  <Default Extension="rels" ContentType="application/vnd.openxmlformats-package.relationships+xml"/>
  <Override PartName="/ppt/slides/slide23.xml" ContentType="application/vnd.openxmlformats-officedocument.presentationml.slide+xml"/>
  <Override PartName="/ppt/slides/slide41.xml" ContentType="application/vnd.openxmlformats-officedocument.presentationml.slide+xml"/>
  <Override PartName="/ppt/slides/slide70.xml" ContentType="application/vnd.openxmlformats-officedocument.presentationml.slide+xml"/>
  <Override PartName="/ppt/notesSlides/notesSlide25.xml" ContentType="application/vnd.openxmlformats-officedocument.presentationml.notesSlide+xml"/>
  <Override PartName="/ppt/slides/slide12.xml" ContentType="application/vnd.openxmlformats-officedocument.presentationml.slide+xml"/>
  <Override PartName="/ppt/slides/slide30.xml" ContentType="application/vnd.openxmlformats-officedocument.presentationml.slide+xml"/>
  <Override PartName="/ppt/slideLayouts/slideLayout11.xml" ContentType="application/vnd.openxmlformats-officedocument.presentationml.slideLayout+xml"/>
  <Override PartName="/ppt/notesSlides/notesSlide14.xml" ContentType="application/vnd.openxmlformats-officedocument.presentationml.notesSlide+xml"/>
  <Override PartName="/ppt/notesSlides/notesSlide32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21.xml" ContentType="application/vnd.openxmlformats-officedocument.presentationml.notesSlide+xml"/>
  <Override PartName="/ppt/slides/slide79.xml" ContentType="application/vnd.openxmlformats-officedocument.presentationml.slide+xml"/>
  <Override PartName="/ppt/notesSlides/notesSlide10.xml" ContentType="application/vnd.openxmlformats-officedocument.presentationml.notesSlide+xml"/>
  <Override PartName="/ppt/slides/slide7.xml" ContentType="application/vnd.openxmlformats-officedocument.presentationml.slide+xml"/>
  <Override PartName="/ppt/slides/slide68.xml" ContentType="application/vnd.openxmlformats-officedocument.presentationml.slide+xml"/>
  <Override PartName="/ppt/slides/slide97.xml" ContentType="application/vnd.openxmlformats-officedocument.presentationml.slide+xml"/>
  <Override PartName="/ppt/slideLayouts/slideLayout9.xml" ContentType="application/vnd.openxmlformats-officedocument.presentationml.slideLayout+xml"/>
  <Override PartName="/ppt/notesSlides/notesSlide5.xml" ContentType="application/vnd.openxmlformats-officedocument.presentationml.notesSlide+xml"/>
  <Override PartName="/ppt/slides/slide28.xml" ContentType="application/vnd.openxmlformats-officedocument.presentationml.slide+xml"/>
  <Override PartName="/ppt/slides/slide39.xml" ContentType="application/vnd.openxmlformats-officedocument.presentationml.slide+xml"/>
  <Override PartName="/ppt/slides/slide57.xml" ContentType="application/vnd.openxmlformats-officedocument.presentationml.slide+xml"/>
  <Override PartName="/ppt/slides/slide75.xml" ContentType="application/vnd.openxmlformats-officedocument.presentationml.slide+xml"/>
  <Override PartName="/ppt/slides/slide86.xml" ContentType="application/vnd.openxmlformats-officedocument.presentationml.slide+xml"/>
  <Override PartName="/ppt/notesSlides/notesSlide1.xml" ContentType="application/vnd.openxmlformats-officedocument.presentationml.notesSlide+xml"/>
  <Override PartName="/ppt/slides/slide3.xml" ContentType="application/vnd.openxmlformats-officedocument.presentationml.slide+xml"/>
  <Override PartName="/ppt/slides/slide17.xml" ContentType="application/vnd.openxmlformats-officedocument.presentationml.slide+xml"/>
  <Override PartName="/ppt/slides/slide46.xml" ContentType="application/vnd.openxmlformats-officedocument.presentationml.slide+xml"/>
  <Override PartName="/ppt/slides/slide64.xml" ContentType="application/vnd.openxmlformats-officedocument.presentationml.slide+xml"/>
  <Override PartName="/ppt/slides/slide93.xml" ContentType="application/vnd.openxmlformats-officedocument.presentationml.slide+xml"/>
  <Override PartName="/ppt/slideLayouts/slideLayout5.xml" ContentType="application/vnd.openxmlformats-officedocument.presentationml.slideLayout+xml"/>
  <Override PartName="/ppt/notesSlides/notesSlide19.xml" ContentType="application/vnd.openxmlformats-officedocument.presentationml.notesSlide+xml"/>
  <Override PartName="/ppt/slides/slide24.xml" ContentType="application/vnd.openxmlformats-officedocument.presentationml.slide+xml"/>
  <Override PartName="/ppt/slides/slide35.xml" ContentType="application/vnd.openxmlformats-officedocument.presentationml.slide+xml"/>
  <Override PartName="/ppt/slides/slide53.xml" ContentType="application/vnd.openxmlformats-officedocument.presentationml.slide+xml"/>
  <Override PartName="/ppt/slides/slide71.xml" ContentType="application/vnd.openxmlformats-officedocument.presentationml.slide+xml"/>
  <Override PartName="/ppt/slides/slide82.xml" ContentType="application/vnd.openxmlformats-officedocument.presentationml.slide+xml"/>
  <Default Extension="jpeg" ContentType="image/jpeg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37" r:id="rId1"/>
  </p:sldMasterIdLst>
  <p:notesMasterIdLst>
    <p:notesMasterId r:id="rId101"/>
  </p:notesMasterIdLst>
  <p:handoutMasterIdLst>
    <p:handoutMasterId r:id="rId102"/>
  </p:handoutMasterIdLst>
  <p:sldIdLst>
    <p:sldId id="790" r:id="rId2"/>
    <p:sldId id="524" r:id="rId3"/>
    <p:sldId id="767" r:id="rId4"/>
    <p:sldId id="768" r:id="rId5"/>
    <p:sldId id="769" r:id="rId6"/>
    <p:sldId id="779" r:id="rId7"/>
    <p:sldId id="771" r:id="rId8"/>
    <p:sldId id="772" r:id="rId9"/>
    <p:sldId id="773" r:id="rId10"/>
    <p:sldId id="774" r:id="rId11"/>
    <p:sldId id="775" r:id="rId12"/>
    <p:sldId id="776" r:id="rId13"/>
    <p:sldId id="777" r:id="rId14"/>
    <p:sldId id="781" r:id="rId15"/>
    <p:sldId id="782" r:id="rId16"/>
    <p:sldId id="780" r:id="rId17"/>
    <p:sldId id="778" r:id="rId18"/>
    <p:sldId id="654" r:id="rId19"/>
    <p:sldId id="655" r:id="rId20"/>
    <p:sldId id="705" r:id="rId21"/>
    <p:sldId id="706" r:id="rId22"/>
    <p:sldId id="561" r:id="rId23"/>
    <p:sldId id="558" r:id="rId24"/>
    <p:sldId id="560" r:id="rId25"/>
    <p:sldId id="766" r:id="rId26"/>
    <p:sldId id="707" r:id="rId27"/>
    <p:sldId id="660" r:id="rId28"/>
    <p:sldId id="562" r:id="rId29"/>
    <p:sldId id="658" r:id="rId30"/>
    <p:sldId id="788" r:id="rId31"/>
    <p:sldId id="720" r:id="rId32"/>
    <p:sldId id="786" r:id="rId33"/>
    <p:sldId id="659" r:id="rId34"/>
    <p:sldId id="784" r:id="rId35"/>
    <p:sldId id="626" r:id="rId36"/>
    <p:sldId id="630" r:id="rId37"/>
    <p:sldId id="661" r:id="rId38"/>
    <p:sldId id="639" r:id="rId39"/>
    <p:sldId id="662" r:id="rId40"/>
    <p:sldId id="474" r:id="rId41"/>
    <p:sldId id="633" r:id="rId42"/>
    <p:sldId id="676" r:id="rId43"/>
    <p:sldId id="677" r:id="rId44"/>
    <p:sldId id="634" r:id="rId45"/>
    <p:sldId id="565" r:id="rId46"/>
    <p:sldId id="712" r:id="rId47"/>
    <p:sldId id="623" r:id="rId48"/>
    <p:sldId id="679" r:id="rId49"/>
    <p:sldId id="536" r:id="rId50"/>
    <p:sldId id="736" r:id="rId51"/>
    <p:sldId id="737" r:id="rId52"/>
    <p:sldId id="681" r:id="rId53"/>
    <p:sldId id="724" r:id="rId54"/>
    <p:sldId id="683" r:id="rId55"/>
    <p:sldId id="725" r:id="rId56"/>
    <p:sldId id="734" r:id="rId57"/>
    <p:sldId id="733" r:id="rId58"/>
    <p:sldId id="731" r:id="rId59"/>
    <p:sldId id="721" r:id="rId60"/>
    <p:sldId id="584" r:id="rId61"/>
    <p:sldId id="735" r:id="rId62"/>
    <p:sldId id="728" r:id="rId63"/>
    <p:sldId id="785" r:id="rId64"/>
    <p:sldId id="787" r:id="rId65"/>
    <p:sldId id="542" r:id="rId66"/>
    <p:sldId id="739" r:id="rId67"/>
    <p:sldId id="740" r:id="rId68"/>
    <p:sldId id="741" r:id="rId69"/>
    <p:sldId id="742" r:id="rId70"/>
    <p:sldId id="743" r:id="rId71"/>
    <p:sldId id="744" r:id="rId72"/>
    <p:sldId id="745" r:id="rId73"/>
    <p:sldId id="746" r:id="rId74"/>
    <p:sldId id="747" r:id="rId75"/>
    <p:sldId id="748" r:id="rId76"/>
    <p:sldId id="749" r:id="rId77"/>
    <p:sldId id="750" r:id="rId78"/>
    <p:sldId id="751" r:id="rId79"/>
    <p:sldId id="575" r:id="rId80"/>
    <p:sldId id="752" r:id="rId81"/>
    <p:sldId id="754" r:id="rId82"/>
    <p:sldId id="755" r:id="rId83"/>
    <p:sldId id="695" r:id="rId84"/>
    <p:sldId id="789" r:id="rId85"/>
    <p:sldId id="758" r:id="rId86"/>
    <p:sldId id="693" r:id="rId87"/>
    <p:sldId id="698" r:id="rId88"/>
    <p:sldId id="699" r:id="rId89"/>
    <p:sldId id="700" r:id="rId90"/>
    <p:sldId id="701" r:id="rId91"/>
    <p:sldId id="696" r:id="rId92"/>
    <p:sldId id="688" r:id="rId93"/>
    <p:sldId id="685" r:id="rId94"/>
    <p:sldId id="689" r:id="rId95"/>
    <p:sldId id="783" r:id="rId96"/>
    <p:sldId id="756" r:id="rId97"/>
    <p:sldId id="760" r:id="rId98"/>
    <p:sldId id="761" r:id="rId99"/>
    <p:sldId id="791" r:id="rId100"/>
  </p:sldIdLst>
  <p:sldSz cx="9144000" cy="6858000" type="screen4x3"/>
  <p:notesSz cx="6718300" cy="9867900"/>
  <p:defaultTextStyle>
    <a:defPPr>
      <a:defRPr lang="pl-PL"/>
    </a:defPPr>
    <a:lvl1pPr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1pPr>
    <a:lvl2pPr marL="4572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2pPr>
    <a:lvl3pPr marL="9144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3pPr>
    <a:lvl4pPr marL="13716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4pPr>
    <a:lvl5pPr marL="1828800" algn="ctr" rtl="0" fontAlgn="base">
      <a:spcBef>
        <a:spcPct val="0"/>
      </a:spcBef>
      <a:spcAft>
        <a:spcPct val="0"/>
      </a:spcAft>
      <a:defRPr kern="1200">
        <a:solidFill>
          <a:schemeClr val="tx1"/>
        </a:solidFill>
        <a:latin typeface="Arial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Arial" charset="0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990000"/>
    <a:srgbClr val="438D51"/>
    <a:srgbClr val="33CC33"/>
    <a:srgbClr val="EE0000"/>
    <a:srgbClr val="D60000"/>
    <a:srgbClr val="FFD96D"/>
    <a:srgbClr val="369C49"/>
    <a:srgbClr val="FEB64C"/>
    <a:srgbClr val="FFC757"/>
  </p:clrMru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6091" autoAdjust="0"/>
    <p:restoredTop sz="94468" autoAdjust="0"/>
  </p:normalViewPr>
  <p:slideViewPr>
    <p:cSldViewPr>
      <p:cViewPr>
        <p:scale>
          <a:sx n="62" d="100"/>
          <a:sy n="62" d="100"/>
        </p:scale>
        <p:origin x="-1052" y="-205"/>
      </p:cViewPr>
      <p:guideLst>
        <p:guide orient="horz" pos="2160"/>
        <p:guide pos="2880"/>
      </p:guideLst>
    </p:cSldViewPr>
  </p:slideViewPr>
  <p:outlineViewPr>
    <p:cViewPr>
      <p:scale>
        <a:sx n="33" d="100"/>
        <a:sy n="33" d="100"/>
      </p:scale>
      <p:origin x="0" y="11002"/>
    </p:cViewPr>
    <p:sldLst>
      <p:sld r:id="rId1" collapse="1"/>
      <p:sld r:id="rId2" collapse="1"/>
      <p:sld r:id="rId3" collapse="1"/>
    </p:sldLst>
  </p:outlineViewPr>
  <p:notesTextViewPr>
    <p:cViewPr>
      <p:scale>
        <a:sx n="100" d="100"/>
        <a:sy n="100" d="100"/>
      </p:scale>
      <p:origin x="0" y="0"/>
    </p:cViewPr>
  </p:notesTextViewPr>
  <p:sorterViewPr>
    <p:cViewPr>
      <p:scale>
        <a:sx n="66" d="100"/>
        <a:sy n="66" d="100"/>
      </p:scale>
      <p:origin x="0" y="0"/>
    </p:cViewPr>
  </p:sorter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26" Type="http://schemas.openxmlformats.org/officeDocument/2006/relationships/slide" Target="slides/slide25.xml"/><Relationship Id="rId21" Type="http://schemas.openxmlformats.org/officeDocument/2006/relationships/slide" Target="slides/slide20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84" Type="http://schemas.openxmlformats.org/officeDocument/2006/relationships/slide" Target="slides/slide83.xml"/><Relationship Id="rId89" Type="http://schemas.openxmlformats.org/officeDocument/2006/relationships/slide" Target="slides/slide88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92" Type="http://schemas.openxmlformats.org/officeDocument/2006/relationships/slide" Target="slides/slide9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slide" Target="slides/slide86.xml"/><Relationship Id="rId102" Type="http://schemas.openxmlformats.org/officeDocument/2006/relationships/handoutMaster" Target="handoutMasters/handoutMaster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90" Type="http://schemas.openxmlformats.org/officeDocument/2006/relationships/slide" Target="slides/slide89.xml"/><Relationship Id="rId95" Type="http://schemas.openxmlformats.org/officeDocument/2006/relationships/slide" Target="slides/slide94.xml"/><Relationship Id="rId19" Type="http://schemas.openxmlformats.org/officeDocument/2006/relationships/slide" Target="slides/slide1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100" Type="http://schemas.openxmlformats.org/officeDocument/2006/relationships/slide" Target="slides/slide99.xml"/><Relationship Id="rId105" Type="http://schemas.openxmlformats.org/officeDocument/2006/relationships/theme" Target="theme/theme1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slide" Target="slides/slide84.xml"/><Relationship Id="rId93" Type="http://schemas.openxmlformats.org/officeDocument/2006/relationships/slide" Target="slides/slide92.xml"/><Relationship Id="rId98" Type="http://schemas.openxmlformats.org/officeDocument/2006/relationships/slide" Target="slides/slide97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103" Type="http://schemas.openxmlformats.org/officeDocument/2006/relationships/presProps" Target="presProps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slide" Target="slides/slide87.xml"/><Relationship Id="rId91" Type="http://schemas.openxmlformats.org/officeDocument/2006/relationships/slide" Target="slides/slide90.xml"/><Relationship Id="rId96" Type="http://schemas.openxmlformats.org/officeDocument/2006/relationships/slide" Target="slides/slide95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6" Type="http://schemas.openxmlformats.org/officeDocument/2006/relationships/tableStyles" Target="tableStyles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slide" Target="slides/slide85.xml"/><Relationship Id="rId94" Type="http://schemas.openxmlformats.org/officeDocument/2006/relationships/slide" Target="slides/slide93.xml"/><Relationship Id="rId99" Type="http://schemas.openxmlformats.org/officeDocument/2006/relationships/slide" Target="slides/slide98.xml"/><Relationship Id="rId101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9" Type="http://schemas.openxmlformats.org/officeDocument/2006/relationships/slide" Target="slides/slide38.xml"/><Relationship Id="rId34" Type="http://schemas.openxmlformats.org/officeDocument/2006/relationships/slide" Target="slides/slide33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76" Type="http://schemas.openxmlformats.org/officeDocument/2006/relationships/slide" Target="slides/slide75.xml"/><Relationship Id="rId97" Type="http://schemas.openxmlformats.org/officeDocument/2006/relationships/slide" Target="slides/slide96.xml"/><Relationship Id="rId104" Type="http://schemas.openxmlformats.org/officeDocument/2006/relationships/viewProps" Target="viewProps.xml"/></Relationships>
</file>

<file path=ppt/_rels/viewProps.xml.rels><?xml version="1.0" encoding="UTF-8" standalone="yes"?>
<Relationships xmlns="http://schemas.openxmlformats.org/package/2006/relationships"><Relationship Id="rId3" Type="http://schemas.openxmlformats.org/officeDocument/2006/relationships/slide" Target="slides/slide83.xml"/><Relationship Id="rId2" Type="http://schemas.openxmlformats.org/officeDocument/2006/relationships/slide" Target="slides/slide65.xml"/><Relationship Id="rId1" Type="http://schemas.openxmlformats.org/officeDocument/2006/relationships/slide" Target="slides/slide49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48834" name="Rectangle 2"/>
          <p:cNvSpPr>
            <a:spLocks noGrp="1" noChangeArrowheads="1"/>
          </p:cNvSpPr>
          <p:nvPr>
            <p:ph type="hdr" sz="quarter"/>
          </p:nvPr>
        </p:nvSpPr>
        <p:spPr bwMode="auto">
          <a:xfrm>
            <a:off x="0" y="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248835" name="Rectangle 3"/>
          <p:cNvSpPr>
            <a:spLocks noGrp="1" noChangeArrowheads="1"/>
          </p:cNvSpPr>
          <p:nvPr>
            <p:ph type="dt" sz="quarter" idx="1"/>
          </p:nvPr>
        </p:nvSpPr>
        <p:spPr bwMode="auto">
          <a:xfrm>
            <a:off x="3805238" y="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endParaRPr lang="pl-PL"/>
          </a:p>
        </p:txBody>
      </p:sp>
      <p:sp>
        <p:nvSpPr>
          <p:cNvPr id="248836" name="Rectangle 4"/>
          <p:cNvSpPr>
            <a:spLocks noGrp="1" noChangeArrowheads="1"/>
          </p:cNvSpPr>
          <p:nvPr>
            <p:ph type="ftr" sz="quarter" idx="2"/>
          </p:nvPr>
        </p:nvSpPr>
        <p:spPr bwMode="auto">
          <a:xfrm>
            <a:off x="0" y="937260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248837" name="Rectangle 5"/>
          <p:cNvSpPr>
            <a:spLocks noGrp="1" noChangeArrowheads="1"/>
          </p:cNvSpPr>
          <p:nvPr>
            <p:ph type="sldNum" sz="quarter" idx="3"/>
          </p:nvPr>
        </p:nvSpPr>
        <p:spPr bwMode="auto">
          <a:xfrm>
            <a:off x="3805238" y="9372600"/>
            <a:ext cx="2911475" cy="49371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b" anchorCtr="0" compatLnSpc="1">
            <a:prstTxWarp prst="textNoShape">
              <a:avLst/>
            </a:prstTxWarp>
          </a:bodyPr>
          <a:lstStyle>
            <a:lvl1pPr algn="r">
              <a:defRPr sz="1200"/>
            </a:lvl1pPr>
          </a:lstStyle>
          <a:p>
            <a:fld id="{F2EA4C79-586B-4731-894D-013DE30510F8}" type="slidenum">
              <a:rPr lang="pl-PL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nagłówka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3" name="Symbol zastępczy daty 2"/>
          <p:cNvSpPr>
            <a:spLocks noGrp="1"/>
          </p:cNvSpPr>
          <p:nvPr>
            <p:ph type="dt" idx="1"/>
          </p:nvPr>
        </p:nvSpPr>
        <p:spPr>
          <a:xfrm>
            <a:off x="3805238" y="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1B537652-1E89-4050-AC19-352EF74EC6F9}" type="datetimeFigureOut">
              <a:rPr lang="pl-PL" smtClean="0"/>
              <a:pPr/>
              <a:t>2010-08-26</a:t>
            </a:fld>
            <a:endParaRPr lang="pl-PL"/>
          </a:p>
        </p:txBody>
      </p:sp>
      <p:sp>
        <p:nvSpPr>
          <p:cNvPr id="4" name="Symbol zastępczy obrazu slajdu 3"/>
          <p:cNvSpPr>
            <a:spLocks noGrp="1" noRot="1" noChangeAspect="1"/>
          </p:cNvSpPr>
          <p:nvPr>
            <p:ph type="sldImg" idx="2"/>
          </p:nvPr>
        </p:nvSpPr>
        <p:spPr>
          <a:xfrm>
            <a:off x="892175" y="739775"/>
            <a:ext cx="4933950" cy="3700463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l-PL"/>
          </a:p>
        </p:txBody>
      </p:sp>
      <p:sp>
        <p:nvSpPr>
          <p:cNvPr id="5" name="Symbol zastępczy notatek 4"/>
          <p:cNvSpPr>
            <a:spLocks noGrp="1"/>
          </p:cNvSpPr>
          <p:nvPr>
            <p:ph type="body" sz="quarter" idx="3"/>
          </p:nvPr>
        </p:nvSpPr>
        <p:spPr>
          <a:xfrm>
            <a:off x="671513" y="4687888"/>
            <a:ext cx="5375275" cy="4440237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6" name="Symbol zastępczy stopki 5"/>
          <p:cNvSpPr>
            <a:spLocks noGrp="1"/>
          </p:cNvSpPr>
          <p:nvPr>
            <p:ph type="ftr" sz="quarter" idx="4"/>
          </p:nvPr>
        </p:nvSpPr>
        <p:spPr>
          <a:xfrm>
            <a:off x="0" y="937260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l-PL"/>
          </a:p>
        </p:txBody>
      </p:sp>
      <p:sp>
        <p:nvSpPr>
          <p:cNvPr id="7" name="Symbol zastępczy numeru slajdu 6"/>
          <p:cNvSpPr>
            <a:spLocks noGrp="1"/>
          </p:cNvSpPr>
          <p:nvPr>
            <p:ph type="sldNum" sz="quarter" idx="5"/>
          </p:nvPr>
        </p:nvSpPr>
        <p:spPr>
          <a:xfrm>
            <a:off x="3805238" y="9372600"/>
            <a:ext cx="2911475" cy="49371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DC02FD26-99E0-422B-9EC8-F06FDA61FB53}" type="slidenum">
              <a:rPr lang="pl-PL" smtClean="0"/>
              <a:pPr/>
              <a:t>‹#›</a:t>
            </a:fld>
            <a:endParaRPr lang="pl-PL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9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0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1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2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3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4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6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7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5.xml"/><Relationship Id="rId1" Type="http://schemas.openxmlformats.org/officeDocument/2006/relationships/notesMaster" Target="../notesMasters/notesMaster1.xml"/></Relationships>
</file>

<file path=ppt/notesSlides/_rels/notesSlide1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2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7.xml"/><Relationship Id="rId1" Type="http://schemas.openxmlformats.org/officeDocument/2006/relationships/notesMaster" Target="../notesMasters/notesMaster1.xml"/></Relationships>
</file>

<file path=ppt/notesSlides/_rels/notesSlide2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8.xml"/><Relationship Id="rId1" Type="http://schemas.openxmlformats.org/officeDocument/2006/relationships/notesMaster" Target="../notesMasters/notesMaster1.xml"/></Relationships>
</file>

<file path=ppt/notesSlides/_rels/notesSlide2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2.xml"/><Relationship Id="rId1" Type="http://schemas.openxmlformats.org/officeDocument/2006/relationships/notesMaster" Target="../notesMasters/notesMaster1.xml"/></Relationships>
</file>

<file path=ppt/notesSlides/_rels/notesSlide2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1.xml"/><Relationship Id="rId1" Type="http://schemas.openxmlformats.org/officeDocument/2006/relationships/notesMaster" Target="../notesMasters/notesMaster1.xml"/></Relationships>
</file>

<file path=ppt/notesSlides/_rels/notesSlide2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5.xml"/><Relationship Id="rId1" Type="http://schemas.openxmlformats.org/officeDocument/2006/relationships/notesMaster" Target="../notesMasters/notesMaster1.xml"/></Relationships>
</file>

<file path=ppt/notesSlides/_rels/notesSlide2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6.xml"/><Relationship Id="rId1" Type="http://schemas.openxmlformats.org/officeDocument/2006/relationships/notesMaster" Target="../notesMasters/notesMaster1.xml"/></Relationships>
</file>

<file path=ppt/notesSlides/_rels/notesSlide2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1.xml"/><Relationship Id="rId1" Type="http://schemas.openxmlformats.org/officeDocument/2006/relationships/notesMaster" Target="../notesMasters/notesMaster1.xml"/></Relationships>
</file>

<file path=ppt/notesSlides/_rels/notesSlide2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2.xml"/><Relationship Id="rId1" Type="http://schemas.openxmlformats.org/officeDocument/2006/relationships/notesMaster" Target="../notesMasters/notesMaster1.xml"/></Relationships>
</file>

<file path=ppt/notesSlides/_rels/notesSlide2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4.xml"/><Relationship Id="rId1" Type="http://schemas.openxmlformats.org/officeDocument/2006/relationships/notesMaster" Target="../notesMasters/notesMaster1.xml"/></Relationships>
</file>

<file path=ppt/notesSlides/_rels/notesSlide2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5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3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6.xml"/><Relationship Id="rId1" Type="http://schemas.openxmlformats.org/officeDocument/2006/relationships/notesMaster" Target="../notesMasters/notesMaster1.xml"/></Relationships>
</file>

<file path=ppt/notesSlides/_rels/notesSlide3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7.xml"/><Relationship Id="rId1" Type="http://schemas.openxmlformats.org/officeDocument/2006/relationships/notesMaster" Target="../notesMasters/notesMaster1.xml"/></Relationships>
</file>

<file path=ppt/notesSlides/_rels/notesSlide3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8.xml"/><Relationship Id="rId1" Type="http://schemas.openxmlformats.org/officeDocument/2006/relationships/notesMaster" Target="../notesMasters/notesMaster1.xml"/></Relationships>
</file>

<file path=ppt/notesSlides/_rels/notesSlide3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9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8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BFD940-447A-4484-987B-DA66FC90CC61}" type="slidenum">
              <a:rPr lang="fr-FR"/>
              <a:pPr/>
              <a:t>9</a:t>
            </a:fld>
            <a:endParaRPr lang="fr-FR"/>
          </a:p>
        </p:txBody>
      </p:sp>
      <p:sp>
        <p:nvSpPr>
          <p:cNvPr id="186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Ajouter photos !! + verrines</a:t>
            </a:r>
            <a:endParaRPr lang="fr-FR" dirty="0"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29</a:t>
            </a:fld>
            <a:endParaRPr lang="pl-PL"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30</a:t>
            </a:fld>
            <a:endParaRPr lang="pl-PL"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31</a:t>
            </a:fld>
            <a:endParaRPr lang="pl-PL"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32</a:t>
            </a:fld>
            <a:endParaRPr lang="pl-PL"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33</a:t>
            </a:fld>
            <a:endParaRPr lang="pl-PL"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34</a:t>
            </a:fld>
            <a:endParaRPr lang="pl-PL"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36</a:t>
            </a:fld>
            <a:endParaRPr lang="pl-PL"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37</a:t>
            </a:fld>
            <a:endParaRPr lang="pl-PL"/>
          </a:p>
        </p:txBody>
      </p:sp>
    </p:spTree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45</a:t>
            </a:fld>
            <a:endParaRPr lang="pl-PL"/>
          </a:p>
        </p:txBody>
      </p:sp>
    </p:spTree>
  </p:cSld>
  <p:clrMapOvr>
    <a:masterClrMapping/>
  </p:clrMapOvr>
</p:notes>
</file>

<file path=ppt/notesSlides/notesSlide1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46</a:t>
            </a:fld>
            <a:endParaRPr lang="pl-PL"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9BBFD940-447A-4484-987B-DA66FC90CC61}" type="slidenum">
              <a:rPr lang="fr-FR"/>
              <a:pPr/>
              <a:t>10</a:t>
            </a:fld>
            <a:endParaRPr lang="fr-FR"/>
          </a:p>
        </p:txBody>
      </p:sp>
      <p:sp>
        <p:nvSpPr>
          <p:cNvPr id="1862658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862659" name="Rectangle 3"/>
          <p:cNvSpPr>
            <a:spLocks noGrp="1" noChangeArrowheads="1"/>
          </p:cNvSpPr>
          <p:nvPr>
            <p:ph type="body" idx="1"/>
          </p:nvPr>
        </p:nvSpPr>
        <p:spPr/>
        <p:txBody>
          <a:bodyPr/>
          <a:lstStyle/>
          <a:p>
            <a:r>
              <a:rPr lang="fr-FR" dirty="0" smtClean="0"/>
              <a:t>Ajouter photos !! + verrines</a:t>
            </a:r>
            <a:endParaRPr lang="fr-FR" dirty="0"/>
          </a:p>
        </p:txBody>
      </p:sp>
    </p:spTree>
  </p:cSld>
  <p:clrMapOvr>
    <a:masterClrMapping/>
  </p:clrMapOvr>
</p:notes>
</file>

<file path=ppt/notesSlides/notesSlide2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47</a:t>
            </a:fld>
            <a:endParaRPr lang="pl-PL"/>
          </a:p>
        </p:txBody>
      </p:sp>
    </p:spTree>
  </p:cSld>
  <p:clrMapOvr>
    <a:masterClrMapping/>
  </p:clrMapOvr>
</p:notes>
</file>

<file path=ppt/notesSlides/notesSlide2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48</a:t>
            </a:fld>
            <a:endParaRPr lang="pl-PL"/>
          </a:p>
        </p:txBody>
      </p:sp>
    </p:spTree>
  </p:cSld>
  <p:clrMapOvr>
    <a:masterClrMapping/>
  </p:clrMapOvr>
</p:notes>
</file>

<file path=ppt/notesSlides/notesSlide2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52</a:t>
            </a:fld>
            <a:endParaRPr lang="pl-PL"/>
          </a:p>
        </p:txBody>
      </p:sp>
    </p:spTree>
  </p:cSld>
  <p:clrMapOvr>
    <a:masterClrMapping/>
  </p:clrMapOvr>
</p:notes>
</file>

<file path=ppt/notesSlides/notesSlide2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3554" name="Symbol zastępczy obrazu slajdu 1"/>
          <p:cNvSpPr>
            <a:spLocks noGrp="1" noRot="1" noChangeAspect="1" noTextEdit="1"/>
          </p:cNvSpPr>
          <p:nvPr>
            <p:ph type="sldImg"/>
          </p:nvPr>
        </p:nvSpPr>
        <p:spPr>
          <a:ln/>
        </p:spPr>
      </p:sp>
      <p:sp>
        <p:nvSpPr>
          <p:cNvPr id="23555" name="Symbol zastępczy notatek 2"/>
          <p:cNvSpPr>
            <a:spLocks noGrp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endParaRPr lang="pl-PL" smtClean="0">
              <a:latin typeface="Arial" pitchFamily="34" charset="0"/>
              <a:cs typeface="Arial" pitchFamily="34" charset="0"/>
            </a:endParaRPr>
          </a:p>
        </p:txBody>
      </p:sp>
      <p:sp>
        <p:nvSpPr>
          <p:cNvPr id="23556" name="Symbol zastępczy numeru slajdu 3"/>
          <p:cNvSpPr>
            <a:spLocks noGrp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9863A539-95ED-443D-886B-C9DEABBCD8F8}" type="slidenum">
              <a:rPr lang="en-GB" smtClean="0">
                <a:latin typeface="Arial" pitchFamily="34" charset="0"/>
                <a:cs typeface="Arial" pitchFamily="34" charset="0"/>
              </a:rPr>
              <a:pPr/>
              <a:t>71</a:t>
            </a:fld>
            <a:endParaRPr lang="en-GB" smtClean="0">
              <a:latin typeface="Arial" pitchFamily="34" charset="0"/>
              <a:cs typeface="Arial" pitchFamily="34" charset="0"/>
            </a:endParaRPr>
          </a:p>
        </p:txBody>
      </p:sp>
    </p:spTree>
  </p:cSld>
  <p:clrMapOvr>
    <a:masterClrMapping/>
  </p:clrMapOvr>
</p:notes>
</file>

<file path=ppt/notesSlides/notesSlide2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fr-FR"/>
              <a:t>12.08.2009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Anna Larina. Club Marketing.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FD5CD-D60C-4F86-9F5F-575CD98B5BFB}" type="slidenum">
              <a:rPr lang="fr-FR"/>
              <a:pPr/>
              <a:t>85</a:t>
            </a:fld>
            <a:endParaRPr lang="fr-FR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41363"/>
            <a:ext cx="4933950" cy="3700462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56" y="4687927"/>
            <a:ext cx="4929188" cy="4438533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fr-FR"/>
              <a:t>12.08.2009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Anna Larina. Club Marketing.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FD5CD-D60C-4F86-9F5F-575CD98B5BFB}" type="slidenum">
              <a:rPr lang="fr-FR"/>
              <a:pPr/>
              <a:t>86</a:t>
            </a:fld>
            <a:endParaRPr lang="fr-FR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41363"/>
            <a:ext cx="4933950" cy="3700462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56" y="4687927"/>
            <a:ext cx="4929188" cy="4438533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fr-FR"/>
              <a:t>12.08.2009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Anna Larina. Club Marketing.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FD5CD-D60C-4F86-9F5F-575CD98B5BFB}" type="slidenum">
              <a:rPr lang="fr-FR"/>
              <a:pPr/>
              <a:t>91</a:t>
            </a:fld>
            <a:endParaRPr lang="fr-FR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41363"/>
            <a:ext cx="4933950" cy="3700462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56" y="4687927"/>
            <a:ext cx="4929188" cy="4438533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fr-FR"/>
              <a:t>12.08.2009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Anna Larina. Club Marketing.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FD5CD-D60C-4F86-9F5F-575CD98B5BFB}" type="slidenum">
              <a:rPr lang="fr-FR"/>
              <a:pPr/>
              <a:t>92</a:t>
            </a:fld>
            <a:endParaRPr lang="fr-FR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41363"/>
            <a:ext cx="4933950" cy="3700462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56" y="4687927"/>
            <a:ext cx="4929188" cy="4438533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fr-FR"/>
              <a:t>12.08.2009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Anna Larina. Club Marketing.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FD5CD-D60C-4F86-9F5F-575CD98B5BFB}" type="slidenum">
              <a:rPr lang="fr-FR"/>
              <a:pPr/>
              <a:t>94</a:t>
            </a:fld>
            <a:endParaRPr lang="fr-FR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41363"/>
            <a:ext cx="4933950" cy="3700462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56" y="4687927"/>
            <a:ext cx="4929188" cy="4438533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2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fr-FR"/>
              <a:t>12.08.2009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Anna Larina. Club Marketing.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FD5CD-D60C-4F86-9F5F-575CD98B5BFB}" type="slidenum">
              <a:rPr lang="fr-FR"/>
              <a:pPr/>
              <a:t>95</a:t>
            </a:fld>
            <a:endParaRPr lang="fr-FR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41363"/>
            <a:ext cx="4933950" cy="3700462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57" y="4687928"/>
            <a:ext cx="4929188" cy="4438533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7881-416D-4B31-AFAB-C3A0FA3C4D54}" type="slidenum">
              <a:rPr lang="fr-FR" smtClean="0"/>
              <a:pPr/>
              <a:t>11</a:t>
            </a:fld>
            <a:endParaRPr lang="fr-FR"/>
          </a:p>
        </p:txBody>
      </p:sp>
    </p:spTree>
  </p:cSld>
  <p:clrMapOvr>
    <a:masterClrMapping/>
  </p:clrMapOvr>
</p:notes>
</file>

<file path=ppt/notesSlides/notesSlide3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fr-FR"/>
              <a:t>12.08.2009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Anna Larina. Club Marketing.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FD5CD-D60C-4F86-9F5F-575CD98B5BFB}" type="slidenum">
              <a:rPr lang="fr-FR"/>
              <a:pPr/>
              <a:t>96</a:t>
            </a:fld>
            <a:endParaRPr lang="fr-FR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41363"/>
            <a:ext cx="4933950" cy="3700462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56" y="4687927"/>
            <a:ext cx="4929188" cy="4438533"/>
          </a:xfrm>
        </p:spPr>
        <p:txBody>
          <a:bodyPr/>
          <a:lstStyle/>
          <a:p>
            <a:endParaRPr lang="ru-RU"/>
          </a:p>
        </p:txBody>
      </p:sp>
    </p:spTree>
  </p:cSld>
  <p:clrMapOvr>
    <a:masterClrMapping/>
  </p:clrMapOvr>
</p:notes>
</file>

<file path=ppt/notesSlides/notesSlide3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fr-FR"/>
              <a:t>12.08.2009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Anna Larina. Club Marketing.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FD5CD-D60C-4F86-9F5F-575CD98B5BFB}" type="slidenum">
              <a:rPr lang="fr-FR"/>
              <a:pPr/>
              <a:t>97</a:t>
            </a:fld>
            <a:endParaRPr lang="fr-FR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41363"/>
            <a:ext cx="4933950" cy="3700462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56" y="4687927"/>
            <a:ext cx="4929188" cy="443853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fr-FR"/>
              <a:t>12.08.2009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Anna Larina. Club Marketing.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FD5CD-D60C-4F86-9F5F-575CD98B5BFB}" type="slidenum">
              <a:rPr lang="fr-FR"/>
              <a:pPr/>
              <a:t>98</a:t>
            </a:fld>
            <a:endParaRPr lang="fr-FR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41363"/>
            <a:ext cx="4933950" cy="3700462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56" y="4687927"/>
            <a:ext cx="4929188" cy="443853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3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3"/>
          <p:cNvSpPr>
            <a:spLocks noGrp="1" noChangeArrowheads="1"/>
          </p:cNvSpPr>
          <p:nvPr>
            <p:ph type="dt" idx="1"/>
          </p:nvPr>
        </p:nvSpPr>
        <p:spPr>
          <a:ln/>
        </p:spPr>
        <p:txBody>
          <a:bodyPr/>
          <a:lstStyle/>
          <a:p>
            <a:r>
              <a:rPr lang="fr-FR"/>
              <a:t>12.08.2009</a:t>
            </a:r>
          </a:p>
        </p:txBody>
      </p:sp>
      <p:sp>
        <p:nvSpPr>
          <p:cNvPr id="6" name="Rectangle 6"/>
          <p:cNvSpPr>
            <a:spLocks noGrp="1" noChangeArrowheads="1"/>
          </p:cNvSpPr>
          <p:nvPr>
            <p:ph type="ftr" sz="quarter" idx="4"/>
          </p:nvPr>
        </p:nvSpPr>
        <p:spPr>
          <a:ln/>
        </p:spPr>
        <p:txBody>
          <a:bodyPr/>
          <a:lstStyle/>
          <a:p>
            <a:r>
              <a:rPr lang="fr-FR"/>
              <a:t>Anna Larina. Club Marketing.</a:t>
            </a:r>
          </a:p>
        </p:txBody>
      </p:sp>
      <p:sp>
        <p:nvSpPr>
          <p:cNvPr id="7" name="Rectangle 7"/>
          <p:cNvSpPr>
            <a:spLocks noGrp="1" noChangeArrowheads="1"/>
          </p:cNvSpPr>
          <p:nvPr>
            <p:ph type="sldNum" sz="quarter" idx="5"/>
          </p:nvPr>
        </p:nvSpPr>
        <p:spPr>
          <a:ln/>
        </p:spPr>
        <p:txBody>
          <a:bodyPr/>
          <a:lstStyle/>
          <a:p>
            <a:fld id="{F2BFD5CD-D60C-4F86-9F5F-575CD98B5BFB}" type="slidenum">
              <a:rPr lang="fr-FR"/>
              <a:pPr/>
              <a:t>99</a:t>
            </a:fld>
            <a:endParaRPr lang="fr-FR"/>
          </a:p>
        </p:txBody>
      </p:sp>
      <p:sp>
        <p:nvSpPr>
          <p:cNvPr id="176130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xfrm>
            <a:off x="892175" y="741363"/>
            <a:ext cx="4933950" cy="3700462"/>
          </a:xfrm>
          <a:ln/>
        </p:spPr>
      </p:sp>
      <p:sp>
        <p:nvSpPr>
          <p:cNvPr id="176131" name="Rectangle 3"/>
          <p:cNvSpPr>
            <a:spLocks noGrp="1" noChangeArrowheads="1"/>
          </p:cNvSpPr>
          <p:nvPr>
            <p:ph type="body" idx="1"/>
          </p:nvPr>
        </p:nvSpPr>
        <p:spPr>
          <a:xfrm>
            <a:off x="894556" y="4687927"/>
            <a:ext cx="4929188" cy="4438533"/>
          </a:xfrm>
        </p:spPr>
        <p:txBody>
          <a:bodyPr/>
          <a:lstStyle/>
          <a:p>
            <a:endParaRPr lang="ru-RU" dirty="0"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 dirty="0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56757881-416D-4B31-AFAB-C3A0FA3C4D54}" type="slidenum">
              <a:rPr lang="fr-FR" smtClean="0"/>
              <a:pPr/>
              <a:t>12</a:t>
            </a:fld>
            <a:endParaRPr lang="fr-FR"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2B311-9DAC-0242-A1A0-029B3E9324F9}" type="slidenum">
              <a:rPr lang="fr-FR" smtClean="0"/>
              <a:pPr/>
              <a:t>18</a:t>
            </a:fld>
            <a:endParaRPr lang="fr-FR"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'image des diapositives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Espace réservé des commentaires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fr-FR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E552B311-9DAC-0242-A1A0-029B3E9324F9}" type="slidenum">
              <a:rPr lang="fr-FR" smtClean="0"/>
              <a:pPr/>
              <a:t>19</a:t>
            </a:fld>
            <a:endParaRPr lang="fr-FR"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42" name="Rectangle 7"/>
          <p:cNvSpPr>
            <a:spLocks noGrp="1" noChangeArrowheads="1"/>
          </p:cNvSpPr>
          <p:nvPr>
            <p:ph type="sldNum" sz="quarter" idx="5"/>
          </p:nvPr>
        </p:nvSpPr>
        <p:spPr>
          <a:noFill/>
        </p:spPr>
        <p:txBody>
          <a:bodyPr/>
          <a:lstStyle/>
          <a:p>
            <a:fld id="{C86FF564-B944-4CFA-85FB-15818B6E3308}" type="slidenum">
              <a:rPr lang="en-US" smtClean="0">
                <a:cs typeface="Arial" charset="0"/>
              </a:rPr>
              <a:pPr/>
              <a:t>21</a:t>
            </a:fld>
            <a:endParaRPr lang="en-US" smtClean="0">
              <a:cs typeface="Arial" charset="0"/>
            </a:endParaRPr>
          </a:p>
        </p:txBody>
      </p:sp>
      <p:sp>
        <p:nvSpPr>
          <p:cNvPr id="10243" name="Rectangle 2"/>
          <p:cNvSpPr>
            <a:spLocks noGrp="1" noRot="1" noChangeAspect="1" noChangeArrowheads="1" noTextEdit="1"/>
          </p:cNvSpPr>
          <p:nvPr>
            <p:ph type="sldImg"/>
          </p:nvPr>
        </p:nvSpPr>
        <p:spPr>
          <a:ln/>
        </p:spPr>
      </p:sp>
      <p:sp>
        <p:nvSpPr>
          <p:cNvPr id="10244" name="Rectangle 3"/>
          <p:cNvSpPr>
            <a:spLocks noGrp="1" noChangeArrowheads="1"/>
          </p:cNvSpPr>
          <p:nvPr>
            <p:ph type="body" idx="1"/>
          </p:nvPr>
        </p:nvSpPr>
        <p:spPr>
          <a:noFill/>
          <a:ln/>
        </p:spPr>
        <p:txBody>
          <a:bodyPr/>
          <a:lstStyle/>
          <a:p>
            <a:pPr eaLnBrk="1" hangingPunct="1"/>
            <a:endParaRPr lang="fr-FR" smtClean="0"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22</a:t>
            </a:fld>
            <a:endParaRPr lang="pl-PL"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ymbol zastępczy obrazu slajdu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ymbol zastępczy notatek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pl-PL" dirty="0"/>
          </a:p>
        </p:txBody>
      </p:sp>
      <p:sp>
        <p:nvSpPr>
          <p:cNvPr id="4" name="Symbol zastępczy numeru slajdu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DC02FD26-99E0-422B-9EC8-F06FDA61FB53}" type="slidenum">
              <a:rPr lang="pl-PL" smtClean="0"/>
              <a:pPr/>
              <a:t>28</a:t>
            </a:fld>
            <a:endParaRPr lang="pl-PL"/>
          </a:p>
        </p:txBody>
      </p:sp>
    </p:spTree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Slajd tytuł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ctrTitle"/>
          </p:nvPr>
        </p:nvSpPr>
        <p:spPr>
          <a:xfrm>
            <a:off x="685800" y="2130428"/>
            <a:ext cx="7772400" cy="1470025"/>
          </a:xfrm>
        </p:spPr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Podtytuł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457200" indent="0" algn="ctr">
              <a:buNone/>
              <a:defRPr/>
            </a:lvl2pPr>
            <a:lvl3pPr marL="914400" indent="0" algn="ctr">
              <a:buNone/>
              <a:defRPr/>
            </a:lvl3pPr>
            <a:lvl4pPr marL="1371600" indent="0" algn="ctr">
              <a:buNone/>
              <a:defRPr/>
            </a:lvl4pPr>
            <a:lvl5pPr marL="1828800" indent="0" algn="ctr">
              <a:buNone/>
              <a:defRPr/>
            </a:lvl5pPr>
            <a:lvl6pPr marL="2286000" indent="0" algn="ctr">
              <a:buNone/>
              <a:defRPr/>
            </a:lvl6pPr>
            <a:lvl7pPr marL="2743200" indent="0" algn="ctr">
              <a:buNone/>
              <a:defRPr/>
            </a:lvl7pPr>
            <a:lvl8pPr marL="3200400" indent="0" algn="ctr">
              <a:buNone/>
              <a:defRPr/>
            </a:lvl8pPr>
            <a:lvl9pPr marL="3657600" indent="0" algn="ctr">
              <a:buNone/>
              <a:defRPr/>
            </a:lvl9pPr>
          </a:lstStyle>
          <a:p>
            <a:r>
              <a:rPr lang="pl-PL" smtClean="0"/>
              <a:t>Kliknij, aby edytować styl wzorca podtytułu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C0648F81-6D43-4541-85A7-959A2C196105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ytuł i tekst pionow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5FD17C43-5666-48FC-B944-EB782CECB082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ytuł pionowy i teks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pionowy 1"/>
          <p:cNvSpPr>
            <a:spLocks noGrp="1"/>
          </p:cNvSpPr>
          <p:nvPr>
            <p:ph type="title" orient="vert"/>
          </p:nvPr>
        </p:nvSpPr>
        <p:spPr>
          <a:xfrm>
            <a:off x="6959112" y="188913"/>
            <a:ext cx="1924050" cy="5878512"/>
          </a:xfrm>
        </p:spPr>
        <p:txBody>
          <a:bodyPr vert="eaVert"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ytułu pionowego 2"/>
          <p:cNvSpPr>
            <a:spLocks noGrp="1"/>
          </p:cNvSpPr>
          <p:nvPr>
            <p:ph type="body" orient="vert" idx="1"/>
          </p:nvPr>
        </p:nvSpPr>
        <p:spPr>
          <a:xfrm>
            <a:off x="1182567" y="188913"/>
            <a:ext cx="5635869" cy="5878512"/>
          </a:xfrm>
        </p:spPr>
        <p:txBody>
          <a:bodyPr vert="eaVert"/>
          <a:lstStyle/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C53CDFA-B8C6-49CE-BE9D-B48481831E77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ytuł i zawartoś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l-PL" dirty="0" smtClean="0"/>
              <a:t>Kliknij, aby edytować style wzorca tekstu</a:t>
            </a:r>
          </a:p>
          <a:p>
            <a:pPr lvl="1"/>
            <a:r>
              <a:rPr lang="pl-PL" dirty="0" smtClean="0"/>
              <a:t>Drugi poziom</a:t>
            </a:r>
          </a:p>
          <a:p>
            <a:pPr lvl="2"/>
            <a:r>
              <a:rPr lang="pl-PL" dirty="0" smtClean="0"/>
              <a:t>Trzeci poziom</a:t>
            </a:r>
          </a:p>
          <a:p>
            <a:pPr lvl="3"/>
            <a:r>
              <a:rPr lang="pl-PL" dirty="0" smtClean="0"/>
              <a:t>Czwarty poziom</a:t>
            </a:r>
          </a:p>
          <a:p>
            <a:pPr lvl="4"/>
            <a:r>
              <a:rPr lang="pl-PL" dirty="0" smtClean="0"/>
              <a:t>Piąty poziom</a:t>
            </a:r>
            <a:endParaRPr lang="pl-PL" dirty="0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16C1EA2F-EF6A-40F0-BD40-A74B25681591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Nagłówek sekcj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722435" y="4406903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722435" y="2906713"/>
            <a:ext cx="7772400" cy="1500187"/>
          </a:xfrm>
        </p:spPr>
        <p:txBody>
          <a:bodyPr anchor="b"/>
          <a:lstStyle>
            <a:lvl1pPr marL="0" indent="0">
              <a:buNone/>
              <a:defRPr sz="2000"/>
            </a:lvl1pPr>
            <a:lvl2pPr marL="457200" indent="0">
              <a:buNone/>
              <a:defRPr sz="1800"/>
            </a:lvl2pPr>
            <a:lvl3pPr marL="914400" indent="0">
              <a:buNone/>
              <a:defRPr sz="1600"/>
            </a:lvl3pPr>
            <a:lvl4pPr marL="1371600" indent="0">
              <a:buNone/>
              <a:defRPr sz="1400"/>
            </a:lvl4pPr>
            <a:lvl5pPr marL="1828800" indent="0">
              <a:buNone/>
              <a:defRPr sz="1400"/>
            </a:lvl5pPr>
            <a:lvl6pPr marL="2286000" indent="0">
              <a:buNone/>
              <a:defRPr sz="1400"/>
            </a:lvl6pPr>
            <a:lvl7pPr marL="2743200" indent="0">
              <a:buNone/>
              <a:defRPr sz="1400"/>
            </a:lvl7pPr>
            <a:lvl8pPr marL="3200400" indent="0">
              <a:buNone/>
              <a:defRPr sz="1400"/>
            </a:lvl8pPr>
            <a:lvl9pPr marL="3657600" indent="0">
              <a:buNone/>
              <a:defRPr sz="14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181F4B0-34CF-4D80-B2BC-B8B9B8C62393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wa elementy zawartośc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sz="half" idx="1"/>
          </p:nvPr>
        </p:nvSpPr>
        <p:spPr>
          <a:xfrm>
            <a:off x="1186962" y="1600203"/>
            <a:ext cx="3777762" cy="4467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5105400" y="1600203"/>
            <a:ext cx="3777762" cy="4467225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7D9AF17-B951-4ACA-B13C-DB3EDFC4534C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orównani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</p:spPr>
        <p:txBody>
          <a:bodyPr/>
          <a:lstStyle>
            <a:lvl1pPr>
              <a:defRPr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tekstu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066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4" name="Symbol zastępczy zawartości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066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5" name="Symbol zastępczy tekstu 4"/>
          <p:cNvSpPr>
            <a:spLocks noGrp="1"/>
          </p:cNvSpPr>
          <p:nvPr>
            <p:ph type="body" sz="quarter" idx="3"/>
          </p:nvPr>
        </p:nvSpPr>
        <p:spPr>
          <a:xfrm>
            <a:off x="4645271" y="1535113"/>
            <a:ext cx="4041531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6" name="Symbol zastępczy zawartości 5"/>
          <p:cNvSpPr>
            <a:spLocks noGrp="1"/>
          </p:cNvSpPr>
          <p:nvPr>
            <p:ph sz="quarter" idx="4"/>
          </p:nvPr>
        </p:nvSpPr>
        <p:spPr>
          <a:xfrm>
            <a:off x="4645271" y="2174875"/>
            <a:ext cx="4041531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FE1533C-6B73-429B-ABB3-FFE5C60699A0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ylko tytu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2C1C04F1-A163-4953-904B-04D0B0DE5064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ust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663F1B25-A48F-436E-B7CB-2C5406E4AE6F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Zawartość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457201" y="273050"/>
            <a:ext cx="3008435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zawartości 2"/>
          <p:cNvSpPr>
            <a:spLocks noGrp="1"/>
          </p:cNvSpPr>
          <p:nvPr>
            <p:ph idx="1"/>
          </p:nvPr>
        </p:nvSpPr>
        <p:spPr>
          <a:xfrm>
            <a:off x="3575538" y="273053"/>
            <a:ext cx="5111262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pl-PL" smtClean="0"/>
              <a:t>Kliknij, aby edytować style wzorca tekstu</a:t>
            </a:r>
          </a:p>
          <a:p>
            <a:pPr lvl="1"/>
            <a:r>
              <a:rPr lang="pl-PL" smtClean="0"/>
              <a:t>Drugi poziom</a:t>
            </a:r>
          </a:p>
          <a:p>
            <a:pPr lvl="2"/>
            <a:r>
              <a:rPr lang="pl-PL" smtClean="0"/>
              <a:t>Trzeci poziom</a:t>
            </a:r>
          </a:p>
          <a:p>
            <a:pPr lvl="3"/>
            <a:r>
              <a:rPr lang="pl-PL" smtClean="0"/>
              <a:t>Czwarty poziom</a:t>
            </a:r>
          </a:p>
          <a:p>
            <a:pPr lvl="4"/>
            <a:r>
              <a:rPr lang="pl-PL" smtClean="0"/>
              <a:t>Piąty poziom</a:t>
            </a:r>
            <a:endParaRPr lang="pl-PL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457201" y="1435103"/>
            <a:ext cx="3008435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319E2450-4632-40EC-A474-27DC738F8745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Obraz z podpise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ytuł 1"/>
          <p:cNvSpPr>
            <a:spLocks noGrp="1"/>
          </p:cNvSpPr>
          <p:nvPr>
            <p:ph type="title"/>
          </p:nvPr>
        </p:nvSpPr>
        <p:spPr>
          <a:xfrm>
            <a:off x="1792166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pl-PL" smtClean="0"/>
              <a:t>Kliknij, aby edytować styl</a:t>
            </a:r>
            <a:endParaRPr lang="pl-PL"/>
          </a:p>
        </p:txBody>
      </p:sp>
      <p:sp>
        <p:nvSpPr>
          <p:cNvPr id="3" name="Symbol zastępczy obrazu 2"/>
          <p:cNvSpPr>
            <a:spLocks noGrp="1"/>
          </p:cNvSpPr>
          <p:nvPr>
            <p:ph type="pic" idx="1"/>
          </p:nvPr>
        </p:nvSpPr>
        <p:spPr>
          <a:xfrm>
            <a:off x="1792166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pl-PL" noProof="0" smtClean="0"/>
          </a:p>
        </p:txBody>
      </p:sp>
      <p:sp>
        <p:nvSpPr>
          <p:cNvPr id="4" name="Symbol zastępczy tekstu 3"/>
          <p:cNvSpPr>
            <a:spLocks noGrp="1"/>
          </p:cNvSpPr>
          <p:nvPr>
            <p:ph type="body" sz="half" idx="2"/>
          </p:nvPr>
        </p:nvSpPr>
        <p:spPr>
          <a:xfrm>
            <a:off x="1792166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pl-PL" smtClean="0"/>
              <a:t>Kliknij, aby edytować style wzorca tekstu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>
              <a:defRPr/>
            </a:pPr>
            <a:fld id="{06352038-53C0-42C0-AA91-9EF72592F1BC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SilverBullet:Users:therezelefevre:Documents:1%20-%20ON%20THE%20GO%20[13]:1%20-%20DOSSIERS%20:SEB%20IDENTIT&#201;%20GROUPE:11&#176;%20CHARTE:01%20-%20CALAGES:PRES%20POWER%20PONT:CALAGE:IMPORTLOGO.jpg" TargetMode="Externa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1182566" y="188913"/>
            <a:ext cx="7680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smtClean="0"/>
              <a:t>Cliquez et modifiez le titre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1186962" y="1600201"/>
            <a:ext cx="7696200" cy="4467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fr-FR" altLang="ja-JP" smtClean="0"/>
              <a:t>Cliquez pour modifier les styles du texte du masque</a:t>
            </a:r>
          </a:p>
          <a:p>
            <a:pPr lvl="1"/>
            <a:r>
              <a:rPr lang="fr-FR" altLang="ja-JP" smtClean="0"/>
              <a:t>Deuxième niveau</a:t>
            </a:r>
          </a:p>
          <a:p>
            <a:pPr lvl="2"/>
            <a:r>
              <a:rPr lang="fr-FR" altLang="ja-JP" smtClean="0"/>
              <a:t>Troisième niveau</a:t>
            </a:r>
          </a:p>
          <a:p>
            <a:pPr lvl="3"/>
            <a:r>
              <a:rPr lang="fr-FR" altLang="ja-JP" smtClean="0"/>
              <a:t>Quatrième niveau</a:t>
            </a:r>
          </a:p>
          <a:p>
            <a:pPr lvl="4"/>
            <a:r>
              <a:rPr lang="fr-FR" altLang="ja-JP" smtClean="0"/>
              <a:t>Cinquième niveau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1195754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l">
              <a:defRPr sz="1400" baseline="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3587262" y="6248400"/>
            <a:ext cx="28956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 algn="ctr">
              <a:defRPr sz="1400" baseline="0" smtClean="0"/>
            </a:lvl1pPr>
          </a:lstStyle>
          <a:p>
            <a:pPr>
              <a:defRPr/>
            </a:pPr>
            <a:endParaRPr lang="fr-FR" altLang="ja-JP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6963508" y="6248400"/>
            <a:ext cx="1905000" cy="457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>
            <a:lvl1pPr>
              <a:defRPr sz="1400" baseline="0" smtClean="0"/>
            </a:lvl1pPr>
          </a:lstStyle>
          <a:p>
            <a:pPr>
              <a:defRPr/>
            </a:pPr>
            <a:fld id="{57086C96-F0A2-4896-8070-6C7C7C3F7ECF}" type="slidenum">
              <a:rPr lang="fr-FR" altLang="ja-JP"/>
              <a:pPr>
                <a:defRPr/>
              </a:pPr>
              <a:t>‹#›</a:t>
            </a:fld>
            <a:endParaRPr lang="fr-FR" altLang="ja-JP"/>
          </a:p>
        </p:txBody>
      </p:sp>
      <p:pic>
        <p:nvPicPr>
          <p:cNvPr id="1031" name="Picture 7" descr="SilverBullet:Users:therezelefevre:Documents:1 - ON THE GO [13]:1 - DOSSIERS :SEB IDENTITÉ GROUPE:11° CHARTE:01 - CALAGES:PRES POWER PONT:CALAGE:IMPORTLOGO.jpg"/>
          <p:cNvPicPr>
            <a:picLocks noChangeAspect="1" noChangeArrowheads="1"/>
          </p:cNvPicPr>
          <p:nvPr/>
        </p:nvPicPr>
        <p:blipFill>
          <a:blip r:embed="rId13" r:link="rId14"/>
          <a:srcRect/>
          <a:stretch>
            <a:fillRect/>
          </a:stretch>
        </p:blipFill>
        <p:spPr bwMode="auto">
          <a:xfrm>
            <a:off x="0" y="0"/>
            <a:ext cx="1109297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 bg1="lt1" tx1="dk1" bg2="lt2" tx2="dk2" accent1="accent1" accent2="accent2" accent3="accent3" accent4="accent4" accent5="accent5" accent6="accent6" hlink="hlink" folHlink="folHlink"/>
  <p:sldLayoutIdLst>
    <p:sldLayoutId id="2147483738" r:id="rId1"/>
    <p:sldLayoutId id="2147483739" r:id="rId2"/>
    <p:sldLayoutId id="2147483740" r:id="rId3"/>
    <p:sldLayoutId id="2147483741" r:id="rId4"/>
    <p:sldLayoutId id="2147483742" r:id="rId5"/>
    <p:sldLayoutId id="2147483743" r:id="rId6"/>
    <p:sldLayoutId id="2147483744" r:id="rId7"/>
    <p:sldLayoutId id="2147483745" r:id="rId8"/>
    <p:sldLayoutId id="2147483746" r:id="rId9"/>
    <p:sldLayoutId id="2147483747" r:id="rId10"/>
    <p:sldLayoutId id="2147483748" r:id="rId11"/>
  </p:sldLayoutIdLst>
  <p:txStyles>
    <p:titleStyle>
      <a:lvl1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+mj-lt"/>
          <a:ea typeface="+mj-ea"/>
          <a:cs typeface="+mj-cs"/>
        </a:defRPr>
      </a:lvl1pPr>
      <a:lvl2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2pPr>
      <a:lvl3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3pPr>
      <a:lvl4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4pPr>
      <a:lvl5pPr algn="l" rtl="0" eaLnBrk="0" fontAlgn="base" hangingPunct="0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5pPr>
      <a:lvl6pPr marL="4572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6pPr>
      <a:lvl7pPr marL="9144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7pPr>
      <a:lvl8pPr marL="13716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8pPr>
      <a:lvl9pPr marL="1828800" algn="l" rtl="0" fontAlgn="base">
        <a:spcBef>
          <a:spcPct val="0"/>
        </a:spcBef>
        <a:spcAft>
          <a:spcPct val="0"/>
        </a:spcAft>
        <a:defRPr sz="3600" b="1">
          <a:solidFill>
            <a:srgbClr val="8E8581"/>
          </a:solidFill>
          <a:latin typeface="Arial" charset="0"/>
          <a:ea typeface="ＭＳ Ｐゴシック" pitchFamily="1" charset="-128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Clr>
          <a:srgbClr val="CE1111"/>
        </a:buClr>
        <a:buFont typeface="Wingdings 2" pitchFamily="18" charset="2"/>
        <a:buChar char="¢"/>
        <a:defRPr sz="2400" b="1">
          <a:solidFill>
            <a:srgbClr val="8E858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¡"/>
        <a:defRPr>
          <a:solidFill>
            <a:srgbClr val="8E8581"/>
          </a:solidFill>
          <a:latin typeface="+mn-lt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Wingdings 2" pitchFamily="18" charset="2"/>
        <a:buChar char="¡"/>
        <a:defRPr sz="1700">
          <a:solidFill>
            <a:srgbClr val="8E8581"/>
          </a:solidFill>
          <a:latin typeface="+mn-lt"/>
        </a:defRPr>
      </a:lvl3pPr>
      <a:lvl4pPr marL="1562100" indent="-228600" algn="l" rtl="0" eaLnBrk="0" fontAlgn="base" hangingPunct="0">
        <a:spcBef>
          <a:spcPct val="20000"/>
        </a:spcBef>
        <a:spcAft>
          <a:spcPct val="0"/>
        </a:spcAft>
        <a:buChar char="–"/>
        <a:defRPr sz="1700">
          <a:solidFill>
            <a:srgbClr val="8E8581"/>
          </a:solidFill>
          <a:latin typeface="+mn-lt"/>
        </a:defRPr>
      </a:lvl4pPr>
      <a:lvl5pPr marL="1981200" indent="-228600" algn="l" rtl="0" eaLnBrk="0" fontAlgn="base" hangingPunct="0">
        <a:spcBef>
          <a:spcPct val="20000"/>
        </a:spcBef>
        <a:spcAft>
          <a:spcPct val="0"/>
        </a:spcAft>
        <a:buChar char="»"/>
        <a:defRPr sz="1700">
          <a:solidFill>
            <a:srgbClr val="8E8581"/>
          </a:solidFill>
          <a:latin typeface="+mn-lt"/>
        </a:defRPr>
      </a:lvl5pPr>
      <a:lvl6pPr marL="24384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rgbClr val="8E8581"/>
          </a:solidFill>
          <a:latin typeface="+mn-lt"/>
        </a:defRPr>
      </a:lvl6pPr>
      <a:lvl7pPr marL="28956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rgbClr val="8E8581"/>
          </a:solidFill>
          <a:latin typeface="+mn-lt"/>
        </a:defRPr>
      </a:lvl7pPr>
      <a:lvl8pPr marL="33528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rgbClr val="8E8581"/>
          </a:solidFill>
          <a:latin typeface="+mn-lt"/>
        </a:defRPr>
      </a:lvl8pPr>
      <a:lvl9pPr marL="3810000" indent="-228600" algn="l" rtl="0" fontAlgn="base">
        <a:spcBef>
          <a:spcPct val="20000"/>
        </a:spcBef>
        <a:spcAft>
          <a:spcPct val="0"/>
        </a:spcAft>
        <a:buChar char="»"/>
        <a:defRPr sz="1700">
          <a:solidFill>
            <a:srgbClr val="8E8581"/>
          </a:solidFill>
          <a:latin typeface="+mn-lt"/>
        </a:defRPr>
      </a:lvl9pPr>
    </p:bodyStyle>
    <p:otherStyle>
      <a:defPPr>
        <a:defRPr lang="pl-PL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image" Target="../media/image18.jpeg"/><Relationship Id="rId7" Type="http://schemas.openxmlformats.org/officeDocument/2006/relationships/image" Target="../media/image21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.png"/><Relationship Id="rId5" Type="http://schemas.openxmlformats.org/officeDocument/2006/relationships/image" Target="../media/image19.png"/><Relationship Id="rId4" Type="http://schemas.openxmlformats.org/officeDocument/2006/relationships/image" Target="../media/image17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image" Target="../media/image24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7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4.png"/><Relationship Id="rId4" Type="http://schemas.openxmlformats.org/officeDocument/2006/relationships/image" Target="../media/image33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7" Type="http://schemas.openxmlformats.org/officeDocument/2006/relationships/image" Target="../media/image26.jpeg"/><Relationship Id="rId2" Type="http://schemas.openxmlformats.org/officeDocument/2006/relationships/image" Target="../media/image35.jpe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emf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4.png"/><Relationship Id="rId4" Type="http://schemas.openxmlformats.org/officeDocument/2006/relationships/image" Target="../media/image43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eg"/><Relationship Id="rId2" Type="http://schemas.openxmlformats.org/officeDocument/2006/relationships/image" Target="../media/image45.jpeg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jpe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46.jpeg"/></Relationships>
</file>

<file path=ppt/slides/_rels/slide2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1.png"/><Relationship Id="rId13" Type="http://schemas.openxmlformats.org/officeDocument/2006/relationships/image" Target="../media/image45.jpeg"/><Relationship Id="rId3" Type="http://schemas.openxmlformats.org/officeDocument/2006/relationships/hyperlink" Target="http://www.coopelectricalshop.co.uk/product_images/zoom/TEF-STM-VC1016-BK.jpg" TargetMode="External"/><Relationship Id="rId7" Type="http://schemas.openxmlformats.org/officeDocument/2006/relationships/image" Target="../media/image50.jpeg"/><Relationship Id="rId12" Type="http://schemas.openxmlformats.org/officeDocument/2006/relationships/image" Target="../media/image55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jpeg"/><Relationship Id="rId11" Type="http://schemas.openxmlformats.org/officeDocument/2006/relationships/image" Target="../media/image54.jpeg"/><Relationship Id="rId5" Type="http://schemas.openxmlformats.org/officeDocument/2006/relationships/image" Target="../media/image48.png"/><Relationship Id="rId10" Type="http://schemas.openxmlformats.org/officeDocument/2006/relationships/image" Target="../media/image53.jpeg"/><Relationship Id="rId4" Type="http://schemas.openxmlformats.org/officeDocument/2006/relationships/image" Target="../media/image47.jpeg"/><Relationship Id="rId9" Type="http://schemas.openxmlformats.org/officeDocument/2006/relationships/image" Target="../media/image52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8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2.jpeg"/><Relationship Id="rId5" Type="http://schemas.openxmlformats.org/officeDocument/2006/relationships/image" Target="../media/image61.jpeg"/><Relationship Id="rId4" Type="http://schemas.openxmlformats.org/officeDocument/2006/relationships/image" Target="../media/image60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66.jpeg"/><Relationship Id="rId5" Type="http://schemas.openxmlformats.org/officeDocument/2006/relationships/image" Target="../media/image65.jpeg"/><Relationship Id="rId4" Type="http://schemas.openxmlformats.org/officeDocument/2006/relationships/image" Target="../media/image64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image" Target="../media/image57.pn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9.png"/><Relationship Id="rId4" Type="http://schemas.openxmlformats.org/officeDocument/2006/relationships/image" Target="../media/image68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0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8" Type="http://schemas.openxmlformats.org/officeDocument/2006/relationships/image" Target="../media/image75.png"/><Relationship Id="rId3" Type="http://schemas.openxmlformats.org/officeDocument/2006/relationships/image" Target="../media/image57.png"/><Relationship Id="rId7" Type="http://schemas.openxmlformats.org/officeDocument/2006/relationships/image" Target="../media/image74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3.png"/><Relationship Id="rId5" Type="http://schemas.openxmlformats.org/officeDocument/2006/relationships/image" Target="../media/image72.png"/><Relationship Id="rId4" Type="http://schemas.openxmlformats.org/officeDocument/2006/relationships/image" Target="../media/image71.jpe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7.jpeg"/><Relationship Id="rId4" Type="http://schemas.openxmlformats.org/officeDocument/2006/relationships/image" Target="../media/image76.jpe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8.jpe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2.jpeg"/><Relationship Id="rId4" Type="http://schemas.openxmlformats.org/officeDocument/2006/relationships/image" Target="../media/image79.jpe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6.jpe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1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1.jpeg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image" Target="../media/image82.jpe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3.png"/></Relationships>
</file>

<file path=ppt/slides/_rels/slide38.xml.rels><?xml version="1.0" encoding="UTF-8" standalone="yes"?>
<Relationships xmlns="http://schemas.openxmlformats.org/package/2006/relationships"><Relationship Id="rId3" Type="http://schemas.openxmlformats.org/officeDocument/2006/relationships/image" Target="../media/image85.pn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jpeg"/><Relationship Id="rId2" Type="http://schemas.openxmlformats.org/officeDocument/2006/relationships/image" Target="../media/image84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87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88.png"/><Relationship Id="rId1" Type="http://schemas.openxmlformats.org/officeDocument/2006/relationships/slideLayout" Target="../slideLayouts/slideLayout1.xml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5.jpeg"/><Relationship Id="rId3" Type="http://schemas.openxmlformats.org/officeDocument/2006/relationships/image" Target="../media/image90.wmf"/><Relationship Id="rId7" Type="http://schemas.openxmlformats.org/officeDocument/2006/relationships/image" Target="../media/image94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93.png"/><Relationship Id="rId5" Type="http://schemas.openxmlformats.org/officeDocument/2006/relationships/image" Target="../media/image92.png"/><Relationship Id="rId4" Type="http://schemas.openxmlformats.org/officeDocument/2006/relationships/image" Target="../media/image91.jpe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image" Target="../media/image91.jpeg"/><Relationship Id="rId2" Type="http://schemas.openxmlformats.org/officeDocument/2006/relationships/image" Target="../media/image89.jpeg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93.png"/><Relationship Id="rId4" Type="http://schemas.openxmlformats.org/officeDocument/2006/relationships/image" Target="../media/image92.pn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2.png"/><Relationship Id="rId2" Type="http://schemas.openxmlformats.org/officeDocument/2006/relationships/image" Target="../media/image96.jpeg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91.jpeg"/></Relationships>
</file>

<file path=ppt/slides/_rels/slide4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jpeg"/><Relationship Id="rId3" Type="http://schemas.openxmlformats.org/officeDocument/2006/relationships/image" Target="../media/image97.jpeg"/><Relationship Id="rId7" Type="http://schemas.openxmlformats.org/officeDocument/2006/relationships/image" Target="../media/image101.jpe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0.jpeg"/><Relationship Id="rId5" Type="http://schemas.openxmlformats.org/officeDocument/2006/relationships/image" Target="../media/image99.jpeg"/><Relationship Id="rId4" Type="http://schemas.openxmlformats.org/officeDocument/2006/relationships/image" Target="../media/image98.jpeg"/><Relationship Id="rId9" Type="http://schemas.openxmlformats.org/officeDocument/2006/relationships/image" Target="../media/image103.wmf"/></Relationships>
</file>

<file path=ppt/slides/_rels/slide4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4.png"/><Relationship Id="rId3" Type="http://schemas.openxmlformats.org/officeDocument/2006/relationships/image" Target="../media/image99.jpeg"/><Relationship Id="rId7" Type="http://schemas.openxmlformats.org/officeDocument/2006/relationships/image" Target="../media/image103.wmf"/><Relationship Id="rId2" Type="http://schemas.openxmlformats.org/officeDocument/2006/relationships/notesSlide" Target="../notesSlides/notesSlide19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2.jpeg"/><Relationship Id="rId5" Type="http://schemas.openxmlformats.org/officeDocument/2006/relationships/image" Target="../media/image101.jpeg"/><Relationship Id="rId4" Type="http://schemas.openxmlformats.org/officeDocument/2006/relationships/image" Target="../media/image100.jpeg"/></Relationships>
</file>

<file path=ppt/slides/_rels/slide4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0.png"/><Relationship Id="rId3" Type="http://schemas.openxmlformats.org/officeDocument/2006/relationships/image" Target="../media/image105.png"/><Relationship Id="rId7" Type="http://schemas.openxmlformats.org/officeDocument/2006/relationships/image" Target="../media/image109.png"/><Relationship Id="rId2" Type="http://schemas.openxmlformats.org/officeDocument/2006/relationships/notesSlide" Target="../notesSlides/notesSlide2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png"/><Relationship Id="rId5" Type="http://schemas.openxmlformats.org/officeDocument/2006/relationships/image" Target="../media/image107.png"/><Relationship Id="rId4" Type="http://schemas.openxmlformats.org/officeDocument/2006/relationships/image" Target="../media/image106.jpeg"/><Relationship Id="rId9" Type="http://schemas.openxmlformats.org/officeDocument/2006/relationships/image" Target="../media/image111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2.png"/><Relationship Id="rId2" Type="http://schemas.openxmlformats.org/officeDocument/2006/relationships/notesSlide" Target="../notesSlides/notesSlide2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4.png"/><Relationship Id="rId4" Type="http://schemas.openxmlformats.org/officeDocument/2006/relationships/image" Target="../media/image113.png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2.xml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6.png"/><Relationship Id="rId2" Type="http://schemas.openxmlformats.org/officeDocument/2006/relationships/notesSlide" Target="../notesSlides/notesSlide22.xml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8.png"/><Relationship Id="rId5" Type="http://schemas.openxmlformats.org/officeDocument/2006/relationships/image" Target="../media/image117.png"/><Relationship Id="rId4" Type="http://schemas.openxmlformats.org/officeDocument/2006/relationships/image" Target="../media/image115.png"/></Relationships>
</file>

<file path=ppt/slides/_rels/slide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9.png"/><Relationship Id="rId1" Type="http://schemas.openxmlformats.org/officeDocument/2006/relationships/slideLayout" Target="../slideLayouts/slideLayout7.xml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20.jpe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23.jpeg"/><Relationship Id="rId5" Type="http://schemas.openxmlformats.org/officeDocument/2006/relationships/image" Target="../media/image122.jpeg"/><Relationship Id="rId4" Type="http://schemas.openxmlformats.org/officeDocument/2006/relationships/image" Target="../media/image121.jpe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5.emf"/><Relationship Id="rId2" Type="http://schemas.openxmlformats.org/officeDocument/2006/relationships/image" Target="../media/image124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6.png"/><Relationship Id="rId5" Type="http://schemas.openxmlformats.org/officeDocument/2006/relationships/image" Target="../media/image127.jpeg"/><Relationship Id="rId4" Type="http://schemas.openxmlformats.org/officeDocument/2006/relationships/image" Target="../media/image126.pn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9.jpeg"/><Relationship Id="rId2" Type="http://schemas.openxmlformats.org/officeDocument/2006/relationships/image" Target="../media/image128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16.png"/><Relationship Id="rId4" Type="http://schemas.openxmlformats.org/officeDocument/2006/relationships/image" Target="../media/image130.jpe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1.jpeg"/><Relationship Id="rId4" Type="http://schemas.openxmlformats.org/officeDocument/2006/relationships/image" Target="../media/image131.pn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jpeg"/><Relationship Id="rId1" Type="http://schemas.openxmlformats.org/officeDocument/2006/relationships/slideLayout" Target="../slideLayouts/slideLayout2.xml"/></Relationships>
</file>

<file path=ppt/slides/_rels/slide6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37.jpeg"/><Relationship Id="rId13" Type="http://schemas.openxmlformats.org/officeDocument/2006/relationships/image" Target="../media/image141.jpeg"/><Relationship Id="rId18" Type="http://schemas.openxmlformats.org/officeDocument/2006/relationships/image" Target="../media/image146.jpeg"/><Relationship Id="rId3" Type="http://schemas.openxmlformats.org/officeDocument/2006/relationships/image" Target="../media/image132.png"/><Relationship Id="rId7" Type="http://schemas.openxmlformats.org/officeDocument/2006/relationships/image" Target="../media/image136.jpeg"/><Relationship Id="rId12" Type="http://schemas.openxmlformats.org/officeDocument/2006/relationships/image" Target="../media/image115.png"/><Relationship Id="rId17" Type="http://schemas.openxmlformats.org/officeDocument/2006/relationships/image" Target="../media/image145.gif"/><Relationship Id="rId2" Type="http://schemas.openxmlformats.org/officeDocument/2006/relationships/image" Target="../media/image116.png"/><Relationship Id="rId16" Type="http://schemas.openxmlformats.org/officeDocument/2006/relationships/image" Target="../media/image144.gif"/><Relationship Id="rId20" Type="http://schemas.openxmlformats.org/officeDocument/2006/relationships/image" Target="../media/image148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35.jpeg"/><Relationship Id="rId11" Type="http://schemas.openxmlformats.org/officeDocument/2006/relationships/image" Target="../media/image140.jpeg"/><Relationship Id="rId5" Type="http://schemas.openxmlformats.org/officeDocument/2006/relationships/image" Target="../media/image134.jpeg"/><Relationship Id="rId15" Type="http://schemas.openxmlformats.org/officeDocument/2006/relationships/image" Target="../media/image143.emf"/><Relationship Id="rId10" Type="http://schemas.openxmlformats.org/officeDocument/2006/relationships/image" Target="../media/image139.emf"/><Relationship Id="rId19" Type="http://schemas.openxmlformats.org/officeDocument/2006/relationships/image" Target="../media/image147.jpeg"/><Relationship Id="rId4" Type="http://schemas.openxmlformats.org/officeDocument/2006/relationships/image" Target="../media/image133.png"/><Relationship Id="rId9" Type="http://schemas.openxmlformats.org/officeDocument/2006/relationships/image" Target="../media/image138.jpeg"/><Relationship Id="rId14" Type="http://schemas.openxmlformats.org/officeDocument/2006/relationships/image" Target="../media/image142.jpe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1.png"/><Relationship Id="rId5" Type="http://schemas.openxmlformats.org/officeDocument/2006/relationships/image" Target="../media/image150.png"/><Relationship Id="rId4" Type="http://schemas.openxmlformats.org/officeDocument/2006/relationships/image" Target="../media/image149.png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3.jpeg"/><Relationship Id="rId4" Type="http://schemas.openxmlformats.org/officeDocument/2006/relationships/image" Target="../media/image152.jpe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6.jpeg"/><Relationship Id="rId5" Type="http://schemas.openxmlformats.org/officeDocument/2006/relationships/image" Target="../media/image155.jpeg"/><Relationship Id="rId4" Type="http://schemas.openxmlformats.org/officeDocument/2006/relationships/image" Target="../media/image154.jpe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116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157.pn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6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6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Relationship Id="rId9" Type="http://schemas.openxmlformats.org/officeDocument/2006/relationships/image" Target="../media/image158.jpeg"/></Relationships>
</file>

<file path=ppt/slides/_rels/slide6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Relationship Id="rId9" Type="http://schemas.openxmlformats.org/officeDocument/2006/relationships/image" Target="../media/image158.jpe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2.xml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6.jpeg"/><Relationship Id="rId3" Type="http://schemas.openxmlformats.org/officeDocument/2006/relationships/image" Target="../media/image161.jpeg"/><Relationship Id="rId7" Type="http://schemas.openxmlformats.org/officeDocument/2006/relationships/image" Target="../media/image165.jpeg"/><Relationship Id="rId2" Type="http://schemas.openxmlformats.org/officeDocument/2006/relationships/image" Target="../media/image160.jpeg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64.jpeg"/><Relationship Id="rId5" Type="http://schemas.openxmlformats.org/officeDocument/2006/relationships/image" Target="../media/image163.jpeg"/><Relationship Id="rId4" Type="http://schemas.openxmlformats.org/officeDocument/2006/relationships/image" Target="../media/image162.jpeg"/><Relationship Id="rId9" Type="http://schemas.openxmlformats.org/officeDocument/2006/relationships/image" Target="../media/image158.jpeg"/></Relationships>
</file>

<file path=ppt/slides/_rels/slide7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58.jpeg"/><Relationship Id="rId3" Type="http://schemas.openxmlformats.org/officeDocument/2006/relationships/image" Target="../media/image168.jpeg"/><Relationship Id="rId7" Type="http://schemas.openxmlformats.org/officeDocument/2006/relationships/image" Target="../media/image172.jpeg"/><Relationship Id="rId2" Type="http://schemas.openxmlformats.org/officeDocument/2006/relationships/notesSlide" Target="../notesSlides/notesSlide23.xml"/><Relationship Id="rId1" Type="http://schemas.openxmlformats.org/officeDocument/2006/relationships/slideLayout" Target="../slideLayouts/slideLayout6.xml"/><Relationship Id="rId6" Type="http://schemas.openxmlformats.org/officeDocument/2006/relationships/image" Target="../media/image171.jpeg"/><Relationship Id="rId5" Type="http://schemas.openxmlformats.org/officeDocument/2006/relationships/image" Target="../media/image170.jpeg"/><Relationship Id="rId4" Type="http://schemas.openxmlformats.org/officeDocument/2006/relationships/image" Target="../media/image169.jpe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67.jpeg"/><Relationship Id="rId1" Type="http://schemas.openxmlformats.org/officeDocument/2006/relationships/slideLayout" Target="../slideLayouts/slideLayout6.xml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73.jpeg"/><Relationship Id="rId1" Type="http://schemas.openxmlformats.org/officeDocument/2006/relationships/slideLayout" Target="../slideLayouts/slideLayout6.xml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5.jpeg"/><Relationship Id="rId2" Type="http://schemas.openxmlformats.org/officeDocument/2006/relationships/image" Target="../media/image174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8.jpe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8.jpeg"/><Relationship Id="rId2" Type="http://schemas.openxmlformats.org/officeDocument/2006/relationships/image" Target="../media/image176.jpeg"/><Relationship Id="rId1" Type="http://schemas.openxmlformats.org/officeDocument/2006/relationships/slideLayout" Target="../slideLayouts/slideLayout6.xml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8.png"/><Relationship Id="rId2" Type="http://schemas.openxmlformats.org/officeDocument/2006/relationships/image" Target="../media/image177.pn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8.jpeg"/></Relationships>
</file>

<file path=ppt/slides/_rels/slide7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79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0.jpeg"/><Relationship Id="rId3" Type="http://schemas.openxmlformats.org/officeDocument/2006/relationships/image" Target="SilverBullet:Users:therezelefevre:Documents:1%20-%20ON%20THE%20GO%20[13]:1%20-%20DOSSIERS%20:SEB%20IDENTIT&#201;%20GROUPE:11&#176;%20CHARTE:01%20-%20CALAGES:PRES%20POWER%20PONT:CALAGE:IMPORTLOGO.jpg" TargetMode="External"/><Relationship Id="rId7" Type="http://schemas.openxmlformats.org/officeDocument/2006/relationships/image" Target="../media/image180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68.jpeg"/><Relationship Id="rId11" Type="http://schemas.openxmlformats.org/officeDocument/2006/relationships/image" Target="../media/image158.jpeg"/><Relationship Id="rId5" Type="http://schemas.openxmlformats.org/officeDocument/2006/relationships/image" Target="../media/image179.jpeg"/><Relationship Id="rId10" Type="http://schemas.openxmlformats.org/officeDocument/2006/relationships/image" Target="../media/image182.jpeg"/><Relationship Id="rId4" Type="http://schemas.openxmlformats.org/officeDocument/2006/relationships/image" Target="../media/image169.jpeg"/><Relationship Id="rId9" Type="http://schemas.openxmlformats.org/officeDocument/2006/relationships/image" Target="../media/image181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3.jpeg"/><Relationship Id="rId2" Type="http://schemas.openxmlformats.org/officeDocument/2006/relationships/image" Target="../media/image159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58.jpeg"/><Relationship Id="rId4" Type="http://schemas.openxmlformats.org/officeDocument/2006/relationships/image" Target="../media/image184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5.png"/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8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8.jpeg"/><Relationship Id="rId1" Type="http://schemas.openxmlformats.org/officeDocument/2006/relationships/slideLayout" Target="../slideLayouts/slideLayout6.xml"/></Relationships>
</file>

<file path=ppt/slides/_rels/slide8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5.pn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2.xml"/></Relationships>
</file>

<file path=ppt/slides/_rels/slide8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6.png"/><Relationship Id="rId2" Type="http://schemas.openxmlformats.org/officeDocument/2006/relationships/slideLayout" Target="../slideLayouts/slideLayout6.xml"/><Relationship Id="rId1" Type="http://schemas.openxmlformats.org/officeDocument/2006/relationships/video" Target="file:///C:\Documents%20and%20Settings\agrodek\Moje%20dokumenty\PREZENTACJE%202010\SPOTKANIA\GALINDIA%20wrzesien%202010\corporatemovie_ppt.wmv" TargetMode="External"/></Relationships>
</file>

<file path=ppt/slides/_rels/slide8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7.jpeg"/><Relationship Id="rId2" Type="http://schemas.openxmlformats.org/officeDocument/2006/relationships/notesSlide" Target="../notesSlides/notesSlide24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90.png"/><Relationship Id="rId5" Type="http://schemas.openxmlformats.org/officeDocument/2006/relationships/image" Target="../media/image189.jpeg"/><Relationship Id="rId4" Type="http://schemas.openxmlformats.org/officeDocument/2006/relationships/image" Target="../media/image188.jpeg"/></Relationships>
</file>

<file path=ppt/slides/_rels/slide8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7" Type="http://schemas.openxmlformats.org/officeDocument/2006/relationships/image" Target="../media/image189.jpeg"/><Relationship Id="rId2" Type="http://schemas.openxmlformats.org/officeDocument/2006/relationships/notesSlide" Target="../notesSlides/notesSlide25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90.png"/><Relationship Id="rId4" Type="http://schemas.openxmlformats.org/officeDocument/2006/relationships/image" Target="../media/image192.jpeg"/></Relationships>
</file>

<file path=ppt/slides/_rels/slide8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png"/><Relationship Id="rId7" Type="http://schemas.openxmlformats.org/officeDocument/2006/relationships/image" Target="../media/image190.png"/><Relationship Id="rId2" Type="http://schemas.openxmlformats.org/officeDocument/2006/relationships/image" Target="../media/image193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png"/><Relationship Id="rId5" Type="http://schemas.openxmlformats.org/officeDocument/2006/relationships/image" Target="../media/image196.png"/><Relationship Id="rId4" Type="http://schemas.openxmlformats.org/officeDocument/2006/relationships/image" Target="../media/image195.png"/></Relationships>
</file>

<file path=ppt/slides/_rels/slide8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7.jpeg"/><Relationship Id="rId2" Type="http://schemas.openxmlformats.org/officeDocument/2006/relationships/image" Target="../media/image115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8.jpeg"/></Relationships>
</file>

<file path=ppt/slides/_rels/slide8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2.png"/><Relationship Id="rId2" Type="http://schemas.openxmlformats.org/officeDocument/2006/relationships/image" Target="../media/image201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90.png"/><Relationship Id="rId4" Type="http://schemas.openxmlformats.org/officeDocument/2006/relationships/image" Target="../media/image115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7.jpeg"/><Relationship Id="rId4" Type="http://schemas.openxmlformats.org/officeDocument/2006/relationships/image" Target="../media/image16.jpeg"/></Relationships>
</file>

<file path=ppt/slides/_rels/slide9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jpeg"/><Relationship Id="rId2" Type="http://schemas.openxmlformats.org/officeDocument/2006/relationships/image" Target="../media/image203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0.png"/><Relationship Id="rId5" Type="http://schemas.openxmlformats.org/officeDocument/2006/relationships/image" Target="../media/image115.png"/><Relationship Id="rId4" Type="http://schemas.openxmlformats.org/officeDocument/2006/relationships/image" Target="../media/image202.png"/></Relationships>
</file>

<file path=ppt/slides/_rels/slide9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5.jpeg"/><Relationship Id="rId2" Type="http://schemas.openxmlformats.org/officeDocument/2006/relationships/notesSlide" Target="../notesSlides/notesSlide26.xml"/><Relationship Id="rId1" Type="http://schemas.openxmlformats.org/officeDocument/2006/relationships/slideLayout" Target="../slideLayouts/slideLayout4.xml"/><Relationship Id="rId6" Type="http://schemas.openxmlformats.org/officeDocument/2006/relationships/image" Target="../media/image115.png"/><Relationship Id="rId5" Type="http://schemas.openxmlformats.org/officeDocument/2006/relationships/image" Target="../media/image190.png"/><Relationship Id="rId4" Type="http://schemas.openxmlformats.org/officeDocument/2006/relationships/image" Target="../media/image206.jpeg"/></Relationships>
</file>

<file path=ppt/slides/_rels/slide9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7.png"/><Relationship Id="rId2" Type="http://schemas.openxmlformats.org/officeDocument/2006/relationships/notesSlide" Target="../notesSlides/notesSlide27.xml"/><Relationship Id="rId1" Type="http://schemas.openxmlformats.org/officeDocument/2006/relationships/slideLayout" Target="../slideLayouts/slideLayout4.xml"/><Relationship Id="rId5" Type="http://schemas.openxmlformats.org/officeDocument/2006/relationships/image" Target="../media/image115.png"/><Relationship Id="rId4" Type="http://schemas.openxmlformats.org/officeDocument/2006/relationships/image" Target="../media/image190.png"/></Relationships>
</file>

<file path=ppt/slides/_rels/slide9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7.png"/><Relationship Id="rId3" Type="http://schemas.openxmlformats.org/officeDocument/2006/relationships/image" Target="../media/image206.jpeg"/><Relationship Id="rId7" Type="http://schemas.openxmlformats.org/officeDocument/2006/relationships/image" Target="../media/image199.jpeg"/><Relationship Id="rId12" Type="http://schemas.openxmlformats.org/officeDocument/2006/relationships/image" Target="../media/image190.png"/><Relationship Id="rId2" Type="http://schemas.openxmlformats.org/officeDocument/2006/relationships/image" Target="../media/image205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jpeg"/><Relationship Id="rId11" Type="http://schemas.openxmlformats.org/officeDocument/2006/relationships/image" Target="../media/image115.png"/><Relationship Id="rId5" Type="http://schemas.openxmlformats.org/officeDocument/2006/relationships/image" Target="../media/image192.jpeg"/><Relationship Id="rId10" Type="http://schemas.openxmlformats.org/officeDocument/2006/relationships/image" Target="../media/image200.jpeg"/><Relationship Id="rId4" Type="http://schemas.openxmlformats.org/officeDocument/2006/relationships/image" Target="../media/image191.jpeg"/><Relationship Id="rId9" Type="http://schemas.openxmlformats.org/officeDocument/2006/relationships/image" Target="../media/image189.jpeg"/></Relationships>
</file>

<file path=ppt/slides/_rels/slide9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0.png"/><Relationship Id="rId2" Type="http://schemas.openxmlformats.org/officeDocument/2006/relationships/notesSlide" Target="../notesSlides/notesSlide28.xml"/><Relationship Id="rId1" Type="http://schemas.openxmlformats.org/officeDocument/2006/relationships/slideLayout" Target="../slideLayouts/slideLayout4.xml"/></Relationships>
</file>

<file path=ppt/slides/_rels/slide9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8.jpeg"/><Relationship Id="rId2" Type="http://schemas.openxmlformats.org/officeDocument/2006/relationships/notesSlide" Target="../notesSlides/notesSlide29.xml"/><Relationship Id="rId1" Type="http://schemas.openxmlformats.org/officeDocument/2006/relationships/slideLayout" Target="../slideLayouts/slideLayout4.xml"/><Relationship Id="rId4" Type="http://schemas.openxmlformats.org/officeDocument/2006/relationships/image" Target="../media/image209.png"/></Relationships>
</file>

<file path=ppt/slides/_rels/slide9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0.png"/><Relationship Id="rId2" Type="http://schemas.openxmlformats.org/officeDocument/2006/relationships/notesSlide" Target="../notesSlides/notesSlide30.xml"/><Relationship Id="rId1" Type="http://schemas.openxmlformats.org/officeDocument/2006/relationships/slideLayout" Target="../slideLayouts/slideLayout4.xml"/></Relationships>
</file>

<file path=ppt/slides/_rels/slide9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1.png"/><Relationship Id="rId2" Type="http://schemas.openxmlformats.org/officeDocument/2006/relationships/notesSlide" Target="../notesSlides/notesSlide31.xml"/><Relationship Id="rId1" Type="http://schemas.openxmlformats.org/officeDocument/2006/relationships/slideLayout" Target="../slideLayouts/slideLayout4.xml"/></Relationships>
</file>

<file path=ppt/slides/_rels/slide9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2.jpeg"/><Relationship Id="rId2" Type="http://schemas.openxmlformats.org/officeDocument/2006/relationships/notesSlide" Target="../notesSlides/notesSlide32.xml"/><Relationship Id="rId1" Type="http://schemas.openxmlformats.org/officeDocument/2006/relationships/slideLayout" Target="../slideLayouts/slideLayout4.xml"/></Relationships>
</file>

<file path=ppt/slides/_rels/slide99.xml.rels><?xml version="1.0" encoding="UTF-8" standalone="yes"?>
<Relationships xmlns="http://schemas.openxmlformats.org/package/2006/relationships"><Relationship Id="rId3" Type="http://schemas.openxmlformats.org/officeDocument/2006/relationships/notesSlide" Target="../notesSlides/notesSlide33.xml"/><Relationship Id="rId2" Type="http://schemas.openxmlformats.org/officeDocument/2006/relationships/slideLayout" Target="../slideLayouts/slideLayout4.xml"/><Relationship Id="rId1" Type="http://schemas.openxmlformats.org/officeDocument/2006/relationships/video" Target="file:///C:\Documents%20and%20Settings\agrodek\Moje%20dokumenty\PREZENTACJE%202010\SPOTKANIA\GALINDIA%20wrzesien%202010\clooney_spot05balken_dvd.wmv" TargetMode="External"/><Relationship Id="rId4" Type="http://schemas.openxmlformats.org/officeDocument/2006/relationships/image" Target="../media/image21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9" name="Picture 3" descr="Tefal"/>
          <p:cNvPicPr>
            <a:picLocks noChangeAspect="1" noChangeArrowheads="1"/>
          </p:cNvPicPr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47770" y="5567603"/>
            <a:ext cx="3796230" cy="1290397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691680" y="2204864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28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Nowości i plany </a:t>
            </a:r>
            <a:r>
              <a:rPr lang="pl-PL" sz="28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marketingowe  </a:t>
            </a:r>
            <a:r>
              <a:rPr lang="pl-PL" sz="28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jesień 2010</a:t>
            </a:r>
            <a:r>
              <a:rPr kumimoji="0" lang="pl-PL" sz="2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l-PL" sz="28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Frise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" name="Prostokąt 4"/>
          <p:cNvSpPr/>
          <p:nvPr/>
        </p:nvSpPr>
        <p:spPr>
          <a:xfrm>
            <a:off x="1835696" y="3933056"/>
            <a:ext cx="67687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l" eaLnBrk="0" hangingPunct="0">
              <a:defRPr/>
            </a:pPr>
            <a:r>
              <a:rPr lang="pl-PL" sz="3600" kern="0" dirty="0" smtClean="0">
                <a:solidFill>
                  <a:srgbClr val="8E8581"/>
                </a:solidFill>
              </a:rPr>
              <a:t>Produkty elektryczne kuchenne  i ekspresy do kawy</a:t>
            </a:r>
            <a:endParaRPr lang="pl-PL" sz="3600" kern="0" dirty="0">
              <a:solidFill>
                <a:srgbClr val="8E858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Prostokąt 19"/>
          <p:cNvSpPr/>
          <p:nvPr/>
        </p:nvSpPr>
        <p:spPr>
          <a:xfrm>
            <a:off x="907450" y="188640"/>
            <a:ext cx="47243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kern="0" dirty="0" err="1" smtClean="0">
                <a:solidFill>
                  <a:srgbClr val="8E8581"/>
                </a:solidFill>
                <a:latin typeface="Arial"/>
                <a:cs typeface="+mj-cs"/>
              </a:rPr>
              <a:t>Vitacuisine</a:t>
            </a:r>
            <a:r>
              <a:rPr lang="pl-PL" sz="3600" b="1" kern="0" dirty="0" smtClean="0">
                <a:solidFill>
                  <a:srgbClr val="8E8581"/>
                </a:solidFill>
                <a:latin typeface="Arial"/>
                <a:cs typeface="+mj-cs"/>
              </a:rPr>
              <a:t> Compact</a:t>
            </a:r>
          </a:p>
          <a:p>
            <a:r>
              <a:rPr lang="pl-PL" sz="3600" b="1" kern="0" dirty="0" smtClean="0">
                <a:solidFill>
                  <a:srgbClr val="438D51"/>
                </a:solidFill>
                <a:latin typeface="Arial"/>
                <a:cs typeface="+mj-cs"/>
              </a:rPr>
              <a:t>- </a:t>
            </a:r>
            <a:r>
              <a:rPr lang="pl-PL" sz="3200" b="1" kern="0" dirty="0" smtClean="0">
                <a:solidFill>
                  <a:srgbClr val="438D51"/>
                </a:solidFill>
                <a:latin typeface="Arial"/>
              </a:rPr>
              <a:t>smaczne gotowanie</a:t>
            </a:r>
            <a:endParaRPr lang="pl-PL" sz="1600" dirty="0">
              <a:solidFill>
                <a:srgbClr val="438D51"/>
              </a:solidFill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4499992" y="2780928"/>
            <a:ext cx="4860032" cy="139115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Kubeczki smaku</a:t>
            </a:r>
            <a:endParaRPr lang="en-US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4 kubeczki smaku  z pokrywkami </a:t>
            </a: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do przygotowywania deserów, musów, ciastek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itd</a:t>
            </a:r>
            <a:endParaRPr lang="en-US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</p:txBody>
      </p:sp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755576" y="2132856"/>
            <a:ext cx="2808312" cy="199068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9" name="Picture 7" descr="200343219-005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7164288" y="764704"/>
            <a:ext cx="1701129" cy="1877542"/>
          </a:xfrm>
          <a:prstGeom prst="rect">
            <a:avLst/>
          </a:prstGeom>
          <a:noFill/>
        </p:spPr>
      </p:pic>
      <p:pic>
        <p:nvPicPr>
          <p:cNvPr id="10" name="Picture 7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357422" y="5000612"/>
            <a:ext cx="1861036" cy="1857388"/>
          </a:xfrm>
          <a:prstGeom prst="rect">
            <a:avLst/>
          </a:prstGeom>
          <a:noFill/>
        </p:spPr>
      </p:pic>
      <p:pic>
        <p:nvPicPr>
          <p:cNvPr id="11" name="Picture 8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285720" y="4996207"/>
            <a:ext cx="1857975" cy="1861793"/>
          </a:xfrm>
          <a:prstGeom prst="rect">
            <a:avLst/>
          </a:prstGeom>
          <a:noFill/>
        </p:spPr>
      </p:pic>
      <p:pic>
        <p:nvPicPr>
          <p:cNvPr id="12" name="Picture 3" descr="J:\DGA ELECTRICAL\DGA  MARKETING  PRODUITS\IS SUR TILLE\STEAMERS\LITTERATURE (packs, PLV, notices, stickers\LIVRE DE RECETTES\LR VitaCuisine Compact\PHOTOS\Variantes\Photo 015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4572000" y="4990733"/>
            <a:ext cx="1857388" cy="1867267"/>
          </a:xfrm>
          <a:prstGeom prst="rect">
            <a:avLst/>
          </a:prstGeom>
          <a:noFill/>
        </p:spPr>
      </p:pic>
      <p:pic>
        <p:nvPicPr>
          <p:cNvPr id="13" name="Picture 4" descr="J:\DGA ELECTRICAL\DGA  MARKETING  PRODUITS\IS SUR TILLE\STEAMERS\LITTERATURE (packs, PLV, notices, stickers\LIVRE DE RECETTES\LR VitaCuisine Compact\PHOTOS\Variantes\Var.tiramisu_004.jpg"/>
          <p:cNvPicPr>
            <a:picLocks noChangeAspect="1" noChangeArrowheads="1"/>
          </p:cNvPicPr>
          <p:nvPr/>
        </p:nvPicPr>
        <p:blipFill>
          <a:blip r:embed="rId8" cstate="email"/>
          <a:srcRect/>
          <a:stretch>
            <a:fillRect/>
          </a:stretch>
        </p:blipFill>
        <p:spPr bwMode="auto">
          <a:xfrm>
            <a:off x="6572264" y="4976826"/>
            <a:ext cx="1660136" cy="188117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2699792" y="4509120"/>
            <a:ext cx="1714512" cy="1707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2627784" y="3429000"/>
            <a:ext cx="1485911" cy="9286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5"/>
          <p:cNvSpPr txBox="1"/>
          <p:nvPr/>
        </p:nvSpPr>
        <p:spPr>
          <a:xfrm>
            <a:off x="3419872" y="3429000"/>
            <a:ext cx="1584176" cy="369332"/>
          </a:xfrm>
          <a:prstGeom prst="rect">
            <a:avLst/>
          </a:prstGeom>
          <a:ln>
            <a:solidFill>
              <a:srgbClr val="438D51"/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438D51"/>
                </a:solidFill>
              </a:rPr>
              <a:t>Przystawka</a:t>
            </a:r>
            <a:endParaRPr lang="fr-FR" b="1" dirty="0">
              <a:solidFill>
                <a:srgbClr val="438D51"/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779912" y="4581128"/>
            <a:ext cx="1440160" cy="646331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438D51"/>
                </a:solidFill>
              </a:rPr>
              <a:t>Danie główne</a:t>
            </a:r>
            <a:endParaRPr lang="fr-FR" b="1" dirty="0">
              <a:solidFill>
                <a:srgbClr val="438D51"/>
              </a:solidFill>
            </a:endParaRPr>
          </a:p>
        </p:txBody>
      </p:sp>
      <p:pic>
        <p:nvPicPr>
          <p:cNvPr id="2050" name="Picture 2" descr="J:\DGA ELECTRICAL\DGA  MARKETING  PRODUITS\IS SUR TILLE\STEAMERS\LITTERATURE (packs, PLV, notices, stickers\LIVRE DE RECETTES\LR VitaCuisine Compact\PHOTOS\Fred\Menue de frederic-4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699792" y="1844824"/>
            <a:ext cx="1035107" cy="1378228"/>
          </a:xfrm>
          <a:prstGeom prst="rect">
            <a:avLst/>
          </a:prstGeom>
          <a:noFill/>
        </p:spPr>
      </p:pic>
      <p:sp>
        <p:nvSpPr>
          <p:cNvPr id="18" name="ZoneTexte 17"/>
          <p:cNvSpPr txBox="1"/>
          <p:nvPr/>
        </p:nvSpPr>
        <p:spPr>
          <a:xfrm>
            <a:off x="3275856" y="1772816"/>
            <a:ext cx="1455550" cy="369332"/>
          </a:xfrm>
          <a:prstGeom prst="rect">
            <a:avLst/>
          </a:prstGeom>
          <a:ln>
            <a:solidFill>
              <a:schemeClr val="bg1">
                <a:lumMod val="50000"/>
              </a:schemeClr>
            </a:solidFill>
          </a:ln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rgbClr val="438D51"/>
                </a:solidFill>
              </a:rPr>
              <a:t>Deser</a:t>
            </a:r>
            <a:endParaRPr lang="fr-FR" b="1" dirty="0">
              <a:solidFill>
                <a:srgbClr val="438D51"/>
              </a:solidFill>
            </a:endParaRPr>
          </a:p>
        </p:txBody>
      </p:sp>
      <p:pic>
        <p:nvPicPr>
          <p:cNvPr id="28" name="Picture 2" descr="J:\DGA ELECTRICAL\DGA  MARKETING  PRODUITS\IS SUR TILLE\STEAMERS\LITTERATURE (packs, PLV, notices, stickers\PACKS - PLV - PHOTOS\PHOTOS\VitaCuisine Compact\Vitacuisine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0" y="1916832"/>
            <a:ext cx="2576137" cy="3560738"/>
          </a:xfrm>
          <a:prstGeom prst="rect">
            <a:avLst/>
          </a:prstGeom>
          <a:noFill/>
        </p:spPr>
      </p:pic>
      <p:cxnSp>
        <p:nvCxnSpPr>
          <p:cNvPr id="29" name="Connecteur droit avec flèche 28"/>
          <p:cNvCxnSpPr/>
          <p:nvPr/>
        </p:nvCxnSpPr>
        <p:spPr>
          <a:xfrm rot="10800000" flipV="1">
            <a:off x="1907704" y="2564904"/>
            <a:ext cx="792088" cy="142306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rot="10800000">
            <a:off x="1835696" y="3356994"/>
            <a:ext cx="864096" cy="360039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cteur droit avec flèche 26"/>
          <p:cNvCxnSpPr/>
          <p:nvPr/>
        </p:nvCxnSpPr>
        <p:spPr>
          <a:xfrm rot="10800000">
            <a:off x="1835696" y="4149080"/>
            <a:ext cx="936104" cy="576064"/>
          </a:xfrm>
          <a:prstGeom prst="straightConnector1">
            <a:avLst/>
          </a:prstGeom>
          <a:ln w="38100">
            <a:solidFill>
              <a:srgbClr val="FFC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Prostokąt 22"/>
          <p:cNvSpPr/>
          <p:nvPr/>
        </p:nvSpPr>
        <p:spPr>
          <a:xfrm>
            <a:off x="5004048" y="2060848"/>
            <a:ext cx="5436096" cy="36625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3 daniowy obiad za 1 razem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deser , przystawka, danie główne</a:t>
            </a:r>
            <a:endParaRPr lang="en-US" b="1" dirty="0" smtClean="0"/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smaki  potraw są zachowane</a:t>
            </a: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soki  nie mieszają się </a:t>
            </a: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automatyczne podtrzymywanie </a:t>
            </a: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  ciepła na koniec gotowania</a:t>
            </a:r>
            <a:endParaRPr lang="en-US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</p:txBody>
      </p:sp>
      <p:sp>
        <p:nvSpPr>
          <p:cNvPr id="31" name="Prostokąt 30"/>
          <p:cNvSpPr/>
          <p:nvPr/>
        </p:nvSpPr>
        <p:spPr>
          <a:xfrm>
            <a:off x="1043608" y="188640"/>
            <a:ext cx="4724370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kern="0" dirty="0" err="1" smtClean="0">
                <a:solidFill>
                  <a:srgbClr val="8E8581"/>
                </a:solidFill>
                <a:latin typeface="Arial"/>
                <a:cs typeface="+mj-cs"/>
              </a:rPr>
              <a:t>Vitacusine</a:t>
            </a:r>
            <a:r>
              <a:rPr lang="pl-PL" sz="3600" b="1" kern="0" dirty="0" smtClean="0">
                <a:solidFill>
                  <a:srgbClr val="8E8581"/>
                </a:solidFill>
                <a:latin typeface="Arial"/>
                <a:cs typeface="+mj-cs"/>
              </a:rPr>
              <a:t>  Compact</a:t>
            </a:r>
          </a:p>
          <a:p>
            <a:r>
              <a:rPr lang="pl-PL" sz="3200" b="1" kern="0" dirty="0" smtClean="0">
                <a:solidFill>
                  <a:srgbClr val="438D51"/>
                </a:solidFill>
                <a:latin typeface="Arial"/>
                <a:cs typeface="+mj-cs"/>
              </a:rPr>
              <a:t>- wygodne gotowanie </a:t>
            </a:r>
            <a:endParaRPr lang="pl-PL" sz="3200" dirty="0">
              <a:solidFill>
                <a:srgbClr val="438D5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1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0" y="1700808"/>
            <a:ext cx="3203848" cy="4079989"/>
          </a:xfrm>
          <a:prstGeom prst="rect">
            <a:avLst/>
          </a:prstGeom>
          <a:noFill/>
        </p:spPr>
      </p:pic>
      <p:cxnSp>
        <p:nvCxnSpPr>
          <p:cNvPr id="7" name="Connecteur droit avec flèche 6"/>
          <p:cNvCxnSpPr/>
          <p:nvPr/>
        </p:nvCxnSpPr>
        <p:spPr>
          <a:xfrm rot="10800000" flipV="1">
            <a:off x="2483768" y="2276872"/>
            <a:ext cx="785818" cy="500066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necteur droit avec flèche 7"/>
          <p:cNvCxnSpPr/>
          <p:nvPr/>
        </p:nvCxnSpPr>
        <p:spPr>
          <a:xfrm rot="10800000">
            <a:off x="2411760" y="3429000"/>
            <a:ext cx="1000132" cy="28566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1" name="Connecteur droit avec flèche 10"/>
          <p:cNvCxnSpPr/>
          <p:nvPr/>
        </p:nvCxnSpPr>
        <p:spPr>
          <a:xfrm rot="10800000">
            <a:off x="2555776" y="4077072"/>
            <a:ext cx="928694" cy="814384"/>
          </a:xfrm>
          <a:prstGeom prst="straightConnector1">
            <a:avLst/>
          </a:prstGeom>
          <a:ln w="19050">
            <a:solidFill>
              <a:schemeClr val="bg2">
                <a:lumMod val="75000"/>
              </a:schemeClr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" name="ZoneTexte 15"/>
          <p:cNvSpPr txBox="1"/>
          <p:nvPr/>
        </p:nvSpPr>
        <p:spPr>
          <a:xfrm>
            <a:off x="2771800" y="2276872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Starter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7" name="ZoneTexte 16"/>
          <p:cNvSpPr txBox="1"/>
          <p:nvPr/>
        </p:nvSpPr>
        <p:spPr>
          <a:xfrm>
            <a:off x="3059832" y="3573016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Danie główne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18" name="ZoneTexte 17"/>
          <p:cNvSpPr txBox="1"/>
          <p:nvPr/>
        </p:nvSpPr>
        <p:spPr>
          <a:xfrm>
            <a:off x="2699792" y="4869160"/>
            <a:ext cx="192882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Deser</a:t>
            </a:r>
            <a:endParaRPr lang="fr-FR" b="1" dirty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2" name="Flèche vers le haut 21"/>
          <p:cNvSpPr/>
          <p:nvPr/>
        </p:nvSpPr>
        <p:spPr>
          <a:xfrm>
            <a:off x="539552" y="2276872"/>
            <a:ext cx="785818" cy="2357454"/>
          </a:xfrm>
          <a:prstGeom prst="up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3" name="Flèche vers le haut 22"/>
          <p:cNvSpPr/>
          <p:nvPr/>
        </p:nvSpPr>
        <p:spPr>
          <a:xfrm>
            <a:off x="1619672" y="2276872"/>
            <a:ext cx="785818" cy="2357454"/>
          </a:xfrm>
          <a:prstGeom prst="upArrow">
            <a:avLst/>
          </a:prstGeom>
          <a:noFill/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/>
          </a:p>
        </p:txBody>
      </p:sp>
      <p:sp>
        <p:nvSpPr>
          <p:cNvPr id="27" name="Prostokąt 26"/>
          <p:cNvSpPr/>
          <p:nvPr/>
        </p:nvSpPr>
        <p:spPr>
          <a:xfrm>
            <a:off x="899592" y="260648"/>
            <a:ext cx="4724370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kern="0" dirty="0" err="1" smtClean="0">
                <a:solidFill>
                  <a:srgbClr val="8E8581"/>
                </a:solidFill>
                <a:latin typeface="Arial"/>
                <a:cs typeface="+mj-cs"/>
              </a:rPr>
              <a:t>Vitacusine</a:t>
            </a:r>
            <a:r>
              <a:rPr lang="pl-PL" sz="3600" b="1" kern="0" dirty="0" smtClean="0">
                <a:solidFill>
                  <a:srgbClr val="8E8581"/>
                </a:solidFill>
                <a:latin typeface="Arial"/>
                <a:cs typeface="+mj-cs"/>
              </a:rPr>
              <a:t>  Compact</a:t>
            </a:r>
          </a:p>
          <a:p>
            <a:r>
              <a:rPr lang="pl-PL" sz="3200" b="1" kern="0" dirty="0" smtClean="0">
                <a:solidFill>
                  <a:srgbClr val="438D51"/>
                </a:solidFill>
                <a:latin typeface="Arial"/>
              </a:rPr>
              <a:t>- wygodne gotowanie </a:t>
            </a:r>
            <a:endParaRPr lang="pl-PL" sz="3200" dirty="0">
              <a:solidFill>
                <a:srgbClr val="438D51"/>
              </a:solidFill>
            </a:endParaRPr>
          </a:p>
        </p:txBody>
      </p:sp>
      <p:sp>
        <p:nvSpPr>
          <p:cNvPr id="39" name="Prostokąt 38"/>
          <p:cNvSpPr/>
          <p:nvPr/>
        </p:nvSpPr>
        <p:spPr>
          <a:xfrm>
            <a:off x="4679504" y="2276872"/>
            <a:ext cx="4464496" cy="36902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Zachowanie smaków</a:t>
            </a: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Można  gotować jednocześnie           3 potrawy:  deser, przystawkę  i danie główne dzięki :</a:t>
            </a:r>
          </a:p>
          <a:p>
            <a:pPr marL="901700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ü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indywidualnym pojemnikom</a:t>
            </a:r>
          </a:p>
          <a:p>
            <a:pPr marL="901700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ü"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unikalnym tackom do gotowania</a:t>
            </a: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.</a:t>
            </a: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</p:txBody>
      </p:sp>
      <p:sp>
        <p:nvSpPr>
          <p:cNvPr id="14" name="ZoneTexte 23"/>
          <p:cNvSpPr txBox="1"/>
          <p:nvPr/>
        </p:nvSpPr>
        <p:spPr>
          <a:xfrm>
            <a:off x="251520" y="2852936"/>
            <a:ext cx="2592288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pl-PL" sz="2000" b="1" dirty="0" smtClean="0">
                <a:solidFill>
                  <a:schemeClr val="bg1"/>
                </a:solidFill>
              </a:rPr>
              <a:t>Para idzie do góry a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 smtClean="0">
                <a:solidFill>
                  <a:schemeClr val="bg1"/>
                </a:solidFill>
              </a:rPr>
              <a:t>skondensowane soki </a:t>
            </a:r>
            <a:r>
              <a:rPr lang="en-US" sz="2000" b="1" dirty="0" smtClean="0">
                <a:solidFill>
                  <a:schemeClr val="bg1"/>
                </a:solidFill>
              </a:rPr>
              <a:t> </a:t>
            </a:r>
            <a:r>
              <a:rPr lang="pl-PL" sz="2000" b="1" dirty="0" smtClean="0">
                <a:solidFill>
                  <a:schemeClr val="bg1"/>
                </a:solidFill>
              </a:rPr>
              <a:t>pozostają na tacach  </a:t>
            </a:r>
            <a:endParaRPr lang="en-US" sz="20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ZoneTexte 7"/>
          <p:cNvSpPr txBox="1"/>
          <p:nvPr/>
        </p:nvSpPr>
        <p:spPr>
          <a:xfrm>
            <a:off x="3419872" y="5589240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2"/>
                </a:solidFill>
              </a:rPr>
              <a:t>26 cm</a:t>
            </a:r>
            <a:endParaRPr lang="fr-FR" sz="2400" b="1" dirty="0">
              <a:solidFill>
                <a:schemeClr val="bg2"/>
              </a:solidFill>
            </a:endParaRPr>
          </a:p>
        </p:txBody>
      </p:sp>
      <p:sp>
        <p:nvSpPr>
          <p:cNvPr id="9" name="ZoneTexte 8"/>
          <p:cNvSpPr txBox="1"/>
          <p:nvPr/>
        </p:nvSpPr>
        <p:spPr>
          <a:xfrm>
            <a:off x="899592" y="5517232"/>
            <a:ext cx="171451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chemeClr val="bg2"/>
                </a:solidFill>
              </a:rPr>
              <a:t>40 cm</a:t>
            </a:r>
            <a:endParaRPr lang="fr-FR" sz="2400" b="1" dirty="0">
              <a:solidFill>
                <a:schemeClr val="bg2"/>
              </a:solidFill>
            </a:endParaRPr>
          </a:p>
        </p:txBody>
      </p:sp>
      <p:pic>
        <p:nvPicPr>
          <p:cNvPr id="72706" name="Picture 2" descr="J:\DGA ELECTRICAL\DGA  MARKETING  PRODUITS\IS SUR TILLE\STEAMERS\LITTERATURE (packs, PLV, notices, stickers\PACKS - PLV - PHOTOS\PHOTOS\VitaCuisine Compact\Vitacuisine.jpg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827584" y="2636912"/>
            <a:ext cx="2083557" cy="2879894"/>
          </a:xfrm>
          <a:prstGeom prst="rect">
            <a:avLst/>
          </a:prstGeom>
          <a:noFill/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347864" y="3789040"/>
            <a:ext cx="1872208" cy="16810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6" name="Double flèche verticale 5"/>
          <p:cNvSpPr/>
          <p:nvPr/>
        </p:nvSpPr>
        <p:spPr>
          <a:xfrm>
            <a:off x="251520" y="2780928"/>
            <a:ext cx="504056" cy="2639216"/>
          </a:xfrm>
          <a:prstGeom prst="upDown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33CC33"/>
              </a:solidFill>
            </a:endParaRPr>
          </a:p>
        </p:txBody>
      </p:sp>
      <p:sp>
        <p:nvSpPr>
          <p:cNvPr id="7" name="Double flèche verticale 6"/>
          <p:cNvSpPr/>
          <p:nvPr/>
        </p:nvSpPr>
        <p:spPr>
          <a:xfrm>
            <a:off x="2915816" y="3933056"/>
            <a:ext cx="504056" cy="1499058"/>
          </a:xfrm>
          <a:prstGeom prst="upDownArrow">
            <a:avLst/>
          </a:prstGeom>
          <a:solidFill>
            <a:srgbClr val="33CC33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/>
          </a:p>
        </p:txBody>
      </p:sp>
      <p:sp>
        <p:nvSpPr>
          <p:cNvPr id="13" name="Prostokąt 12"/>
          <p:cNvSpPr/>
          <p:nvPr/>
        </p:nvSpPr>
        <p:spPr>
          <a:xfrm>
            <a:off x="4788024" y="2708920"/>
            <a:ext cx="5724128" cy="324704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Ultra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k</a:t>
            </a:r>
            <a:r>
              <a:rPr lang="en-US" sz="2000" dirty="0" err="1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ompa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ktowe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przechowywanie</a:t>
            </a:r>
            <a:r>
              <a:rPr lang="en-US" sz="2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  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901700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odwrócone  misy nakładane na </a:t>
            </a:r>
          </a:p>
          <a:p>
            <a:pPr marL="901700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  podstawę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 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parowara</a:t>
            </a: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901700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35 % oszczędności miejsca</a:t>
            </a:r>
          </a:p>
          <a:p>
            <a:pPr marL="901700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patent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Tefal</a:t>
            </a: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</p:txBody>
      </p:sp>
      <p:sp>
        <p:nvSpPr>
          <p:cNvPr id="15" name="Rectangle 17"/>
          <p:cNvSpPr/>
          <p:nvPr/>
        </p:nvSpPr>
        <p:spPr>
          <a:xfrm>
            <a:off x="3203848" y="3356992"/>
            <a:ext cx="229567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fr-FR" sz="24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PATENT</a:t>
            </a:r>
            <a:endParaRPr kumimoji="0" lang="fr-FR" sz="24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899592" y="260648"/>
            <a:ext cx="4724370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kern="0" dirty="0" err="1" smtClean="0">
                <a:solidFill>
                  <a:srgbClr val="8E8581"/>
                </a:solidFill>
                <a:latin typeface="Arial"/>
                <a:cs typeface="+mj-cs"/>
              </a:rPr>
              <a:t>Vitacusine</a:t>
            </a:r>
            <a:r>
              <a:rPr lang="pl-PL" sz="3600" b="1" kern="0" dirty="0" smtClean="0">
                <a:solidFill>
                  <a:srgbClr val="8E8581"/>
                </a:solidFill>
                <a:latin typeface="Arial"/>
                <a:cs typeface="+mj-cs"/>
              </a:rPr>
              <a:t>  Compact</a:t>
            </a:r>
          </a:p>
          <a:p>
            <a:pPr algn="l"/>
            <a:r>
              <a:rPr lang="pl-PL" sz="3200" b="1" kern="0" dirty="0" smtClean="0">
                <a:solidFill>
                  <a:srgbClr val="438D51"/>
                </a:solidFill>
                <a:latin typeface="Arial"/>
              </a:rPr>
              <a:t>- </a:t>
            </a:r>
            <a:r>
              <a:rPr lang="pl-PL" sz="3200" b="1" kern="0" dirty="0" smtClean="0">
                <a:solidFill>
                  <a:srgbClr val="438D51"/>
                </a:solidFill>
                <a:latin typeface="Arial"/>
              </a:rPr>
              <a:t>wygoda    </a:t>
            </a:r>
            <a:endParaRPr lang="pl-PL" sz="3200" dirty="0">
              <a:solidFill>
                <a:srgbClr val="438D51"/>
              </a:solidFill>
            </a:endParaRPr>
          </a:p>
        </p:txBody>
      </p:sp>
      <p:sp>
        <p:nvSpPr>
          <p:cNvPr id="14" name="ZoneTexte 9"/>
          <p:cNvSpPr txBox="1"/>
          <p:nvPr/>
        </p:nvSpPr>
        <p:spPr>
          <a:xfrm>
            <a:off x="0" y="2060848"/>
            <a:ext cx="554461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2400" b="1" dirty="0" smtClean="0">
                <a:solidFill>
                  <a:srgbClr val="C00000"/>
                </a:solidFill>
              </a:rPr>
              <a:t>35 % </a:t>
            </a:r>
            <a:r>
              <a:rPr lang="pl-PL" sz="2400" b="1" dirty="0" smtClean="0">
                <a:solidFill>
                  <a:srgbClr val="C00000"/>
                </a:solidFill>
              </a:rPr>
              <a:t>oszczędności miejsca</a:t>
            </a:r>
            <a:endParaRPr lang="en-US" sz="2400" b="1" dirty="0">
              <a:solidFill>
                <a:srgbClr val="C00000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3730" name="Picture 2"/>
          <p:cNvPicPr>
            <a:picLocks noChangeAspect="1" noChangeArrowheads="1"/>
          </p:cNvPicPr>
          <p:nvPr/>
        </p:nvPicPr>
        <p:blipFill>
          <a:blip r:embed="rId2"/>
          <a:srcRect r="5474"/>
          <a:stretch>
            <a:fillRect/>
          </a:stretch>
        </p:blipFill>
        <p:spPr bwMode="auto">
          <a:xfrm>
            <a:off x="3214678" y="1357298"/>
            <a:ext cx="2466986" cy="509478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4" name="ZoneTexte 3"/>
          <p:cNvSpPr txBox="1"/>
          <p:nvPr/>
        </p:nvSpPr>
        <p:spPr>
          <a:xfrm>
            <a:off x="1000100" y="1225689"/>
            <a:ext cx="2286016" cy="64633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l"/>
            <a:endParaRPr lang="fr-FR" b="1" dirty="0" smtClean="0"/>
          </a:p>
          <a:p>
            <a:pPr algn="l">
              <a:buFont typeface="Arial" pitchFamily="34" charset="0"/>
              <a:buChar char="•"/>
            </a:pP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Pokrywka</a:t>
            </a:r>
          </a:p>
          <a:p>
            <a:pPr algn="l">
              <a:buFont typeface="Arial" pitchFamily="34" charset="0"/>
              <a:buChar char="•"/>
            </a:pPr>
            <a:endParaRPr lang="pl-PL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Podstawka do kubeczków smaku</a:t>
            </a:r>
          </a:p>
          <a:p>
            <a:pPr algn="l">
              <a:buFont typeface="Arial" pitchFamily="34" charset="0"/>
              <a:buChar char="•"/>
            </a:pPr>
            <a:endParaRPr lang="pl-PL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fr-FR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fr-FR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endParaRPr lang="fr-FR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Misa 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n°3</a:t>
            </a:r>
          </a:p>
          <a:p>
            <a:pPr algn="l">
              <a:buFont typeface="Arial" pitchFamily="34" charset="0"/>
              <a:buChar char="•"/>
            </a:pPr>
            <a:endParaRPr lang="fr-FR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Misa 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 n°2</a:t>
            </a:r>
          </a:p>
          <a:p>
            <a:pPr algn="l">
              <a:buFont typeface="Arial" pitchFamily="34" charset="0"/>
              <a:buChar char="•"/>
            </a:pPr>
            <a:endParaRPr lang="fr-FR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tacka</a:t>
            </a:r>
            <a:endParaRPr lang="fr-FR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tacka</a:t>
            </a:r>
            <a:endParaRPr lang="fr-FR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misa</a:t>
            </a:r>
            <a:r>
              <a:rPr lang="fr-FR" b="1" dirty="0" smtClean="0">
                <a:solidFill>
                  <a:schemeClr val="bg1">
                    <a:lumMod val="50000"/>
                  </a:schemeClr>
                </a:solidFill>
              </a:rPr>
              <a:t> n°1</a:t>
            </a:r>
          </a:p>
          <a:p>
            <a:pPr algn="l">
              <a:buFont typeface="Arial" pitchFamily="34" charset="0"/>
              <a:buChar char="•"/>
            </a:pPr>
            <a:endParaRPr lang="fr-FR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Font typeface="Arial" pitchFamily="34" charset="0"/>
              <a:buChar char="•"/>
            </a:pP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 4 kubeczki smaku</a:t>
            </a:r>
            <a:endParaRPr lang="fr-FR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Font typeface="Arial" pitchFamily="34" charset="0"/>
              <a:buChar char="•"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endParaRPr lang="fr-FR" dirty="0" smtClean="0"/>
          </a:p>
          <a:p>
            <a:endParaRPr lang="fr-FR" dirty="0" smtClean="0"/>
          </a:p>
          <a:p>
            <a:endParaRPr lang="fr-FR" dirty="0" smtClean="0"/>
          </a:p>
          <a:p>
            <a:endParaRPr lang="fr-FR" dirty="0"/>
          </a:p>
        </p:txBody>
      </p:sp>
      <p:sp>
        <p:nvSpPr>
          <p:cNvPr id="8" name="Prostokąt 7"/>
          <p:cNvSpPr/>
          <p:nvPr/>
        </p:nvSpPr>
        <p:spPr>
          <a:xfrm>
            <a:off x="1115616" y="260648"/>
            <a:ext cx="4724371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/>
            <a:r>
              <a:rPr lang="pl-PL" sz="3600" b="1" kern="0" dirty="0" err="1" smtClean="0">
                <a:solidFill>
                  <a:srgbClr val="8E8581"/>
                </a:solidFill>
                <a:latin typeface="Arial"/>
              </a:rPr>
              <a:t>Vitacusine</a:t>
            </a:r>
            <a:r>
              <a:rPr lang="pl-PL" sz="3600" b="1" kern="0" dirty="0" smtClean="0">
                <a:solidFill>
                  <a:srgbClr val="8E8581"/>
                </a:solidFill>
                <a:latin typeface="Arial"/>
              </a:rPr>
              <a:t>  Compact</a:t>
            </a:r>
          </a:p>
        </p:txBody>
      </p:sp>
    </p:spTree>
  </p:cSld>
  <p:clrMapOvr>
    <a:masterClrMapping/>
  </p:clrMapOvr>
  <p:transition/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7544" y="2564904"/>
            <a:ext cx="3341706" cy="22362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Prostokąt 6"/>
          <p:cNvSpPr/>
          <p:nvPr/>
        </p:nvSpPr>
        <p:spPr>
          <a:xfrm>
            <a:off x="899592" y="260648"/>
            <a:ext cx="4758034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kern="0" dirty="0" err="1" smtClean="0">
                <a:solidFill>
                  <a:srgbClr val="8E8581"/>
                </a:solidFill>
                <a:latin typeface="Arial"/>
                <a:cs typeface="+mj-cs"/>
              </a:rPr>
              <a:t>Vitacusine</a:t>
            </a:r>
            <a:r>
              <a:rPr lang="pl-PL" sz="3600" b="1" kern="0" dirty="0" smtClean="0">
                <a:solidFill>
                  <a:srgbClr val="8E8581"/>
                </a:solidFill>
                <a:latin typeface="Arial"/>
                <a:cs typeface="+mj-cs"/>
              </a:rPr>
              <a:t>  Compact</a:t>
            </a:r>
          </a:p>
          <a:p>
            <a:pPr algn="l"/>
            <a:r>
              <a:rPr lang="pl-PL" sz="3600" b="1" kern="0" dirty="0" smtClean="0">
                <a:solidFill>
                  <a:srgbClr val="438D51"/>
                </a:solidFill>
                <a:latin typeface="Arial"/>
              </a:rPr>
              <a:t>- </a:t>
            </a:r>
            <a:r>
              <a:rPr lang="pl-PL" sz="3600" b="1" kern="0" dirty="0" smtClean="0">
                <a:solidFill>
                  <a:srgbClr val="438D51"/>
                </a:solidFill>
                <a:latin typeface="Arial"/>
              </a:rPr>
              <a:t>wygoda    </a:t>
            </a:r>
            <a:endParaRPr lang="pl-PL" sz="3600" dirty="0">
              <a:solidFill>
                <a:srgbClr val="438D51"/>
              </a:solidFill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4139952" y="2115163"/>
            <a:ext cx="4608512" cy="471821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Cyfrowa kontrola z ekranem LCD 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Programowanie opóźnionego startu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 </a:t>
            </a: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901700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ü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można  ustawić start gotowania z 4 godzinnym wyprzedzeniem </a:t>
            </a:r>
            <a:r>
              <a:rPr lang="en-US" sz="16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</a:p>
          <a:p>
            <a:pPr marL="901700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ü"/>
            </a:pP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System automatycznie  wykrywa brak wody </a:t>
            </a:r>
            <a:endParaRPr lang="en-US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Cyfrowy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60 min timer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automatycznym wyłączaniem gotowania  </a:t>
            </a:r>
            <a:endParaRPr lang="en-US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</a:pPr>
            <a:endParaRPr lang="en-US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4"/>
          <p:cNvPicPr>
            <a:picLocks noChangeAspect="1" noChangeArrowheads="1"/>
          </p:cNvPicPr>
          <p:nvPr/>
        </p:nvPicPr>
        <p:blipFill>
          <a:blip r:embed="rId2" cstate="email"/>
          <a:srcRect/>
          <a:stretch>
            <a:fillRect/>
          </a:stretch>
        </p:blipFill>
        <p:spPr bwMode="auto">
          <a:xfrm>
            <a:off x="6215074" y="1844824"/>
            <a:ext cx="2252688" cy="159682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3131840" y="1860164"/>
            <a:ext cx="2520280" cy="124456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179512" y="2420888"/>
            <a:ext cx="2671645" cy="7811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2" name="ZoneTexte 11"/>
          <p:cNvSpPr txBox="1"/>
          <p:nvPr/>
        </p:nvSpPr>
        <p:spPr>
          <a:xfrm>
            <a:off x="2051720" y="1124744"/>
            <a:ext cx="45720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800" b="1" dirty="0" smtClean="0">
                <a:solidFill>
                  <a:srgbClr val="438D51"/>
                </a:solidFill>
              </a:rPr>
              <a:t>3 sposoby gotowania</a:t>
            </a:r>
            <a:endParaRPr lang="fr-FR" sz="2800" b="1" dirty="0">
              <a:solidFill>
                <a:srgbClr val="438D51"/>
              </a:solidFill>
            </a:endParaRPr>
          </a:p>
        </p:txBody>
      </p:sp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2428860" y="3786190"/>
            <a:ext cx="4000528" cy="18532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8" name="Connecteur droit avec flèche 17"/>
          <p:cNvCxnSpPr/>
          <p:nvPr/>
        </p:nvCxnSpPr>
        <p:spPr>
          <a:xfrm rot="16200000" flipH="1">
            <a:off x="1678761" y="3464719"/>
            <a:ext cx="928694" cy="71438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9" name="Connecteur droit avec flèche 18"/>
          <p:cNvCxnSpPr/>
          <p:nvPr/>
        </p:nvCxnSpPr>
        <p:spPr>
          <a:xfrm rot="16200000" flipH="1">
            <a:off x="4000496" y="3429000"/>
            <a:ext cx="928694" cy="357190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1" name="Connecteur droit avec flèche 20"/>
          <p:cNvCxnSpPr/>
          <p:nvPr/>
        </p:nvCxnSpPr>
        <p:spPr>
          <a:xfrm rot="5400000">
            <a:off x="5429256" y="3357562"/>
            <a:ext cx="1357322" cy="1357322"/>
          </a:xfrm>
          <a:prstGeom prst="straightConnector1">
            <a:avLst/>
          </a:prstGeom>
          <a:ln w="38100">
            <a:solidFill>
              <a:srgbClr val="FF000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Rectangle 26"/>
          <p:cNvSpPr/>
          <p:nvPr/>
        </p:nvSpPr>
        <p:spPr>
          <a:xfrm>
            <a:off x="1187624" y="6027003"/>
            <a:ext cx="7704856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pl-PL" sz="4000" b="1" dirty="0" smtClean="0">
                <a:ln w="19050">
                  <a:solidFill>
                    <a:schemeClr val="tx2">
                      <a:tint val="1000"/>
                    </a:schemeClr>
                  </a:solidFill>
                  <a:prstDash val="solid"/>
                </a:ln>
                <a:solidFill>
                  <a:srgbClr val="438D51"/>
                </a:solidFill>
                <a:effectLst>
                  <a:outerShdw blurRad="50000" dist="50800" dir="7500000" algn="tl">
                    <a:srgbClr val="000000">
                      <a:shade val="5000"/>
                      <a:alpha val="35000"/>
                    </a:srgbClr>
                  </a:outerShdw>
                </a:effectLst>
              </a:rPr>
              <a:t>Przepisy na kompletny obiad</a:t>
            </a:r>
            <a:endParaRPr lang="fr-FR" sz="4000" b="1" dirty="0">
              <a:ln w="19050">
                <a:solidFill>
                  <a:schemeClr val="tx2">
                    <a:tint val="1000"/>
                  </a:schemeClr>
                </a:solidFill>
                <a:prstDash val="solid"/>
              </a:ln>
              <a:solidFill>
                <a:srgbClr val="438D51"/>
              </a:solidFill>
              <a:effectLst>
                <a:outerShdw blurRad="50000" dist="50800" dir="7500000" algn="tl">
                  <a:srgbClr val="000000">
                    <a:shade val="5000"/>
                    <a:alpha val="35000"/>
                  </a:srgbClr>
                </a:outerShdw>
              </a:effectLst>
            </a:endParaRPr>
          </a:p>
        </p:txBody>
      </p:sp>
      <p:sp>
        <p:nvSpPr>
          <p:cNvPr id="28" name="Flèche droite 27"/>
          <p:cNvSpPr/>
          <p:nvPr/>
        </p:nvSpPr>
        <p:spPr>
          <a:xfrm>
            <a:off x="179512" y="6237312"/>
            <a:ext cx="1071570" cy="428628"/>
          </a:xfrm>
          <a:prstGeom prst="rightArrow">
            <a:avLst/>
          </a:prstGeom>
          <a:solidFill>
            <a:srgbClr val="438D51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 dirty="0">
              <a:solidFill>
                <a:srgbClr val="00B050"/>
              </a:solidFill>
            </a:endParaRPr>
          </a:p>
        </p:txBody>
      </p:sp>
      <p:sp>
        <p:nvSpPr>
          <p:cNvPr id="22" name="Prostokąt 21"/>
          <p:cNvSpPr/>
          <p:nvPr/>
        </p:nvSpPr>
        <p:spPr>
          <a:xfrm>
            <a:off x="1115616" y="260648"/>
            <a:ext cx="4929556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kern="0" dirty="0" smtClean="0">
                <a:solidFill>
                  <a:srgbClr val="8E8581"/>
                </a:solidFill>
                <a:latin typeface="Arial"/>
                <a:cs typeface="+mj-cs"/>
              </a:rPr>
              <a:t>Książka z przepisami 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http://blog.maxxxblack.com/wp-content/uploads/2008/04/red_dot.jp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059832" y="2636912"/>
            <a:ext cx="1824203" cy="1368152"/>
          </a:xfrm>
          <a:prstGeom prst="rect">
            <a:avLst/>
          </a:prstGeom>
          <a:noFill/>
        </p:spPr>
      </p:pic>
      <p:pic>
        <p:nvPicPr>
          <p:cNvPr id="8" name="Picture 4" descr="http://en.red-dot.org/rd/img/360/2009-14-2919-b.jpg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4860032" y="5229200"/>
            <a:ext cx="1632083" cy="1060854"/>
          </a:xfrm>
          <a:prstGeom prst="rect">
            <a:avLst/>
          </a:prstGeom>
          <a:noFill/>
        </p:spPr>
      </p:pic>
      <p:pic>
        <p:nvPicPr>
          <p:cNvPr id="10" name="Picture 6" descr="http://en.red-dot.org/rd/img/360/2009-15-2425-a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3059832" y="5157192"/>
            <a:ext cx="1364705" cy="1133464"/>
          </a:xfrm>
          <a:prstGeom prst="rect">
            <a:avLst/>
          </a:prstGeom>
          <a:noFill/>
        </p:spPr>
      </p:pic>
      <p:pic>
        <p:nvPicPr>
          <p:cNvPr id="11" name="Picture 8" descr="http://en.red-dot.org/rd/img/360/2008-15-1924-a.jpg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0" y="5007027"/>
            <a:ext cx="1285852" cy="1621602"/>
          </a:xfrm>
          <a:prstGeom prst="rect">
            <a:avLst/>
          </a:prstGeom>
          <a:noFill/>
        </p:spPr>
      </p:pic>
      <p:pic>
        <p:nvPicPr>
          <p:cNvPr id="12" name="Picture 10" descr="http://en.red-dot.org/rd/img/360/2008-16-1931-a.jpg"/>
          <p:cNvPicPr>
            <a:picLocks noChangeAspect="1" noChangeArrowheads="1"/>
          </p:cNvPicPr>
          <p:nvPr/>
        </p:nvPicPr>
        <p:blipFill>
          <a:blip r:embed="rId6" cstate="email"/>
          <a:srcRect/>
          <a:stretch>
            <a:fillRect/>
          </a:stretch>
        </p:blipFill>
        <p:spPr bwMode="auto">
          <a:xfrm>
            <a:off x="1714480" y="5143512"/>
            <a:ext cx="785818" cy="1240578"/>
          </a:xfrm>
          <a:prstGeom prst="rect">
            <a:avLst/>
          </a:prstGeom>
          <a:noFill/>
        </p:spPr>
      </p:pic>
      <p:sp>
        <p:nvSpPr>
          <p:cNvPr id="13" name="ZoneTexte 12"/>
          <p:cNvSpPr txBox="1"/>
          <p:nvPr/>
        </p:nvSpPr>
        <p:spPr>
          <a:xfrm>
            <a:off x="2987824" y="6488668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Arial Black" pitchFamily="34" charset="0"/>
              </a:rPr>
              <a:t>iPod</a:t>
            </a:r>
            <a:r>
              <a:rPr lang="fr-FR" dirty="0" smtClean="0">
                <a:latin typeface="Arial Black" pitchFamily="34" charset="0"/>
              </a:rPr>
              <a:t> Nano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14" name="ZoneTexte 13"/>
          <p:cNvSpPr txBox="1"/>
          <p:nvPr/>
        </p:nvSpPr>
        <p:spPr>
          <a:xfrm>
            <a:off x="4716016" y="6488668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 Black" pitchFamily="34" charset="0"/>
              </a:rPr>
              <a:t>Seat Ibiza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15" name="ZoneTexte 14"/>
          <p:cNvSpPr txBox="1"/>
          <p:nvPr/>
        </p:nvSpPr>
        <p:spPr>
          <a:xfrm>
            <a:off x="0" y="6488668"/>
            <a:ext cx="185738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err="1" smtClean="0">
                <a:latin typeface="Arial Black" pitchFamily="34" charset="0"/>
              </a:rPr>
              <a:t>iPhone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16" name="ZoneTexte 15"/>
          <p:cNvSpPr txBox="1"/>
          <p:nvPr/>
        </p:nvSpPr>
        <p:spPr>
          <a:xfrm>
            <a:off x="1500166" y="6488668"/>
            <a:ext cx="171451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dirty="0" smtClean="0">
                <a:latin typeface="Arial Black" pitchFamily="34" charset="0"/>
              </a:rPr>
              <a:t>iMac</a:t>
            </a:r>
            <a:endParaRPr lang="fr-FR" dirty="0">
              <a:latin typeface="Arial Black" pitchFamily="34" charset="0"/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971600" y="188640"/>
            <a:ext cx="4746812" cy="1138773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kern="0" dirty="0" err="1" smtClean="0">
                <a:solidFill>
                  <a:srgbClr val="8E8581"/>
                </a:solidFill>
                <a:latin typeface="Arial"/>
                <a:cs typeface="+mj-cs"/>
              </a:rPr>
              <a:t>Vitacusine</a:t>
            </a:r>
            <a:r>
              <a:rPr lang="pl-PL" sz="3600" b="1" kern="0" dirty="0" smtClean="0">
                <a:solidFill>
                  <a:srgbClr val="8E8581"/>
                </a:solidFill>
                <a:latin typeface="Arial"/>
                <a:cs typeface="+mj-cs"/>
              </a:rPr>
              <a:t>  Compact</a:t>
            </a:r>
          </a:p>
          <a:p>
            <a:pPr algn="l"/>
            <a:r>
              <a:rPr lang="pl-PL" sz="3200" b="1" kern="0" dirty="0" smtClean="0">
                <a:solidFill>
                  <a:srgbClr val="438D51"/>
                </a:solidFill>
                <a:latin typeface="Arial"/>
                <a:cs typeface="+mj-cs"/>
              </a:rPr>
              <a:t>- nagrodzony!</a:t>
            </a:r>
            <a:endParaRPr lang="pl-PL" sz="3200" dirty="0">
              <a:solidFill>
                <a:srgbClr val="438D51"/>
              </a:solidFill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5004048" y="2420888"/>
            <a:ext cx="3888432" cy="183434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REDDOT AWARD</a:t>
            </a:r>
            <a:endParaRPr lang="en-US" sz="2000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Vitacuisine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 compact  jest w gronie   zwycięzców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« red dot award: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product design »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 w roku 2009 </a:t>
            </a: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</p:txBody>
      </p:sp>
      <p:pic>
        <p:nvPicPr>
          <p:cNvPr id="22" name="Picture 2" descr="J:\DGA ELECTRICAL\DGA  MARKETING  PRODUITS\IS SUR TILLE\STEAMERS\LITTERATURE (packs, PLV, notices, stickers\PACKS - PLV - PHOTOS\PHOTOS\VitaCuisine Compact\Vitacuisine.jpg"/>
          <p:cNvPicPr>
            <a:picLocks noChangeAspect="1" noChangeArrowheads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683568" y="1628800"/>
            <a:ext cx="2083557" cy="2879894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3"/>
          <a:srcRect b="-797"/>
          <a:stretch>
            <a:fillRect/>
          </a:stretch>
        </p:blipFill>
        <p:spPr bwMode="auto">
          <a:xfrm>
            <a:off x="5220072" y="2204864"/>
            <a:ext cx="2714644" cy="40719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" name="Picture 3" descr="J:\DGA ELECTRICAL\DGA  MARKETING  PRODUITS\IS SUR TILLE\STEAMERS\LITTERATURE (packs, PLV, notices, stickers\PACKS - PLV - PHOTOS\PHOTOS\VitaCuisine Compact\vitadelice compact.jpg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043608" y="3645024"/>
            <a:ext cx="2786082" cy="2537946"/>
          </a:xfrm>
          <a:prstGeom prst="rect">
            <a:avLst/>
          </a:prstGeom>
          <a:noFill/>
        </p:spPr>
      </p:pic>
      <p:sp>
        <p:nvSpPr>
          <p:cNvPr id="17" name="Rectangle 16"/>
          <p:cNvSpPr/>
          <p:nvPr/>
        </p:nvSpPr>
        <p:spPr>
          <a:xfrm>
            <a:off x="1763688" y="3068960"/>
            <a:ext cx="1447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kern="1200" dirty="0">
                <a:solidFill>
                  <a:srgbClr val="438D51"/>
                </a:solidFill>
                <a:latin typeface="Verdana" pitchFamily="34" charset="0"/>
                <a:ea typeface="+mn-ea"/>
                <a:cs typeface="+mn-cs"/>
              </a:rPr>
              <a:t>26 cm </a:t>
            </a:r>
            <a:r>
              <a:rPr lang="pl-PL" sz="2400" b="1" kern="1200" dirty="0" smtClean="0">
                <a:solidFill>
                  <a:srgbClr val="438D51"/>
                </a:solidFill>
                <a:latin typeface="Verdana" pitchFamily="34" charset="0"/>
                <a:ea typeface="+mn-ea"/>
                <a:cs typeface="+mn-cs"/>
              </a:rPr>
              <a:t> </a:t>
            </a:r>
            <a:endParaRPr lang="fr-FR" sz="2400" kern="1200" dirty="0">
              <a:solidFill>
                <a:srgbClr val="438D51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652120" y="1556792"/>
            <a:ext cx="1447832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l" rtl="0"/>
            <a:r>
              <a:rPr lang="en-US" sz="2400" b="1" kern="1200" dirty="0">
                <a:solidFill>
                  <a:srgbClr val="438D51"/>
                </a:solidFill>
                <a:latin typeface="Verdana" pitchFamily="34" charset="0"/>
                <a:ea typeface="+mn-ea"/>
                <a:cs typeface="+mn-cs"/>
              </a:rPr>
              <a:t>34 cm </a:t>
            </a:r>
            <a:r>
              <a:rPr lang="pl-PL" sz="2400" b="1" kern="1200" dirty="0" smtClean="0">
                <a:solidFill>
                  <a:srgbClr val="438D51"/>
                </a:solidFill>
                <a:latin typeface="Verdana" pitchFamily="34" charset="0"/>
                <a:ea typeface="+mn-ea"/>
                <a:cs typeface="+mn-cs"/>
              </a:rPr>
              <a:t> </a:t>
            </a:r>
            <a:endParaRPr lang="fr-FR" sz="2400" kern="1200" dirty="0">
              <a:solidFill>
                <a:srgbClr val="438D51"/>
              </a:solidFill>
              <a:latin typeface="Verdana" pitchFamily="34" charset="0"/>
              <a:ea typeface="+mn-ea"/>
              <a:cs typeface="+mn-cs"/>
            </a:endParaRPr>
          </a:p>
        </p:txBody>
      </p:sp>
      <p:sp>
        <p:nvSpPr>
          <p:cNvPr id="10" name="Prostokąt 9"/>
          <p:cNvSpPr/>
          <p:nvPr/>
        </p:nvSpPr>
        <p:spPr>
          <a:xfrm>
            <a:off x="899592" y="188640"/>
            <a:ext cx="7827785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kern="0" dirty="0" err="1" smtClean="0">
                <a:solidFill>
                  <a:srgbClr val="8E8581"/>
                </a:solidFill>
                <a:latin typeface="Arial"/>
                <a:cs typeface="+mj-cs"/>
              </a:rPr>
              <a:t>Ultrakompaktowe</a:t>
            </a:r>
            <a:r>
              <a:rPr lang="pl-PL" sz="3600" b="1" kern="0" dirty="0" smtClean="0">
                <a:solidFill>
                  <a:srgbClr val="8E8581"/>
                </a:solidFill>
                <a:latin typeface="Arial"/>
                <a:cs typeface="+mj-cs"/>
              </a:rPr>
              <a:t> przechowywanie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5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0" presetID="55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w*0.7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h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Prostokąt 9"/>
          <p:cNvSpPr/>
          <p:nvPr/>
        </p:nvSpPr>
        <p:spPr>
          <a:xfrm>
            <a:off x="899592" y="188640"/>
            <a:ext cx="280076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kern="0" dirty="0" smtClean="0">
                <a:solidFill>
                  <a:srgbClr val="8E8581"/>
                </a:solidFill>
                <a:latin typeface="Arial"/>
                <a:cs typeface="+mj-cs"/>
              </a:rPr>
              <a:t>Porównanie</a:t>
            </a:r>
            <a:endParaRPr lang="pl-PL" dirty="0"/>
          </a:p>
        </p:txBody>
      </p:sp>
      <p:pic>
        <p:nvPicPr>
          <p:cNvPr id="8" name="Picture 5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16216" y="188640"/>
            <a:ext cx="994081" cy="1292643"/>
          </a:xfrm>
          <a:prstGeom prst="rect">
            <a:avLst/>
          </a:prstGeom>
          <a:noFill/>
        </p:spPr>
      </p:pic>
      <p:pic>
        <p:nvPicPr>
          <p:cNvPr id="9" name="Picture 3" descr="J:\DGA ELECTRICAL\DGA  MARKETING  PRODUITS\IS SUR TILLE\STEAMERS\LITTERATURE (packs, PLV, notices, stickers\PACKS - PLV - PHOTOS\PHOTOS\VitaCuisine Compact\Vitacuisine.jpg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4716016" y="188640"/>
            <a:ext cx="943239" cy="1303514"/>
          </a:xfrm>
          <a:prstGeom prst="rect">
            <a:avLst/>
          </a:prstGeom>
          <a:noFill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123728" y="1484784"/>
            <a:ext cx="5700713" cy="49911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9" name="Picture 3" descr="Tef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357562"/>
            <a:ext cx="7504134" cy="2550771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857356" y="2143116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48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Parowary</a:t>
            </a:r>
            <a:r>
              <a:rPr lang="pl-PL" sz="48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</a:t>
            </a:r>
            <a:r>
              <a:rPr kumimoji="0" lang="pl-P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l-PL" sz="48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Frise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043608" y="0"/>
            <a:ext cx="7680080" cy="1143000"/>
          </a:xfrm>
        </p:spPr>
        <p:txBody>
          <a:bodyPr/>
          <a:lstStyle/>
          <a:p>
            <a:r>
              <a:rPr lang="pl-PL" dirty="0" err="1" smtClean="0"/>
              <a:t>Parowary</a:t>
            </a:r>
            <a:r>
              <a:rPr lang="pl-PL" dirty="0" smtClean="0"/>
              <a:t> </a:t>
            </a:r>
            <a:endParaRPr lang="pl-PL" dirty="0"/>
          </a:p>
        </p:txBody>
      </p:sp>
      <p:sp>
        <p:nvSpPr>
          <p:cNvPr id="17" name="Prostokąt 16"/>
          <p:cNvSpPr/>
          <p:nvPr/>
        </p:nvSpPr>
        <p:spPr>
          <a:xfrm>
            <a:off x="251520" y="476672"/>
            <a:ext cx="80010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l">
              <a:spcBef>
                <a:spcPct val="20000"/>
              </a:spcBef>
              <a:defRPr/>
            </a:pPr>
            <a:r>
              <a:rPr lang="pl-PL" kern="0" dirty="0" smtClean="0">
                <a:solidFill>
                  <a:srgbClr val="D60000"/>
                </a:solidFill>
              </a:rPr>
              <a:t>			 </a:t>
            </a:r>
            <a:endParaRPr lang="pl-PL" sz="2000" b="1" kern="0" dirty="0" smtClean="0">
              <a:solidFill>
                <a:srgbClr val="D60000"/>
              </a:solidFill>
            </a:endParaRPr>
          </a:p>
          <a:p>
            <a:pPr marL="381000" lvl="0" indent="-381000" algn="l">
              <a:spcBef>
                <a:spcPct val="20000"/>
              </a:spcBef>
              <a:defRPr/>
            </a:pPr>
            <a:endParaRPr lang="pl-PL" b="1" kern="0" dirty="0" smtClean="0">
              <a:solidFill>
                <a:srgbClr val="D60000"/>
              </a:solidFill>
            </a:endParaRPr>
          </a:p>
          <a:p>
            <a:pPr marL="381000" lvl="0" indent="-381000" algn="l">
              <a:spcBef>
                <a:spcPct val="20000"/>
              </a:spcBef>
              <a:defRPr/>
            </a:pPr>
            <a:r>
              <a:rPr lang="pl-PL" dirty="0" smtClean="0">
                <a:solidFill>
                  <a:srgbClr val="33CC33"/>
                </a:solidFill>
              </a:rPr>
              <a:t>                              </a:t>
            </a:r>
            <a:r>
              <a:rPr lang="pl-PL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ETERNAL  - NAJTAŃSZY  PAROWAR  </a:t>
            </a:r>
          </a:p>
          <a:p>
            <a:pPr marL="381000" lvl="0" indent="-381000" algn="l">
              <a:spcBef>
                <a:spcPct val="20000"/>
              </a:spcBef>
              <a:defRPr/>
            </a:pPr>
            <a:r>
              <a:rPr lang="pl-PL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Z</a:t>
            </a:r>
          </a:p>
          <a:p>
            <a:pPr marL="381000" lvl="0" indent="-381000" algn="l">
              <a:spcBef>
                <a:spcPct val="20000"/>
              </a:spcBef>
              <a:defRPr/>
            </a:pPr>
            <a:r>
              <a:rPr lang="pl-PL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WYŚWIETLACZEM</a:t>
            </a:r>
            <a:endParaRPr lang="pl-PL" sz="20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1" name="Picture 24" descr="FACING SEB"/>
          <p:cNvPicPr>
            <a:picLocks noGrp="1" noChangeAspect="1" noChangeArrowheads="1"/>
          </p:cNvPicPr>
          <p:nvPr>
            <p:ph sz="half" idx="1"/>
          </p:nvPr>
        </p:nvPicPr>
        <p:blipFill>
          <a:blip r:embed="rId2"/>
          <a:srcRect/>
          <a:stretch>
            <a:fillRect/>
          </a:stretch>
        </p:blipFill>
        <p:spPr>
          <a:xfrm>
            <a:off x="3419872" y="2708920"/>
            <a:ext cx="2592288" cy="3401589"/>
          </a:xfrm>
          <a:noFill/>
        </p:spPr>
      </p:pic>
      <p:pic>
        <p:nvPicPr>
          <p:cNvPr id="14" name="Picture 3" descr="Tefal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6948264" y="0"/>
            <a:ext cx="2195736" cy="74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1" name="Rectangle 3"/>
          <p:cNvSpPr>
            <a:spLocks noChangeArrowheads="1"/>
          </p:cNvSpPr>
          <p:nvPr/>
        </p:nvSpPr>
        <p:spPr bwMode="auto">
          <a:xfrm>
            <a:off x="3779912" y="1484784"/>
            <a:ext cx="5113337" cy="68511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l" eaLnBrk="0" hangingPunct="0">
              <a:lnSpc>
                <a:spcPct val="80000"/>
              </a:lnSpc>
              <a:spcBef>
                <a:spcPct val="50000"/>
              </a:spcBef>
              <a:defRPr/>
            </a:pPr>
            <a:endParaRPr lang="en-GB" sz="1400" dirty="0">
              <a:latin typeface="Tahoma" pitchFamily="34" charset="0"/>
            </a:endParaRPr>
          </a:p>
          <a:p>
            <a:pPr algn="l" eaLnBrk="0" hangingPunct="0"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n-GB" b="1" dirty="0">
                <a:solidFill>
                  <a:srgbClr val="000000"/>
                </a:solidFill>
                <a:sym typeface="Wingdings" pitchFamily="2" charset="2"/>
              </a:rPr>
              <a:t>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3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wyjmowane  pojemniki</a:t>
            </a:r>
            <a:endParaRPr lang="en-GB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algn="l" eaLnBrk="0" hangingPunct="0"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Elektroniczny wyświetlacz </a:t>
            </a:r>
            <a:endParaRPr lang="en-GB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algn="l" eaLnBrk="0" hangingPunct="0"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Funkcja automatycznego podtrzymywania ciepła</a:t>
            </a:r>
            <a:endParaRPr lang="en-GB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algn="l" eaLnBrk="0" hangingPunct="0"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Maksymalna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pojemność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: 9 L</a:t>
            </a:r>
          </a:p>
          <a:p>
            <a:pPr algn="l" eaLnBrk="0" hangingPunct="0"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Pojemnik na ryż</a:t>
            </a:r>
            <a:endParaRPr lang="en-GB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algn="l" eaLnBrk="0" hangingPunct="0"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Widoczny poziom wody </a:t>
            </a:r>
            <a:endParaRPr lang="en-GB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algn="l" eaLnBrk="0" hangingPunct="0"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en-GB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pl-PL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Moc </a:t>
            </a:r>
            <a:r>
              <a:rPr lang="en-GB" dirty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600W </a:t>
            </a: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algn="l" eaLnBrk="0" hangingPunct="0"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b="1" u="sng" dirty="0" smtClean="0">
              <a:solidFill>
                <a:schemeClr val="bg1">
                  <a:lumMod val="50000"/>
                </a:schemeClr>
              </a:solidFill>
              <a:latin typeface="Tahoma" pitchFamily="34" charset="0"/>
              <a:sym typeface="Wingdings" pitchFamily="2" charset="2"/>
            </a:endParaRPr>
          </a:p>
          <a:p>
            <a:pPr algn="l" eaLnBrk="0" hangingPunct="0"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defRPr/>
            </a:pPr>
            <a:r>
              <a:rPr lang="pl-PL" b="1" dirty="0" smtClean="0">
                <a:solidFill>
                  <a:srgbClr val="D60000"/>
                </a:solidFill>
                <a:latin typeface="Tahoma" pitchFamily="34" charset="0"/>
              </a:rPr>
              <a:t>Dostępny od listopada- propozycja dla Media Markt   </a:t>
            </a:r>
            <a:endParaRPr lang="en-GB" b="1" dirty="0" smtClean="0">
              <a:solidFill>
                <a:srgbClr val="D60000"/>
              </a:solidFill>
              <a:latin typeface="Tahoma" pitchFamily="34" charset="0"/>
            </a:endParaRPr>
          </a:p>
          <a:p>
            <a:pPr algn="l" eaLnBrk="0" hangingPunct="0"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b="1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algn="l" eaLnBrk="0" hangingPunct="0"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  <a:buClr>
                <a:srgbClr val="C00000"/>
              </a:buClr>
              <a:defRPr/>
            </a:pPr>
            <a:endParaRPr lang="pl-PL" b="1" dirty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algn="l" eaLnBrk="0" hangingPunct="0"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endParaRPr lang="pl-PL" b="1" dirty="0">
              <a:solidFill>
                <a:srgbClr val="000000"/>
              </a:solidFill>
              <a:sym typeface="Wingdings" pitchFamily="2" charset="2"/>
            </a:endParaRPr>
          </a:p>
          <a:p>
            <a:pPr algn="l" eaLnBrk="0" hangingPunct="0"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  <a:buFont typeface="Wingdings" pitchFamily="2" charset="2"/>
              <a:buNone/>
              <a:defRPr/>
            </a:pPr>
            <a:r>
              <a:rPr lang="pl-PL" sz="2800" b="1" dirty="0">
                <a:solidFill>
                  <a:srgbClr val="FF0000"/>
                </a:solidFill>
                <a:sym typeface="Wingdings" pitchFamily="2" charset="2"/>
              </a:rPr>
              <a:t> </a:t>
            </a:r>
            <a:endParaRPr lang="en-GB" sz="2800" b="1" dirty="0">
              <a:solidFill>
                <a:srgbClr val="FF0000"/>
              </a:solidFill>
              <a:sym typeface="Wingdings" pitchFamily="2" charset="2"/>
            </a:endParaRPr>
          </a:p>
          <a:p>
            <a:pPr algn="l" eaLnBrk="0" hangingPunct="0">
              <a:lnSpc>
                <a:spcPct val="80000"/>
              </a:lnSpc>
              <a:spcBef>
                <a:spcPct val="50000"/>
              </a:spcBef>
              <a:defRPr/>
            </a:pPr>
            <a:endParaRPr lang="en-GB" sz="1400" dirty="0">
              <a:latin typeface="Tahoma" pitchFamily="34" charset="0"/>
            </a:endParaRPr>
          </a:p>
          <a:p>
            <a:pPr algn="l" eaLnBrk="0" hangingPunct="0">
              <a:lnSpc>
                <a:spcPct val="80000"/>
              </a:lnSpc>
              <a:spcBef>
                <a:spcPct val="50000"/>
              </a:spcBef>
              <a:defRPr/>
            </a:pPr>
            <a:endParaRPr lang="en-GB" sz="1400" dirty="0">
              <a:latin typeface="Tahoma" pitchFamily="34" charset="0"/>
              <a:sym typeface="Wingdings" pitchFamily="2" charset="2"/>
            </a:endParaRPr>
          </a:p>
        </p:txBody>
      </p:sp>
      <p:pic>
        <p:nvPicPr>
          <p:cNvPr id="8195" name="Picture 24" descr="FACING SEB"/>
          <p:cNvPicPr>
            <a:picLocks noGrp="1" noChangeAspect="1" noChangeArrowheads="1"/>
          </p:cNvPicPr>
          <p:nvPr>
            <p:ph sz="half" idx="1"/>
          </p:nvPr>
        </p:nvPicPr>
        <p:blipFill>
          <a:blip r:embed="rId3"/>
          <a:srcRect/>
          <a:stretch>
            <a:fillRect/>
          </a:stretch>
        </p:blipFill>
        <p:spPr>
          <a:xfrm>
            <a:off x="323528" y="1628800"/>
            <a:ext cx="2928937" cy="3843338"/>
          </a:xfrm>
          <a:noFill/>
        </p:spPr>
      </p:pic>
      <p:pic>
        <p:nvPicPr>
          <p:cNvPr id="8197" name="Picture 3" descr="Tefal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6948264" y="0"/>
            <a:ext cx="2195736" cy="7469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6" name="Prostokąt 5"/>
          <p:cNvSpPr/>
          <p:nvPr/>
        </p:nvSpPr>
        <p:spPr>
          <a:xfrm>
            <a:off x="899592" y="404664"/>
            <a:ext cx="1749198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kern="0" dirty="0" err="1" smtClean="0">
                <a:solidFill>
                  <a:srgbClr val="8E8581"/>
                </a:solidFill>
                <a:latin typeface="Arial"/>
                <a:cs typeface="+mj-cs"/>
              </a:rPr>
              <a:t>Eternal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3" descr="Tefal VC1016 - Invent 3 Tier Steamer in Chrome/Black">
            <a:hlinkClick r:id="rId3" tooltip="Tefal VC1016 Invent 3 Tier Steamer in Chrome/Black"/>
          </p:cNvPr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491880" y="3284984"/>
            <a:ext cx="1071570" cy="1071570"/>
          </a:xfrm>
          <a:prstGeom prst="rect">
            <a:avLst/>
          </a:prstGeom>
          <a:noFill/>
        </p:spPr>
      </p:pic>
      <p:pic>
        <p:nvPicPr>
          <p:cNvPr id="7" name="Picture 6" descr="28_1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4355976" y="2852936"/>
            <a:ext cx="882448" cy="107135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2843808" y="3717032"/>
            <a:ext cx="789346" cy="10001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" name="Image 12" descr="Facing0216okx.jpg"/>
          <p:cNvPicPr>
            <a:picLocks noChangeAspect="1"/>
          </p:cNvPicPr>
          <p:nvPr/>
        </p:nvPicPr>
        <p:blipFill>
          <a:blip r:embed="rId7" cstate="email"/>
          <a:srcRect/>
          <a:stretch>
            <a:fillRect/>
          </a:stretch>
        </p:blipFill>
        <p:spPr bwMode="auto">
          <a:xfrm>
            <a:off x="7956376" y="764704"/>
            <a:ext cx="1027508" cy="9610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5220072" y="2276872"/>
            <a:ext cx="927940" cy="10239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4" descr="C:\Documents and Settings\mplotzke\Pulpit\VS400133.jpg"/>
          <p:cNvPicPr>
            <a:picLocks noChangeAspect="1" noChangeArrowheads="1"/>
          </p:cNvPicPr>
          <p:nvPr/>
        </p:nvPicPr>
        <p:blipFill>
          <a:blip r:embed="rId9" cstate="print"/>
          <a:srcRect/>
          <a:stretch>
            <a:fillRect/>
          </a:stretch>
        </p:blipFill>
        <p:spPr bwMode="auto">
          <a:xfrm>
            <a:off x="6948264" y="1340768"/>
            <a:ext cx="1071570" cy="961262"/>
          </a:xfrm>
          <a:prstGeom prst="rect">
            <a:avLst/>
          </a:prstGeom>
          <a:noFill/>
        </p:spPr>
      </p:pic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10" cstate="print"/>
          <a:srcRect l="6720" r="5922"/>
          <a:stretch>
            <a:fillRect/>
          </a:stretch>
        </p:blipFill>
        <p:spPr bwMode="auto">
          <a:xfrm>
            <a:off x="2051720" y="4293096"/>
            <a:ext cx="871719" cy="97492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5" name="Picture 2"/>
          <p:cNvPicPr>
            <a:picLocks noGrp="1" noChangeAspect="1" noChangeArrowheads="1"/>
          </p:cNvPicPr>
          <p:nvPr>
            <p:ph idx="1"/>
          </p:nvPr>
        </p:nvPicPr>
        <p:blipFill>
          <a:blip r:embed="rId11" cstate="print"/>
          <a:srcRect/>
          <a:stretch>
            <a:fillRect/>
          </a:stretch>
        </p:blipFill>
        <p:spPr bwMode="auto">
          <a:xfrm>
            <a:off x="142845" y="5198616"/>
            <a:ext cx="900764" cy="9389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2" cstate="print"/>
          <a:srcRect/>
          <a:stretch>
            <a:fillRect/>
          </a:stretch>
        </p:blipFill>
        <p:spPr bwMode="auto">
          <a:xfrm>
            <a:off x="6012160" y="1628800"/>
            <a:ext cx="984247" cy="13287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7" name="pole tekstowe 16"/>
          <p:cNvSpPr txBox="1"/>
          <p:nvPr/>
        </p:nvSpPr>
        <p:spPr>
          <a:xfrm>
            <a:off x="214282" y="4786322"/>
            <a:ext cx="928694" cy="461665"/>
          </a:xfrm>
          <a:prstGeom prst="rect">
            <a:avLst/>
          </a:prstGeom>
          <a:solidFill>
            <a:srgbClr val="EE0000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NOWOŚĆ VC1301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18" name="Line 2"/>
          <p:cNvSpPr>
            <a:spLocks noChangeShapeType="1"/>
          </p:cNvSpPr>
          <p:nvPr/>
        </p:nvSpPr>
        <p:spPr bwMode="auto">
          <a:xfrm flipV="1">
            <a:off x="0" y="1785926"/>
            <a:ext cx="9144000" cy="5072074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33CC3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9" name="Text Box 16"/>
          <p:cNvSpPr txBox="1">
            <a:spLocks noChangeArrowheads="1"/>
          </p:cNvSpPr>
          <p:nvPr/>
        </p:nvSpPr>
        <p:spPr bwMode="auto">
          <a:xfrm>
            <a:off x="6286512" y="3357562"/>
            <a:ext cx="34290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 dirty="0" smtClean="0">
                <a:solidFill>
                  <a:srgbClr val="438D51"/>
                </a:solidFill>
              </a:rPr>
              <a:t>499pln </a:t>
            </a:r>
          </a:p>
          <a:p>
            <a:pPr algn="l">
              <a:spcBef>
                <a:spcPct val="50000"/>
              </a:spcBef>
            </a:pPr>
            <a:r>
              <a:rPr lang="pl-PL" sz="1600" b="1" dirty="0" smtClean="0">
                <a:solidFill>
                  <a:srgbClr val="438D51"/>
                </a:solidFill>
              </a:rPr>
              <a:t> </a:t>
            </a:r>
            <a:r>
              <a:rPr lang="pl-PL" sz="1600" dirty="0">
                <a:solidFill>
                  <a:srgbClr val="960000"/>
                </a:solidFill>
              </a:rPr>
              <a:t/>
            </a:r>
            <a:br>
              <a:rPr lang="pl-PL" sz="1600" dirty="0">
                <a:solidFill>
                  <a:srgbClr val="960000"/>
                </a:solidFill>
              </a:rPr>
            </a:br>
            <a:endParaRPr lang="pl-PL" sz="1600" dirty="0">
              <a:solidFill>
                <a:srgbClr val="960000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857224" y="6304002"/>
            <a:ext cx="25003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600" b="1" dirty="0" smtClean="0">
                <a:solidFill>
                  <a:srgbClr val="D60000"/>
                </a:solidFill>
              </a:rPr>
              <a:t>149 </a:t>
            </a:r>
            <a:r>
              <a:rPr lang="pl-PL" sz="1600" b="1" dirty="0" err="1" smtClean="0">
                <a:solidFill>
                  <a:srgbClr val="D60000"/>
                </a:solidFill>
              </a:rPr>
              <a:t>pln</a:t>
            </a:r>
            <a:r>
              <a:rPr lang="pl-PL" sz="1600" b="1" dirty="0" smtClean="0">
                <a:solidFill>
                  <a:srgbClr val="D60000"/>
                </a:solidFill>
              </a:rPr>
              <a:t>  PROMO  </a:t>
            </a:r>
            <a:r>
              <a:rPr lang="pl-PL" sz="1400" b="1" dirty="0" smtClean="0">
                <a:solidFill>
                  <a:srgbClr val="438D51"/>
                </a:solidFill>
              </a:rPr>
              <a:t/>
            </a:r>
            <a:br>
              <a:rPr lang="pl-PL" sz="1400" b="1" dirty="0" smtClean="0">
                <a:solidFill>
                  <a:srgbClr val="438D51"/>
                </a:solidFill>
              </a:rPr>
            </a:br>
            <a:endParaRPr lang="pl-PL" sz="1400" dirty="0"/>
          </a:p>
        </p:txBody>
      </p:sp>
      <p:sp>
        <p:nvSpPr>
          <p:cNvPr id="21" name="Prostokąt 20"/>
          <p:cNvSpPr/>
          <p:nvPr/>
        </p:nvSpPr>
        <p:spPr>
          <a:xfrm>
            <a:off x="2411760" y="5445224"/>
            <a:ext cx="25003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600" b="1" dirty="0" smtClean="0">
                <a:solidFill>
                  <a:srgbClr val="438D51"/>
                </a:solidFill>
              </a:rPr>
              <a:t>199 </a:t>
            </a:r>
            <a:r>
              <a:rPr lang="pl-PL" sz="1600" b="1" dirty="0" err="1" smtClean="0">
                <a:solidFill>
                  <a:srgbClr val="438D51"/>
                </a:solidFill>
              </a:rPr>
              <a:t>pln</a:t>
            </a:r>
            <a:r>
              <a:rPr lang="pl-PL" sz="1600" b="1" dirty="0" smtClean="0">
                <a:solidFill>
                  <a:srgbClr val="438D51"/>
                </a:solidFill>
              </a:rPr>
              <a:t>  </a:t>
            </a:r>
            <a:r>
              <a:rPr lang="pl-PL" sz="1400" b="1" dirty="0" smtClean="0">
                <a:solidFill>
                  <a:srgbClr val="438D51"/>
                </a:solidFill>
              </a:rPr>
              <a:t/>
            </a:r>
            <a:br>
              <a:rPr lang="pl-PL" sz="1400" b="1" dirty="0" smtClean="0">
                <a:solidFill>
                  <a:srgbClr val="438D51"/>
                </a:solidFill>
              </a:rPr>
            </a:br>
            <a:endParaRPr lang="pl-PL" sz="1400" dirty="0"/>
          </a:p>
        </p:txBody>
      </p:sp>
      <p:sp>
        <p:nvSpPr>
          <p:cNvPr id="22" name="Prostokąt 21"/>
          <p:cNvSpPr/>
          <p:nvPr/>
        </p:nvSpPr>
        <p:spPr>
          <a:xfrm>
            <a:off x="3275856" y="5013176"/>
            <a:ext cx="25003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600" b="1" dirty="0" smtClean="0">
                <a:solidFill>
                  <a:srgbClr val="438D51"/>
                </a:solidFill>
              </a:rPr>
              <a:t>249 </a:t>
            </a:r>
            <a:r>
              <a:rPr lang="pl-PL" sz="1600" b="1" dirty="0" err="1" smtClean="0">
                <a:solidFill>
                  <a:srgbClr val="438D51"/>
                </a:solidFill>
              </a:rPr>
              <a:t>pln</a:t>
            </a:r>
            <a:r>
              <a:rPr lang="pl-PL" sz="1600" b="1" dirty="0" smtClean="0">
                <a:solidFill>
                  <a:srgbClr val="438D51"/>
                </a:solidFill>
              </a:rPr>
              <a:t>  </a:t>
            </a:r>
            <a:r>
              <a:rPr lang="pl-PL" sz="1400" b="1" dirty="0" smtClean="0">
                <a:solidFill>
                  <a:srgbClr val="438D51"/>
                </a:solidFill>
              </a:rPr>
              <a:t/>
            </a:r>
            <a:br>
              <a:rPr lang="pl-PL" sz="1400" b="1" dirty="0" smtClean="0">
                <a:solidFill>
                  <a:srgbClr val="438D51"/>
                </a:solidFill>
              </a:rPr>
            </a:br>
            <a:endParaRPr lang="pl-PL" sz="1400" dirty="0"/>
          </a:p>
        </p:txBody>
      </p:sp>
      <p:sp>
        <p:nvSpPr>
          <p:cNvPr id="23" name="Prostokąt 22"/>
          <p:cNvSpPr/>
          <p:nvPr/>
        </p:nvSpPr>
        <p:spPr>
          <a:xfrm>
            <a:off x="4211960" y="4509120"/>
            <a:ext cx="25003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600" b="1" dirty="0" smtClean="0">
                <a:solidFill>
                  <a:srgbClr val="438D51"/>
                </a:solidFill>
              </a:rPr>
              <a:t>299 </a:t>
            </a:r>
            <a:r>
              <a:rPr lang="pl-PL" sz="1600" b="1" dirty="0" err="1" smtClean="0">
                <a:solidFill>
                  <a:srgbClr val="438D51"/>
                </a:solidFill>
              </a:rPr>
              <a:t>pln</a:t>
            </a:r>
            <a:r>
              <a:rPr lang="pl-PL" sz="1600" b="1" dirty="0" smtClean="0">
                <a:solidFill>
                  <a:srgbClr val="438D51"/>
                </a:solidFill>
              </a:rPr>
              <a:t>  </a:t>
            </a:r>
            <a:r>
              <a:rPr lang="pl-PL" sz="1400" b="1" dirty="0" smtClean="0">
                <a:solidFill>
                  <a:srgbClr val="438D51"/>
                </a:solidFill>
              </a:rPr>
              <a:t/>
            </a:r>
            <a:br>
              <a:rPr lang="pl-PL" sz="1400" b="1" dirty="0" smtClean="0">
                <a:solidFill>
                  <a:srgbClr val="438D51"/>
                </a:solidFill>
              </a:rPr>
            </a:br>
            <a:endParaRPr lang="pl-PL" sz="1400" dirty="0"/>
          </a:p>
        </p:txBody>
      </p:sp>
      <p:sp>
        <p:nvSpPr>
          <p:cNvPr id="24" name="Prostokąt 23"/>
          <p:cNvSpPr/>
          <p:nvPr/>
        </p:nvSpPr>
        <p:spPr>
          <a:xfrm>
            <a:off x="5004048" y="4149080"/>
            <a:ext cx="25003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600" b="1" dirty="0" smtClean="0">
                <a:solidFill>
                  <a:srgbClr val="438D51"/>
                </a:solidFill>
              </a:rPr>
              <a:t>359 </a:t>
            </a:r>
            <a:r>
              <a:rPr lang="pl-PL" sz="1600" b="1" dirty="0" err="1" smtClean="0">
                <a:solidFill>
                  <a:srgbClr val="438D51"/>
                </a:solidFill>
              </a:rPr>
              <a:t>pln</a:t>
            </a:r>
            <a:r>
              <a:rPr lang="pl-PL" sz="1600" b="1" dirty="0" smtClean="0">
                <a:solidFill>
                  <a:srgbClr val="438D51"/>
                </a:solidFill>
              </a:rPr>
              <a:t>  </a:t>
            </a:r>
            <a:r>
              <a:rPr lang="pl-PL" sz="1400" b="1" dirty="0" smtClean="0">
                <a:solidFill>
                  <a:srgbClr val="438D51"/>
                </a:solidFill>
              </a:rPr>
              <a:t/>
            </a:r>
            <a:br>
              <a:rPr lang="pl-PL" sz="1400" b="1" dirty="0" smtClean="0">
                <a:solidFill>
                  <a:srgbClr val="438D51"/>
                </a:solidFill>
              </a:rPr>
            </a:br>
            <a:endParaRPr lang="pl-PL" sz="1400" dirty="0"/>
          </a:p>
        </p:txBody>
      </p:sp>
      <p:sp>
        <p:nvSpPr>
          <p:cNvPr id="25" name="Prostokąt 24"/>
          <p:cNvSpPr/>
          <p:nvPr/>
        </p:nvSpPr>
        <p:spPr>
          <a:xfrm>
            <a:off x="5572132" y="3786190"/>
            <a:ext cx="2500330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600" b="1" dirty="0" smtClean="0">
                <a:solidFill>
                  <a:srgbClr val="438D51"/>
                </a:solidFill>
              </a:rPr>
              <a:t>399 </a:t>
            </a:r>
            <a:r>
              <a:rPr lang="pl-PL" sz="1600" b="1" dirty="0" err="1" smtClean="0">
                <a:solidFill>
                  <a:srgbClr val="438D51"/>
                </a:solidFill>
              </a:rPr>
              <a:t>pln</a:t>
            </a:r>
            <a:r>
              <a:rPr lang="pl-PL" sz="1600" b="1" dirty="0" smtClean="0">
                <a:solidFill>
                  <a:srgbClr val="438D51"/>
                </a:solidFill>
              </a:rPr>
              <a:t>  </a:t>
            </a:r>
            <a:r>
              <a:rPr lang="pl-PL" sz="1400" b="1" dirty="0" smtClean="0">
                <a:solidFill>
                  <a:srgbClr val="438D51"/>
                </a:solidFill>
              </a:rPr>
              <a:t/>
            </a:r>
            <a:br>
              <a:rPr lang="pl-PL" sz="1400" b="1" dirty="0" smtClean="0">
                <a:solidFill>
                  <a:srgbClr val="438D51"/>
                </a:solidFill>
              </a:rPr>
            </a:br>
            <a:endParaRPr lang="pl-PL" sz="1400" dirty="0"/>
          </a:p>
        </p:txBody>
      </p:sp>
      <p:sp>
        <p:nvSpPr>
          <p:cNvPr id="26" name="Text Box 16"/>
          <p:cNvSpPr txBox="1">
            <a:spLocks noChangeArrowheads="1"/>
          </p:cNvSpPr>
          <p:nvPr/>
        </p:nvSpPr>
        <p:spPr bwMode="auto">
          <a:xfrm>
            <a:off x="7429488" y="2857496"/>
            <a:ext cx="34290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 dirty="0" smtClean="0">
                <a:solidFill>
                  <a:srgbClr val="438D51"/>
                </a:solidFill>
              </a:rPr>
              <a:t>549pln </a:t>
            </a:r>
          </a:p>
          <a:p>
            <a:pPr algn="l">
              <a:spcBef>
                <a:spcPct val="50000"/>
              </a:spcBef>
            </a:pPr>
            <a:r>
              <a:rPr lang="pl-PL" sz="1600" b="1" dirty="0" smtClean="0">
                <a:solidFill>
                  <a:srgbClr val="438D51"/>
                </a:solidFill>
              </a:rPr>
              <a:t> </a:t>
            </a:r>
            <a:r>
              <a:rPr lang="pl-PL" sz="1600" dirty="0">
                <a:solidFill>
                  <a:srgbClr val="960000"/>
                </a:solidFill>
              </a:rPr>
              <a:t/>
            </a:r>
            <a:br>
              <a:rPr lang="pl-PL" sz="1600" dirty="0">
                <a:solidFill>
                  <a:srgbClr val="960000"/>
                </a:solidFill>
              </a:rPr>
            </a:br>
            <a:endParaRPr lang="pl-PL" sz="1600" dirty="0">
              <a:solidFill>
                <a:srgbClr val="960000"/>
              </a:solidFill>
            </a:endParaRPr>
          </a:p>
        </p:txBody>
      </p:sp>
      <p:sp>
        <p:nvSpPr>
          <p:cNvPr id="28" name="Text Box 16"/>
          <p:cNvSpPr txBox="1">
            <a:spLocks noChangeArrowheads="1"/>
          </p:cNvSpPr>
          <p:nvPr/>
        </p:nvSpPr>
        <p:spPr bwMode="auto">
          <a:xfrm>
            <a:off x="8143900" y="2357430"/>
            <a:ext cx="3429024" cy="9541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spcBef>
                <a:spcPct val="50000"/>
              </a:spcBef>
            </a:pPr>
            <a:r>
              <a:rPr lang="pl-PL" sz="1600" b="1" dirty="0" smtClean="0">
                <a:solidFill>
                  <a:srgbClr val="438D51"/>
                </a:solidFill>
              </a:rPr>
              <a:t>619 </a:t>
            </a:r>
            <a:r>
              <a:rPr lang="pl-PL" sz="1600" b="1" dirty="0" err="1" smtClean="0">
                <a:solidFill>
                  <a:srgbClr val="438D51"/>
                </a:solidFill>
              </a:rPr>
              <a:t>pln</a:t>
            </a:r>
            <a:r>
              <a:rPr lang="pl-PL" sz="1600" b="1" dirty="0" smtClean="0">
                <a:solidFill>
                  <a:srgbClr val="438D51"/>
                </a:solidFill>
              </a:rPr>
              <a:t> </a:t>
            </a:r>
          </a:p>
          <a:p>
            <a:pPr algn="l">
              <a:spcBef>
                <a:spcPct val="50000"/>
              </a:spcBef>
            </a:pPr>
            <a:r>
              <a:rPr lang="pl-PL" sz="1600" b="1" dirty="0" smtClean="0">
                <a:solidFill>
                  <a:srgbClr val="438D51"/>
                </a:solidFill>
              </a:rPr>
              <a:t> </a:t>
            </a:r>
            <a:r>
              <a:rPr lang="pl-PL" sz="1600" dirty="0">
                <a:solidFill>
                  <a:srgbClr val="960000"/>
                </a:solidFill>
              </a:rPr>
              <a:t/>
            </a:r>
            <a:br>
              <a:rPr lang="pl-PL" sz="1600" dirty="0">
                <a:solidFill>
                  <a:srgbClr val="960000"/>
                </a:solidFill>
              </a:rPr>
            </a:br>
            <a:endParaRPr lang="pl-PL" sz="1600" dirty="0">
              <a:solidFill>
                <a:srgbClr val="960000"/>
              </a:solidFill>
            </a:endParaRPr>
          </a:p>
        </p:txBody>
      </p:sp>
      <p:sp>
        <p:nvSpPr>
          <p:cNvPr id="29" name="Prostokąt 28"/>
          <p:cNvSpPr/>
          <p:nvPr/>
        </p:nvSpPr>
        <p:spPr>
          <a:xfrm>
            <a:off x="899592" y="1196752"/>
            <a:ext cx="4248472" cy="1698927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381000" lvl="0" indent="-381000">
              <a:spcBef>
                <a:spcPct val="20000"/>
              </a:spcBef>
              <a:defRPr/>
            </a:pPr>
            <a:r>
              <a:rPr lang="pl-PL" b="1" kern="0" dirty="0" smtClean="0">
                <a:solidFill>
                  <a:schemeClr val="bg2"/>
                </a:solidFill>
              </a:rPr>
              <a:t>NOWE PRODUKTY</a:t>
            </a:r>
            <a:endParaRPr lang="pl-PL" sz="14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dirty="0" smtClean="0">
                <a:solidFill>
                  <a:schemeClr val="bg2"/>
                </a:solidFill>
              </a:rPr>
              <a:t>Mini Compact  - VC1301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dirty="0" err="1" smtClean="0">
                <a:solidFill>
                  <a:schemeClr val="bg2"/>
                </a:solidFill>
              </a:rPr>
              <a:t>Vitacusine</a:t>
            </a:r>
            <a:r>
              <a:rPr lang="pl-PL" dirty="0" smtClean="0">
                <a:solidFill>
                  <a:schemeClr val="bg2"/>
                </a:solidFill>
              </a:rPr>
              <a:t> Compact  -VS4003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dirty="0" err="1" smtClean="0">
                <a:solidFill>
                  <a:schemeClr val="bg2"/>
                </a:solidFill>
              </a:rPr>
              <a:t>Eternal</a:t>
            </a:r>
            <a:r>
              <a:rPr lang="pl-PL" dirty="0" smtClean="0">
                <a:solidFill>
                  <a:schemeClr val="bg2"/>
                </a:solidFill>
              </a:rPr>
              <a:t>- VN 4000 dla Media Markt</a:t>
            </a:r>
          </a:p>
        </p:txBody>
      </p:sp>
      <p:sp>
        <p:nvSpPr>
          <p:cNvPr id="30" name="Rectangle 2"/>
          <p:cNvSpPr>
            <a:spLocks noGrp="1" noChangeArrowheads="1"/>
          </p:cNvSpPr>
          <p:nvPr>
            <p:ph type="title"/>
          </p:nvPr>
        </p:nvSpPr>
        <p:spPr/>
        <p:txBody>
          <a:bodyPr/>
          <a:lstStyle/>
          <a:p>
            <a:r>
              <a:rPr lang="pl-PL" dirty="0" err="1" smtClean="0"/>
              <a:t>Parowary</a:t>
            </a:r>
            <a:r>
              <a:rPr lang="pl-PL" dirty="0" smtClean="0"/>
              <a:t> – 10 ref</a:t>
            </a:r>
            <a:endParaRPr lang="pl-PL" dirty="0"/>
          </a:p>
        </p:txBody>
      </p:sp>
      <p:sp>
        <p:nvSpPr>
          <p:cNvPr id="27" name="pole tekstowe 26"/>
          <p:cNvSpPr txBox="1"/>
          <p:nvPr/>
        </p:nvSpPr>
        <p:spPr>
          <a:xfrm>
            <a:off x="6012160" y="1124744"/>
            <a:ext cx="928694" cy="461665"/>
          </a:xfrm>
          <a:prstGeom prst="rect">
            <a:avLst/>
          </a:prstGeom>
          <a:solidFill>
            <a:srgbClr val="EE0000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NOWOŚĆ VS4003</a:t>
            </a:r>
            <a:endParaRPr lang="pl-PL" sz="1200" dirty="0">
              <a:solidFill>
                <a:schemeClr val="bg1"/>
              </a:solidFill>
            </a:endParaRPr>
          </a:p>
        </p:txBody>
      </p:sp>
      <p:pic>
        <p:nvPicPr>
          <p:cNvPr id="32" name="Picture 24" descr="FACING SEB"/>
          <p:cNvPicPr>
            <a:picLocks noChangeAspect="1" noChangeArrowheads="1"/>
          </p:cNvPicPr>
          <p:nvPr/>
        </p:nvPicPr>
        <p:blipFill>
          <a:blip r:embed="rId13"/>
          <a:srcRect/>
          <a:stretch>
            <a:fillRect/>
          </a:stretch>
        </p:blipFill>
        <p:spPr bwMode="auto">
          <a:xfrm>
            <a:off x="1187624" y="4653136"/>
            <a:ext cx="809219" cy="1061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pole tekstowe 32"/>
          <p:cNvSpPr txBox="1"/>
          <p:nvPr/>
        </p:nvSpPr>
        <p:spPr>
          <a:xfrm>
            <a:off x="971600" y="4149080"/>
            <a:ext cx="928694" cy="461665"/>
          </a:xfrm>
          <a:prstGeom prst="rect">
            <a:avLst/>
          </a:prstGeom>
          <a:solidFill>
            <a:srgbClr val="EE0000"/>
          </a:solidFill>
        </p:spPr>
        <p:txBody>
          <a:bodyPr wrap="square" rtlCol="0">
            <a:spAutoFit/>
          </a:bodyPr>
          <a:lstStyle/>
          <a:p>
            <a:r>
              <a:rPr lang="pl-PL" sz="1200" dirty="0" smtClean="0">
                <a:solidFill>
                  <a:schemeClr val="bg1"/>
                </a:solidFill>
              </a:rPr>
              <a:t>NOWOŚĆ</a:t>
            </a:r>
          </a:p>
          <a:p>
            <a:r>
              <a:rPr lang="pl-PL" sz="1200" dirty="0" smtClean="0">
                <a:solidFill>
                  <a:schemeClr val="bg1"/>
                </a:solidFill>
              </a:rPr>
              <a:t>VN4000</a:t>
            </a:r>
            <a:endParaRPr lang="pl-PL" sz="1200" dirty="0">
              <a:solidFill>
                <a:schemeClr val="bg1"/>
              </a:solidFill>
            </a:endParaRPr>
          </a:p>
        </p:txBody>
      </p:sp>
      <p:sp>
        <p:nvSpPr>
          <p:cNvPr id="34" name="Prostokąt 33"/>
          <p:cNvSpPr/>
          <p:nvPr/>
        </p:nvSpPr>
        <p:spPr>
          <a:xfrm>
            <a:off x="1475656" y="5949280"/>
            <a:ext cx="2304256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l"/>
            <a:r>
              <a:rPr lang="pl-PL" sz="1600" b="1" dirty="0" smtClean="0">
                <a:solidFill>
                  <a:srgbClr val="D60000"/>
                </a:solidFill>
              </a:rPr>
              <a:t>199 </a:t>
            </a:r>
            <a:r>
              <a:rPr lang="pl-PL" sz="1600" b="1" dirty="0" err="1" smtClean="0">
                <a:solidFill>
                  <a:srgbClr val="D60000"/>
                </a:solidFill>
              </a:rPr>
              <a:t>pln</a:t>
            </a:r>
            <a:r>
              <a:rPr lang="pl-PL" sz="1600" b="1" dirty="0" smtClean="0">
                <a:solidFill>
                  <a:srgbClr val="D60000"/>
                </a:solidFill>
              </a:rPr>
              <a:t> PROMO  </a:t>
            </a:r>
            <a:r>
              <a:rPr lang="pl-PL" sz="1400" b="1" dirty="0" smtClean="0">
                <a:solidFill>
                  <a:srgbClr val="438D51"/>
                </a:solidFill>
              </a:rPr>
              <a:t/>
            </a:r>
            <a:br>
              <a:rPr lang="pl-PL" sz="1400" b="1" dirty="0" smtClean="0">
                <a:solidFill>
                  <a:srgbClr val="438D51"/>
                </a:solidFill>
              </a:rPr>
            </a:br>
            <a:endParaRPr lang="pl-PL" sz="14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Text Box 3"/>
          <p:cNvSpPr txBox="1">
            <a:spLocks noChangeArrowheads="1"/>
          </p:cNvSpPr>
          <p:nvPr/>
        </p:nvSpPr>
        <p:spPr bwMode="auto">
          <a:xfrm>
            <a:off x="3929058" y="1785927"/>
            <a:ext cx="5357818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pl-PL" sz="2000" b="1" dirty="0" smtClean="0">
                <a:solidFill>
                  <a:schemeClr val="bg2"/>
                </a:solidFill>
              </a:rPr>
              <a:t>WSPARCIE MARKETINGOWE</a:t>
            </a:r>
          </a:p>
          <a:p>
            <a:pPr marL="342900" indent="-342900" algn="l"/>
            <a:endParaRPr lang="pl-PL" sz="2000" b="1" dirty="0">
              <a:solidFill>
                <a:schemeClr val="bg2"/>
              </a:solidFill>
            </a:endParaRPr>
          </a:p>
          <a:p>
            <a:pPr marL="342900" indent="-342900" algn="l"/>
            <a:endParaRPr lang="pl-PL" sz="2000" b="1" dirty="0">
              <a:solidFill>
                <a:schemeClr val="bg2"/>
              </a:solidFill>
            </a:endParaRPr>
          </a:p>
          <a:p>
            <a:pPr marL="85725" lvl="1" indent="371475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000" b="1" dirty="0" smtClean="0">
                <a:solidFill>
                  <a:schemeClr val="bg2"/>
                </a:solidFill>
              </a:rPr>
              <a:t>Działania PR – skierowane do lekarzy</a:t>
            </a:r>
          </a:p>
          <a:p>
            <a:pPr marL="342900" indent="-342900" algn="l">
              <a:buFontTx/>
              <a:buChar char="•"/>
            </a:pPr>
            <a:endParaRPr lang="pl-PL" sz="2000" dirty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</a:rPr>
              <a:t>Współpraca z liderem opinii- dietetykiem</a:t>
            </a: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</a:rPr>
              <a:t>Prezentacje produktów  z linii Pysznie i Zdrowo na kongresach medycznych </a:t>
            </a: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</a:rPr>
              <a:t>4 </a:t>
            </a:r>
            <a:r>
              <a:rPr lang="pl-PL" dirty="0" err="1" smtClean="0">
                <a:solidFill>
                  <a:schemeClr val="bg2"/>
                </a:solidFill>
              </a:rPr>
              <a:t>newslettery</a:t>
            </a:r>
            <a:r>
              <a:rPr lang="pl-PL" dirty="0" smtClean="0">
                <a:solidFill>
                  <a:schemeClr val="bg2"/>
                </a:solidFill>
              </a:rPr>
              <a:t> wysyłane do ponad 2000 lekarzy : co 2 m-ce od czerwca</a:t>
            </a: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</a:rPr>
              <a:t> </a:t>
            </a:r>
            <a:r>
              <a:rPr lang="pl-PL" dirty="0" err="1" smtClean="0">
                <a:solidFill>
                  <a:schemeClr val="bg2"/>
                </a:solidFill>
              </a:rPr>
              <a:t>Advertoriale</a:t>
            </a:r>
            <a:r>
              <a:rPr lang="pl-PL" dirty="0" smtClean="0">
                <a:solidFill>
                  <a:schemeClr val="bg2"/>
                </a:solidFill>
              </a:rPr>
              <a:t> w  kluczowych magazynach medycznych</a:t>
            </a:r>
          </a:p>
          <a:p>
            <a:pPr marL="1257300" lvl="2" indent="-342900" algn="l"/>
            <a:r>
              <a:rPr lang="pl-PL" dirty="0" smtClean="0">
                <a:solidFill>
                  <a:schemeClr val="bg2"/>
                </a:solidFill>
              </a:rPr>
              <a:t> </a:t>
            </a:r>
            <a:endParaRPr lang="pl-PL" sz="1600" dirty="0" smtClean="0">
              <a:solidFill>
                <a:schemeClr val="bg2"/>
              </a:solidFill>
            </a:endParaRPr>
          </a:p>
          <a:p>
            <a:pPr marL="800100" lvl="1" indent="-342900" algn="l"/>
            <a:r>
              <a:rPr lang="pl-PL" sz="1600" dirty="0" smtClean="0">
                <a:solidFill>
                  <a:schemeClr val="bg2"/>
                </a:solidFill>
              </a:rPr>
              <a:t>	 </a:t>
            </a:r>
          </a:p>
          <a:p>
            <a:pPr marL="800100" lvl="1" indent="-342900" algn="l">
              <a:buFont typeface="Wingdings" pitchFamily="2" charset="2"/>
              <a:buChar char="Ø"/>
            </a:pPr>
            <a:endParaRPr lang="pl-PL" sz="2000" dirty="0" smtClean="0">
              <a:solidFill>
                <a:schemeClr val="bg2"/>
              </a:solidFill>
            </a:endParaRPr>
          </a:p>
          <a:p>
            <a:pPr marL="800100" lvl="1" indent="-342900" algn="l"/>
            <a:endParaRPr lang="pl-PL" sz="2000" dirty="0">
              <a:solidFill>
                <a:schemeClr val="bg2"/>
              </a:solidFill>
            </a:endParaRPr>
          </a:p>
        </p:txBody>
      </p:sp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42976" y="21429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Linia Pysznie i Zdrowo 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af2df68b-85e6-46c5-9423-c80a907259f3" descr="E8734C3F-3E77-49BA-A87B-1AE1A0B4A67C"/>
          <p:cNvPicPr>
            <a:picLocks noChangeAspect="1" noChangeArrowheads="1"/>
          </p:cNvPicPr>
          <p:nvPr/>
        </p:nvPicPr>
        <p:blipFill>
          <a:blip r:embed="rId2" cstate="print">
            <a:lum bright="14000"/>
          </a:blip>
          <a:srcRect/>
          <a:stretch>
            <a:fillRect/>
          </a:stretch>
        </p:blipFill>
        <p:spPr bwMode="auto">
          <a:xfrm>
            <a:off x="323528" y="2780928"/>
            <a:ext cx="3452582" cy="2591167"/>
          </a:xfrm>
          <a:prstGeom prst="rect">
            <a:avLst/>
          </a:prstGeom>
          <a:ln>
            <a:solidFill>
              <a:srgbClr val="438D5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948264" y="0"/>
            <a:ext cx="1928794" cy="86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Text Box 3"/>
          <p:cNvSpPr txBox="1">
            <a:spLocks noChangeArrowheads="1"/>
          </p:cNvSpPr>
          <p:nvPr/>
        </p:nvSpPr>
        <p:spPr bwMode="auto">
          <a:xfrm>
            <a:off x="3707904" y="1533465"/>
            <a:ext cx="5436096" cy="513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pl-PL" sz="2000" b="1" dirty="0" smtClean="0">
                <a:solidFill>
                  <a:schemeClr val="bg2"/>
                </a:solidFill>
              </a:rPr>
              <a:t>   WSPARCIE  MARKETINGOWE</a:t>
            </a:r>
          </a:p>
          <a:p>
            <a:pPr marL="342900" indent="-342900" algn="l"/>
            <a:endParaRPr lang="pl-PL" sz="2000" b="1" dirty="0" smtClean="0">
              <a:solidFill>
                <a:schemeClr val="bg2"/>
              </a:solidFill>
            </a:endParaRPr>
          </a:p>
          <a:p>
            <a:pPr marL="342900" indent="-342900" algn="l"/>
            <a:endParaRPr lang="pl-PL" sz="2000" b="1" dirty="0">
              <a:solidFill>
                <a:schemeClr val="bg2"/>
              </a:solidFill>
            </a:endParaRPr>
          </a:p>
          <a:p>
            <a:pPr marL="85725" lvl="1" indent="371475" algn="l">
              <a:buClr>
                <a:srgbClr val="D60000"/>
              </a:buClr>
              <a:buFont typeface="Wingdings" pitchFamily="2" charset="2"/>
              <a:buChar char="q"/>
            </a:pPr>
            <a:r>
              <a:rPr lang="pl-PL" sz="2000" b="1" dirty="0" smtClean="0">
                <a:solidFill>
                  <a:schemeClr val="bg2"/>
                </a:solidFill>
              </a:rPr>
              <a:t>Działania  PR  - skierowane do konsumentów</a:t>
            </a:r>
            <a:endParaRPr lang="pl-PL" dirty="0" smtClean="0">
              <a:solidFill>
                <a:schemeClr val="bg2"/>
              </a:solidFill>
            </a:endParaRPr>
          </a:p>
          <a:p>
            <a:pPr marL="542925" lvl="2" indent="371475" algn="l"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</a:rPr>
              <a:t>Obecność na </a:t>
            </a:r>
            <a:r>
              <a:rPr lang="pl-PL" dirty="0" err="1" smtClean="0">
                <a:solidFill>
                  <a:schemeClr val="bg2"/>
                </a:solidFill>
              </a:rPr>
              <a:t>eventach</a:t>
            </a:r>
            <a:r>
              <a:rPr lang="pl-PL" dirty="0" smtClean="0">
                <a:solidFill>
                  <a:schemeClr val="bg2"/>
                </a:solidFill>
              </a:rPr>
              <a:t> i targach o tematyce pro – zdrowotnej : </a:t>
            </a:r>
          </a:p>
          <a:p>
            <a:pPr marL="1000125" lvl="3" indent="371475" algn="l">
              <a:buClr>
                <a:srgbClr val="D60000"/>
              </a:buClr>
              <a:buFont typeface="Wingdings" pitchFamily="2" charset="2"/>
              <a:buChar char="ü"/>
            </a:pPr>
            <a:r>
              <a:rPr lang="pl-PL" sz="1600" dirty="0" smtClean="0">
                <a:solidFill>
                  <a:schemeClr val="bg2"/>
                </a:solidFill>
              </a:rPr>
              <a:t>11 czerwca Sercowe Sprawy  Warszawa</a:t>
            </a:r>
          </a:p>
          <a:p>
            <a:pPr marL="1000125" lvl="3" indent="371475" algn="l">
              <a:buClr>
                <a:srgbClr val="D60000"/>
              </a:buClr>
              <a:buFont typeface="Wingdings" pitchFamily="2" charset="2"/>
              <a:buChar char="ü"/>
            </a:pPr>
            <a:r>
              <a:rPr lang="pl-PL" sz="1600" dirty="0" smtClean="0">
                <a:solidFill>
                  <a:schemeClr val="bg2"/>
                </a:solidFill>
              </a:rPr>
              <a:t>19 czerwca Piknik na Zdrowie w Gdańsku</a:t>
            </a:r>
          </a:p>
          <a:p>
            <a:pPr marL="1000125" lvl="3" indent="371475" algn="l">
              <a:buClr>
                <a:srgbClr val="D60000"/>
              </a:buClr>
              <a:buFont typeface="Wingdings" pitchFamily="2" charset="2"/>
              <a:buChar char="ü"/>
            </a:pPr>
            <a:r>
              <a:rPr lang="pl-PL" sz="1600" dirty="0" smtClean="0">
                <a:solidFill>
                  <a:schemeClr val="bg2"/>
                </a:solidFill>
              </a:rPr>
              <a:t> 4 września  - Piknik  Rodzinny  w  </a:t>
            </a:r>
          </a:p>
          <a:p>
            <a:pPr marL="1000125" lvl="3" indent="371475" algn="l">
              <a:buClr>
                <a:srgbClr val="D60000"/>
              </a:buClr>
            </a:pPr>
            <a:r>
              <a:rPr lang="pl-PL" sz="1600" dirty="0" smtClean="0">
                <a:solidFill>
                  <a:schemeClr val="bg2"/>
                </a:solidFill>
              </a:rPr>
              <a:t> Bydgoszczy </a:t>
            </a:r>
          </a:p>
          <a:p>
            <a:pPr marL="1000125" lvl="3" indent="371475" algn="l">
              <a:buClr>
                <a:srgbClr val="D60000"/>
              </a:buClr>
              <a:buFont typeface="Wingdings" pitchFamily="2" charset="2"/>
              <a:buChar char="ü"/>
            </a:pPr>
            <a:r>
              <a:rPr lang="pl-PL" dirty="0" smtClean="0">
                <a:solidFill>
                  <a:schemeClr val="bg2"/>
                </a:solidFill>
              </a:rPr>
              <a:t> </a:t>
            </a:r>
            <a:r>
              <a:rPr lang="pl-PL" sz="1600" dirty="0" smtClean="0">
                <a:solidFill>
                  <a:schemeClr val="bg2"/>
                </a:solidFill>
              </a:rPr>
              <a:t>5 września „Miasteczko Zdrowa Rodzina”   </a:t>
            </a:r>
          </a:p>
          <a:p>
            <a:pPr marL="1000125" lvl="3" indent="371475" algn="l">
              <a:buClr>
                <a:srgbClr val="D60000"/>
              </a:buClr>
            </a:pPr>
            <a:r>
              <a:rPr lang="pl-PL" sz="1600" dirty="0" smtClean="0">
                <a:solidFill>
                  <a:schemeClr val="bg2"/>
                </a:solidFill>
              </a:rPr>
              <a:t> w Warszawie</a:t>
            </a:r>
          </a:p>
          <a:p>
            <a:pPr marL="1000125" lvl="3" indent="371475" algn="l">
              <a:buClr>
                <a:srgbClr val="D60000"/>
              </a:buClr>
              <a:buFont typeface="Wingdings" pitchFamily="2" charset="2"/>
              <a:buChar char="ü"/>
            </a:pP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/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Font typeface="Wingdings" pitchFamily="2" charset="2"/>
              <a:buChar char="Ø"/>
            </a:pP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/>
            <a:endParaRPr lang="pl-PL" sz="2000" dirty="0" smtClean="0">
              <a:solidFill>
                <a:schemeClr val="bg2"/>
              </a:solidFill>
            </a:endParaRPr>
          </a:p>
          <a:p>
            <a:pPr marL="800100" lvl="1" indent="-342900" algn="l"/>
            <a:endParaRPr lang="pl-PL" sz="2000" dirty="0">
              <a:solidFill>
                <a:schemeClr val="bg2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9745" y="188640"/>
            <a:ext cx="1874255" cy="83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5" name="89e15b73-4c37-496e-91ad-d2db7b11feb2" descr="BCA56F34-DA3C-4502-B97D-6F4A0C0C0D9C"/>
          <p:cNvPicPr>
            <a:picLocks noChangeAspect="1" noChangeArrowheads="1"/>
          </p:cNvPicPr>
          <p:nvPr/>
        </p:nvPicPr>
        <p:blipFill>
          <a:blip r:embed="rId3" cstate="print">
            <a:lum bright="8000"/>
          </a:blip>
          <a:srcRect l="3010" t="11764" r="9698"/>
          <a:stretch>
            <a:fillRect/>
          </a:stretch>
        </p:blipFill>
        <p:spPr bwMode="auto">
          <a:xfrm>
            <a:off x="251520" y="2492896"/>
            <a:ext cx="3264920" cy="2476823"/>
          </a:xfrm>
          <a:prstGeom prst="rect">
            <a:avLst/>
          </a:prstGeom>
          <a:ln>
            <a:solidFill>
              <a:srgbClr val="438D5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42976" y="21429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Linia Pysznie i Zdrowo 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9745" y="188640"/>
            <a:ext cx="1874255" cy="83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Obraz 7" descr="Sercowe_Sprawy (17).jpg"/>
          <p:cNvPicPr>
            <a:picLocks noChangeAspect="1"/>
          </p:cNvPicPr>
          <p:nvPr/>
        </p:nvPicPr>
        <p:blipFill>
          <a:blip r:embed="rId3"/>
          <a:srcRect l="16925" t="14837" r="15584"/>
          <a:stretch>
            <a:fillRect/>
          </a:stretch>
        </p:blipFill>
        <p:spPr>
          <a:xfrm>
            <a:off x="0" y="0"/>
            <a:ext cx="3563888" cy="332730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9" name="Obraz 8" descr="Sercowe_Sprawy (54).jpg"/>
          <p:cNvPicPr>
            <a:picLocks noChangeAspect="1"/>
          </p:cNvPicPr>
          <p:nvPr/>
        </p:nvPicPr>
        <p:blipFill>
          <a:blip r:embed="rId4"/>
          <a:srcRect t="6269" r="6263" b="15350"/>
          <a:stretch>
            <a:fillRect/>
          </a:stretch>
        </p:blipFill>
        <p:spPr>
          <a:xfrm>
            <a:off x="3836393" y="0"/>
            <a:ext cx="5307607" cy="338068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1" name="Obraz 10" descr="Sercowe_Sprawy (79).jpg"/>
          <p:cNvPicPr>
            <a:picLocks noChangeAspect="1"/>
          </p:cNvPicPr>
          <p:nvPr/>
        </p:nvPicPr>
        <p:blipFill>
          <a:blip r:embed="rId5"/>
          <a:srcRect l="9051" t="8458" r="17132"/>
          <a:stretch>
            <a:fillRect/>
          </a:stretch>
        </p:blipFill>
        <p:spPr>
          <a:xfrm>
            <a:off x="467544" y="3509659"/>
            <a:ext cx="3600400" cy="3348341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Obraz 11" descr="Sercowe_Sprawy (66).jpg"/>
          <p:cNvPicPr>
            <a:picLocks noChangeAspect="1"/>
          </p:cNvPicPr>
          <p:nvPr/>
        </p:nvPicPr>
        <p:blipFill>
          <a:blip r:embed="rId6"/>
          <a:srcRect l="5113" t="2757" r="24496" b="24464"/>
          <a:stretch>
            <a:fillRect/>
          </a:stretch>
        </p:blipFill>
        <p:spPr>
          <a:xfrm>
            <a:off x="4427984" y="3503655"/>
            <a:ext cx="4392488" cy="3354345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3" name="Serce 12"/>
          <p:cNvSpPr/>
          <p:nvPr/>
        </p:nvSpPr>
        <p:spPr bwMode="auto">
          <a:xfrm>
            <a:off x="2843808" y="2780928"/>
            <a:ext cx="2808312" cy="1944216"/>
          </a:xfrm>
          <a:prstGeom prst="heart">
            <a:avLst/>
          </a:prstGeom>
          <a:solidFill>
            <a:srgbClr val="33CC33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4" name="pole tekstowe 13"/>
          <p:cNvSpPr txBox="1"/>
          <p:nvPr/>
        </p:nvSpPr>
        <p:spPr>
          <a:xfrm>
            <a:off x="3059832" y="3284984"/>
            <a:ext cx="2304256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accent3"/>
                </a:solidFill>
              </a:rPr>
              <a:t>Sercowe Sprawy, Warszawa 11.06.2010 hotel Jan III Sobieski</a:t>
            </a:r>
            <a:endParaRPr lang="pl-PL" sz="1600" dirty="0">
              <a:solidFill>
                <a:schemeClr val="accent3"/>
              </a:solidFill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740352" y="0"/>
            <a:ext cx="1403648" cy="62771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Text Box 3"/>
          <p:cNvSpPr txBox="1">
            <a:spLocks noChangeArrowheads="1"/>
          </p:cNvSpPr>
          <p:nvPr/>
        </p:nvSpPr>
        <p:spPr bwMode="auto">
          <a:xfrm>
            <a:off x="3779912" y="1318022"/>
            <a:ext cx="5544616" cy="55399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pl-PL" sz="2000" b="1" dirty="0" smtClean="0">
                <a:solidFill>
                  <a:schemeClr val="bg2"/>
                </a:solidFill>
              </a:rPr>
              <a:t>   WSPARCIE  MARKETINGOWE</a:t>
            </a:r>
          </a:p>
          <a:p>
            <a:pPr marL="342900" indent="-342900" algn="l"/>
            <a:endParaRPr lang="pl-PL" sz="2000" b="1" dirty="0" smtClean="0">
              <a:solidFill>
                <a:schemeClr val="bg2"/>
              </a:solidFill>
            </a:endParaRPr>
          </a:p>
          <a:p>
            <a:pPr marL="342900" indent="-342900" algn="l"/>
            <a:endParaRPr lang="pl-PL" sz="2000" b="1" dirty="0">
              <a:solidFill>
                <a:schemeClr val="bg2"/>
              </a:solidFill>
            </a:endParaRPr>
          </a:p>
          <a:p>
            <a:pPr marL="85725" lvl="1" indent="371475" algn="l">
              <a:buClr>
                <a:srgbClr val="D60000"/>
              </a:buClr>
              <a:buFont typeface="Wingdings" pitchFamily="2" charset="2"/>
              <a:buChar char="q"/>
            </a:pPr>
            <a:r>
              <a:rPr lang="pl-PL" sz="2000" b="1" dirty="0" smtClean="0">
                <a:solidFill>
                  <a:schemeClr val="bg2"/>
                </a:solidFill>
              </a:rPr>
              <a:t>Działania  PR  - skierowane do konsumentów: </a:t>
            </a:r>
            <a:r>
              <a:rPr lang="pl-PL" sz="2000" b="1" dirty="0" err="1" smtClean="0">
                <a:solidFill>
                  <a:schemeClr val="bg2"/>
                </a:solidFill>
              </a:rPr>
              <a:t>Vitacuisine</a:t>
            </a:r>
            <a:r>
              <a:rPr lang="pl-PL" sz="2000" b="1" dirty="0" smtClean="0">
                <a:solidFill>
                  <a:schemeClr val="bg2"/>
                </a:solidFill>
              </a:rPr>
              <a:t> + </a:t>
            </a:r>
            <a:r>
              <a:rPr lang="pl-PL" sz="2000" b="1" dirty="0" err="1" smtClean="0">
                <a:solidFill>
                  <a:schemeClr val="bg2"/>
                </a:solidFill>
              </a:rPr>
              <a:t>Actifry</a:t>
            </a: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/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dirty="0" err="1" smtClean="0">
                <a:solidFill>
                  <a:schemeClr val="bg2"/>
                </a:solidFill>
              </a:rPr>
              <a:t>Advertoriale</a:t>
            </a:r>
            <a:r>
              <a:rPr lang="pl-PL" dirty="0" smtClean="0">
                <a:solidFill>
                  <a:schemeClr val="bg2"/>
                </a:solidFill>
              </a:rPr>
              <a:t>   w czasopismach kobiecych      o tematyce kulinarnej oraz life stylowych  min: </a:t>
            </a:r>
          </a:p>
          <a:p>
            <a:pPr marL="1257300" lvl="2" indent="-342900" algn="l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600" dirty="0" smtClean="0">
                <a:solidFill>
                  <a:schemeClr val="bg2"/>
                </a:solidFill>
              </a:rPr>
              <a:t>„ Zwierciadło – 5 wejść</a:t>
            </a:r>
          </a:p>
          <a:p>
            <a:pPr marL="1257300" lvl="2" indent="-342900" algn="l">
              <a:buClr>
                <a:srgbClr val="C00000"/>
              </a:buClr>
              <a:buFont typeface="Wingdings" pitchFamily="2" charset="2"/>
              <a:buChar char="ü"/>
            </a:pPr>
            <a:r>
              <a:rPr lang="pl-PL" sz="1600" dirty="0" smtClean="0">
                <a:solidFill>
                  <a:schemeClr val="bg2"/>
                </a:solidFill>
              </a:rPr>
              <a:t> „To jest Pyszne” – 4 wejścia</a:t>
            </a:r>
          </a:p>
          <a:p>
            <a:pPr marL="800100" lvl="1" indent="-342900" algn="l"/>
            <a:r>
              <a:rPr lang="pl-PL" dirty="0" smtClean="0">
                <a:solidFill>
                  <a:schemeClr val="bg2"/>
                </a:solidFill>
              </a:rPr>
              <a:t> </a:t>
            </a:r>
            <a:endParaRPr lang="pl-PL" sz="1600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</a:rPr>
              <a:t>Sponsoring Konkursu na Kuchnia TV             ” Pysznie i Zdrowo”</a:t>
            </a: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err="1" smtClean="0">
                <a:solidFill>
                  <a:schemeClr val="bg2"/>
                </a:solidFill>
              </a:rPr>
              <a:t>Product</a:t>
            </a:r>
            <a:r>
              <a:rPr lang="pl-PL" dirty="0" smtClean="0">
                <a:solidFill>
                  <a:schemeClr val="bg2"/>
                </a:solidFill>
              </a:rPr>
              <a:t> </a:t>
            </a:r>
            <a:r>
              <a:rPr lang="pl-PL" dirty="0" err="1" smtClean="0">
                <a:solidFill>
                  <a:schemeClr val="bg2"/>
                </a:solidFill>
              </a:rPr>
              <a:t>placement</a:t>
            </a:r>
            <a:r>
              <a:rPr lang="pl-PL" dirty="0" smtClean="0">
                <a:solidFill>
                  <a:schemeClr val="bg2"/>
                </a:solidFill>
              </a:rPr>
              <a:t>  w </a:t>
            </a:r>
            <a:r>
              <a:rPr lang="pl-PL" dirty="0" smtClean="0">
                <a:solidFill>
                  <a:schemeClr val="bg2"/>
                </a:solidFill>
              </a:rPr>
              <a:t> programie KUCHNIA </a:t>
            </a:r>
            <a:r>
              <a:rPr lang="pl-PL" dirty="0" smtClean="0">
                <a:solidFill>
                  <a:schemeClr val="bg2"/>
                </a:solidFill>
              </a:rPr>
              <a:t>TV-  „ </a:t>
            </a:r>
            <a:r>
              <a:rPr lang="pl-PL" dirty="0" err="1" smtClean="0">
                <a:solidFill>
                  <a:schemeClr val="bg2"/>
                </a:solidFill>
              </a:rPr>
              <a:t>Łapetyt</a:t>
            </a:r>
            <a:r>
              <a:rPr lang="pl-PL" dirty="0" smtClean="0">
                <a:solidFill>
                  <a:schemeClr val="bg2"/>
                </a:solidFill>
              </a:rPr>
              <a:t>” od września </a:t>
            </a:r>
            <a:r>
              <a:rPr lang="pl-PL" sz="2000" dirty="0" smtClean="0">
                <a:solidFill>
                  <a:schemeClr val="bg2"/>
                </a:solidFill>
              </a:rPr>
              <a:t>	 </a:t>
            </a:r>
          </a:p>
          <a:p>
            <a:pPr marL="800100" lvl="1" indent="-342900" algn="l">
              <a:buFont typeface="Wingdings" pitchFamily="2" charset="2"/>
              <a:buChar char="Ø"/>
            </a:pPr>
            <a:endParaRPr lang="pl-PL" sz="2000" dirty="0" smtClean="0">
              <a:solidFill>
                <a:schemeClr val="bg2"/>
              </a:solidFill>
            </a:endParaRPr>
          </a:p>
          <a:p>
            <a:pPr marL="800100" lvl="1" indent="-342900" algn="l"/>
            <a:endParaRPr lang="pl-PL" sz="2000" dirty="0">
              <a:solidFill>
                <a:schemeClr val="bg2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9745" y="188640"/>
            <a:ext cx="1874255" cy="83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42976" y="21429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Linia Pysznie i Zdrowo 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179512" y="1484784"/>
            <a:ext cx="1513558" cy="5969472"/>
          </a:xfrm>
          <a:prstGeom prst="rect">
            <a:avLst/>
          </a:prstGeom>
          <a:noFill/>
          <a:ln w="9525">
            <a:solidFill>
              <a:srgbClr val="00B050"/>
            </a:solidFill>
            <a:miter lim="800000"/>
            <a:headEnd/>
            <a:tailEnd/>
          </a:ln>
          <a:effectLst/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4" cstate="print"/>
          <a:srcRect t="4721" r="7317" b="5954"/>
          <a:stretch>
            <a:fillRect/>
          </a:stretch>
        </p:blipFill>
        <p:spPr bwMode="auto">
          <a:xfrm>
            <a:off x="1907704" y="5229200"/>
            <a:ext cx="1800200" cy="1388144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1979712" y="1412776"/>
            <a:ext cx="1758746" cy="1440160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907704" y="3212976"/>
            <a:ext cx="1840502" cy="1508417"/>
          </a:xfrm>
          <a:prstGeom prst="rect">
            <a:avLst/>
          </a:prstGeom>
          <a:ln>
            <a:solidFill>
              <a:srgbClr val="00B050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6483" name="Text Box 3"/>
          <p:cNvSpPr txBox="1">
            <a:spLocks noChangeArrowheads="1"/>
          </p:cNvSpPr>
          <p:nvPr/>
        </p:nvSpPr>
        <p:spPr bwMode="auto">
          <a:xfrm>
            <a:off x="2987824" y="1556792"/>
            <a:ext cx="5796136" cy="52014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/>
            <a:r>
              <a:rPr lang="pl-PL" sz="2000" b="1" dirty="0" smtClean="0">
                <a:solidFill>
                  <a:schemeClr val="bg2"/>
                </a:solidFill>
              </a:rPr>
              <a:t>WSPARCIE  MARKETINGOWE</a:t>
            </a:r>
          </a:p>
          <a:p>
            <a:pPr marL="342900" indent="-342900" algn="l"/>
            <a:endParaRPr lang="pl-PL" sz="2000" b="1" dirty="0">
              <a:solidFill>
                <a:schemeClr val="bg2"/>
              </a:solidFill>
            </a:endParaRPr>
          </a:p>
          <a:p>
            <a:pPr marL="85725" lvl="1" indent="371475"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sz="2000" b="1" dirty="0" smtClean="0">
                <a:solidFill>
                  <a:schemeClr val="bg2"/>
                </a:solidFill>
              </a:rPr>
              <a:t>Działania  PR - skierowane do konsumentów</a:t>
            </a: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Font typeface="Wingdings" pitchFamily="2" charset="2"/>
              <a:buChar char="Ø"/>
            </a:pPr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C0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</a:rPr>
              <a:t> Pani Mariola Bojarska – Ferenc     Ambasadorem  marki  </a:t>
            </a:r>
            <a:r>
              <a:rPr lang="pl-PL" dirty="0" err="1" smtClean="0">
                <a:solidFill>
                  <a:schemeClr val="bg2"/>
                </a:solidFill>
              </a:rPr>
              <a:t>Tefal</a:t>
            </a:r>
            <a:r>
              <a:rPr lang="pl-PL" dirty="0" smtClean="0">
                <a:solidFill>
                  <a:schemeClr val="bg2"/>
                </a:solidFill>
              </a:rPr>
              <a:t>  Pysznie i Zdrowo:</a:t>
            </a:r>
          </a:p>
          <a:p>
            <a:pPr marL="1257300" lvl="2" indent="-342900" algn="l">
              <a:buClr>
                <a:srgbClr val="D60000"/>
              </a:buClr>
              <a:buFont typeface="Wingdings" pitchFamily="2" charset="2"/>
              <a:buChar char="ü"/>
            </a:pPr>
            <a:r>
              <a:rPr lang="pl-PL" sz="1600" dirty="0" smtClean="0">
                <a:solidFill>
                  <a:schemeClr val="bg2"/>
                </a:solidFill>
              </a:rPr>
              <a:t>Promowanie  przez  Ambasadora  zdrowego trybu życia  dzięki </a:t>
            </a:r>
            <a:r>
              <a:rPr lang="pl-PL" sz="1600" dirty="0" err="1" smtClean="0">
                <a:solidFill>
                  <a:schemeClr val="bg2"/>
                </a:solidFill>
              </a:rPr>
              <a:t>Vitacusine</a:t>
            </a:r>
            <a:r>
              <a:rPr lang="pl-PL" sz="1600" dirty="0" smtClean="0">
                <a:solidFill>
                  <a:schemeClr val="bg2"/>
                </a:solidFill>
              </a:rPr>
              <a:t>  i </a:t>
            </a:r>
            <a:r>
              <a:rPr lang="pl-PL" sz="1600" dirty="0" err="1" smtClean="0">
                <a:solidFill>
                  <a:schemeClr val="bg2"/>
                </a:solidFill>
              </a:rPr>
              <a:t>Actifry</a:t>
            </a:r>
            <a:r>
              <a:rPr lang="pl-PL" sz="1600" dirty="0" smtClean="0">
                <a:solidFill>
                  <a:schemeClr val="bg2"/>
                </a:solidFill>
              </a:rPr>
              <a:t>  </a:t>
            </a:r>
          </a:p>
          <a:p>
            <a:pPr marL="1257300" lvl="2" indent="-342900" algn="l">
              <a:buClr>
                <a:srgbClr val="D60000"/>
              </a:buClr>
              <a:buFont typeface="Wingdings" pitchFamily="2" charset="2"/>
              <a:buChar char="ü"/>
            </a:pPr>
            <a:r>
              <a:rPr lang="pl-PL" sz="1600" dirty="0" smtClean="0">
                <a:solidFill>
                  <a:schemeClr val="bg2"/>
                </a:solidFill>
              </a:rPr>
              <a:t>Porady i rekomendacje    w prasie, na ulotkach, stronach internetowych </a:t>
            </a:r>
          </a:p>
          <a:p>
            <a:pPr marL="800100" lvl="1" indent="-342900" algn="l"/>
            <a:endParaRPr lang="pl-PL" dirty="0" smtClean="0">
              <a:solidFill>
                <a:schemeClr val="bg2"/>
              </a:solidFill>
            </a:endParaRPr>
          </a:p>
          <a:p>
            <a:pPr marL="800100" lvl="1" indent="-342900" algn="l"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rgbClr val="808080"/>
                </a:solidFill>
              </a:rPr>
              <a:t>Nowa strona  internetowa  dedykowana  linii </a:t>
            </a:r>
          </a:p>
          <a:p>
            <a:pPr marL="800100" lvl="1" indent="-342900" algn="l"/>
            <a:r>
              <a:rPr lang="pl-PL" dirty="0" smtClean="0">
                <a:solidFill>
                  <a:srgbClr val="808080"/>
                </a:solidFill>
              </a:rPr>
              <a:t>      </a:t>
            </a:r>
            <a:r>
              <a:rPr lang="pl-PL" dirty="0" err="1" smtClean="0">
                <a:solidFill>
                  <a:srgbClr val="808080"/>
                </a:solidFill>
              </a:rPr>
              <a:t>Tefal</a:t>
            </a:r>
            <a:r>
              <a:rPr lang="pl-PL" dirty="0" smtClean="0">
                <a:solidFill>
                  <a:srgbClr val="808080"/>
                </a:solidFill>
              </a:rPr>
              <a:t>  Pysznie i Zdrowo </a:t>
            </a:r>
            <a:endParaRPr lang="pl-PL" sz="1600" dirty="0" smtClean="0">
              <a:solidFill>
                <a:schemeClr val="bg2"/>
              </a:solidFill>
            </a:endParaRPr>
          </a:p>
          <a:p>
            <a:pPr marL="1257300" lvl="2" indent="-342900" algn="l">
              <a:buFont typeface="Wingdings" pitchFamily="2" charset="2"/>
              <a:buChar char="ü"/>
            </a:pPr>
            <a:endParaRPr lang="pl-PL" sz="1600" dirty="0" smtClean="0">
              <a:solidFill>
                <a:schemeClr val="bg2"/>
              </a:solidFill>
            </a:endParaRPr>
          </a:p>
          <a:p>
            <a:pPr marL="800100" lvl="1" indent="-342900" algn="l"/>
            <a:r>
              <a:rPr lang="pl-PL" sz="2000" dirty="0" smtClean="0">
                <a:solidFill>
                  <a:schemeClr val="bg2"/>
                </a:solidFill>
              </a:rPr>
              <a:t>	 </a:t>
            </a:r>
          </a:p>
          <a:p>
            <a:pPr marL="800100" lvl="1" indent="-342900" algn="l">
              <a:buFont typeface="Wingdings" pitchFamily="2" charset="2"/>
              <a:buChar char="Ø"/>
            </a:pPr>
            <a:endParaRPr lang="pl-PL" sz="2000" dirty="0" smtClean="0">
              <a:solidFill>
                <a:schemeClr val="bg2"/>
              </a:solidFill>
            </a:endParaRPr>
          </a:p>
          <a:p>
            <a:pPr marL="800100" lvl="1" indent="-342900" algn="l"/>
            <a:endParaRPr lang="pl-PL" sz="2000" dirty="0">
              <a:solidFill>
                <a:schemeClr val="bg2"/>
              </a:solidFill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269745" y="188640"/>
            <a:ext cx="1874255" cy="838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/>
          <a:srcRect l="40178" t="4563" r="14186" b="55556"/>
          <a:stretch>
            <a:fillRect/>
          </a:stretch>
        </p:blipFill>
        <p:spPr bwMode="auto">
          <a:xfrm>
            <a:off x="395536" y="1916832"/>
            <a:ext cx="2526893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42976" y="21429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Linia Pysznie i Zdrowo 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 spd="med">
    <p:fade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071902" y="1844824"/>
            <a:ext cx="5072098" cy="37444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marR="0" lvl="0" indent="-3810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WSPARCIE MARKETINGOWE</a:t>
            </a:r>
            <a:endParaRPr kumimoji="0" lang="pl-PL" sz="16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105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2"/>
                </a:solidFill>
              </a:rPr>
              <a:t>Kampania prasowa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dirty="0" err="1" smtClean="0">
                <a:solidFill>
                  <a:schemeClr val="bg2"/>
                </a:solidFill>
              </a:rPr>
              <a:t>Vitacusine</a:t>
            </a:r>
            <a:r>
              <a:rPr lang="pl-PL" sz="1600" dirty="0" smtClean="0">
                <a:solidFill>
                  <a:schemeClr val="bg2"/>
                </a:solidFill>
              </a:rPr>
              <a:t> Compact</a:t>
            </a:r>
          </a:p>
          <a:p>
            <a:pPr marL="838200" lvl="1" indent="-381000" algn="l"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1600" dirty="0" err="1" smtClean="0">
                <a:solidFill>
                  <a:schemeClr val="bg2"/>
                </a:solidFill>
              </a:rPr>
              <a:t>Actifry</a:t>
            </a:r>
            <a:endParaRPr lang="pl-PL" sz="160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100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kumimoji="0" lang="pl-PL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Wysokonakładowe</a:t>
            </a:r>
            <a:r>
              <a:rPr kumimoji="0" lang="pl-PL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pisma kobiece</a:t>
            </a: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endParaRPr lang="pl-PL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kern="0" dirty="0" smtClean="0">
                <a:solidFill>
                  <a:schemeClr val="bg2"/>
                </a:solidFill>
                <a:latin typeface="+mn-lt"/>
              </a:rPr>
              <a:t>Od  </a:t>
            </a:r>
            <a:r>
              <a:rPr lang="pl-PL" kern="0" dirty="0" err="1" smtClean="0">
                <a:solidFill>
                  <a:schemeClr val="bg2"/>
                </a:solidFill>
                <a:latin typeface="+mn-lt"/>
              </a:rPr>
              <a:t>pażdziernika</a:t>
            </a:r>
            <a:r>
              <a:rPr lang="pl-PL" kern="0" dirty="0" smtClean="0">
                <a:solidFill>
                  <a:schemeClr val="bg2"/>
                </a:solidFill>
                <a:latin typeface="+mn-lt"/>
              </a:rPr>
              <a:t> do grudnia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defRPr/>
            </a:pPr>
            <a:endParaRPr lang="pl-PL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-"/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214290"/>
            <a:ext cx="1928794" cy="86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11560" y="1628800"/>
            <a:ext cx="2376264" cy="3228512"/>
          </a:xfrm>
          <a:prstGeom prst="rect">
            <a:avLst/>
          </a:prstGeom>
          <a:ln>
            <a:solidFill>
              <a:srgbClr val="438D5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624" y="3284984"/>
            <a:ext cx="2376264" cy="3216922"/>
          </a:xfrm>
          <a:prstGeom prst="rect">
            <a:avLst/>
          </a:prstGeom>
          <a:ln>
            <a:solidFill>
              <a:srgbClr val="438D51"/>
            </a:solidFill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42976" y="21429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Linia Pysznie i Zdrowo 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071902" y="1844824"/>
            <a:ext cx="5072098" cy="403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/>
            <a:r>
              <a:rPr lang="pl-PL" sz="2000" b="1" dirty="0" smtClean="0">
                <a:solidFill>
                  <a:schemeClr val="bg2"/>
                </a:solidFill>
              </a:rPr>
              <a:t>WSPARCIE  MARKETINGOWE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105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Kampania TV   </a:t>
            </a:r>
            <a:r>
              <a:rPr lang="pl-PL" sz="2000" dirty="0" err="1" smtClean="0">
                <a:solidFill>
                  <a:schemeClr val="bg2"/>
                </a:solidFill>
              </a:rPr>
              <a:t>Vitacuisine</a:t>
            </a:r>
            <a:r>
              <a:rPr lang="pl-PL" sz="2000" dirty="0" smtClean="0">
                <a:solidFill>
                  <a:schemeClr val="bg2"/>
                </a:solidFill>
              </a:rPr>
              <a:t>   </a:t>
            </a: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endParaRPr kumimoji="0" lang="pl-PL" sz="20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kumimoji="0" lang="pl-P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listopad/ grudzień</a:t>
            </a:r>
            <a:endParaRPr lang="pl-PL" sz="20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-"/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214290"/>
            <a:ext cx="1928794" cy="86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5" name="Picture 4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95536" y="2348880"/>
            <a:ext cx="3477819" cy="29677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42976" y="21429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Parowary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1624" y="260648"/>
            <a:ext cx="2092376" cy="10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275856" y="3298309"/>
            <a:ext cx="2712906" cy="35596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043608" y="0"/>
            <a:ext cx="7680080" cy="1143000"/>
          </a:xfrm>
        </p:spPr>
        <p:txBody>
          <a:bodyPr/>
          <a:lstStyle/>
          <a:p>
            <a:r>
              <a:rPr lang="pl-PL" dirty="0" err="1" smtClean="0"/>
              <a:t>Parowary</a:t>
            </a:r>
            <a:endParaRPr lang="pl-PL" dirty="0"/>
          </a:p>
        </p:txBody>
      </p:sp>
      <p:sp>
        <p:nvSpPr>
          <p:cNvPr id="6" name="Prostokąt 5"/>
          <p:cNvSpPr/>
          <p:nvPr/>
        </p:nvSpPr>
        <p:spPr>
          <a:xfrm>
            <a:off x="323528" y="1268760"/>
            <a:ext cx="80010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l">
              <a:spcBef>
                <a:spcPct val="20000"/>
              </a:spcBef>
              <a:defRPr/>
            </a:pPr>
            <a:r>
              <a:rPr lang="pl-PL" kern="0" dirty="0" smtClean="0">
                <a:solidFill>
                  <a:srgbClr val="D60000"/>
                </a:solidFill>
              </a:rPr>
              <a:t>			 </a:t>
            </a:r>
            <a:endParaRPr lang="pl-PL" sz="2000" b="1" kern="0" dirty="0" smtClean="0">
              <a:solidFill>
                <a:srgbClr val="D60000"/>
              </a:solidFill>
            </a:endParaRPr>
          </a:p>
          <a:p>
            <a:pPr marL="381000" lvl="0" indent="-381000" algn="l">
              <a:spcBef>
                <a:spcPct val="20000"/>
              </a:spcBef>
              <a:defRPr/>
            </a:pPr>
            <a:endParaRPr lang="pl-PL" b="1" kern="0" dirty="0" smtClean="0">
              <a:solidFill>
                <a:srgbClr val="D60000"/>
              </a:solidFill>
            </a:endParaRPr>
          </a:p>
          <a:p>
            <a:pPr marL="381000" lvl="0" indent="-381000" algn="l">
              <a:spcBef>
                <a:spcPct val="20000"/>
              </a:spcBef>
              <a:defRPr/>
            </a:pPr>
            <a:r>
              <a:rPr lang="pl-PL" dirty="0" smtClean="0"/>
              <a:t>                             </a:t>
            </a:r>
            <a:r>
              <a:rPr lang="pl-PL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SUPER KOMPAKTOWY PAROWAR</a:t>
            </a:r>
          </a:p>
          <a:p>
            <a:pPr marL="381000" lvl="0" indent="-381000" algn="l">
              <a:spcBef>
                <a:spcPct val="20000"/>
              </a:spcBef>
              <a:defRPr/>
            </a:pPr>
            <a:r>
              <a:rPr lang="pl-PL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         W</a:t>
            </a:r>
          </a:p>
          <a:p>
            <a:pPr marL="381000" lvl="0" indent="-381000" algn="l">
              <a:spcBef>
                <a:spcPct val="20000"/>
              </a:spcBef>
              <a:defRPr/>
            </a:pPr>
            <a:r>
              <a:rPr lang="pl-PL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 MINI  CENIE </a:t>
            </a:r>
            <a:endParaRPr lang="pl-PL" sz="2000" dirty="0" smtClean="0">
              <a:solidFill>
                <a:srgbClr val="00B05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427984" y="1844824"/>
            <a:ext cx="4716016" cy="396044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/>
            <a:r>
              <a:rPr lang="pl-PL" sz="2000" b="1" dirty="0" smtClean="0">
                <a:solidFill>
                  <a:schemeClr val="bg2"/>
                </a:solidFill>
              </a:rPr>
              <a:t>WSPARCIE  MARKETINGOWE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105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Fan </a:t>
            </a:r>
            <a:r>
              <a:rPr lang="pl-PL" sz="2000" dirty="0" err="1" smtClean="0">
                <a:solidFill>
                  <a:schemeClr val="bg2"/>
                </a:solidFill>
              </a:rPr>
              <a:t>page</a:t>
            </a:r>
            <a:r>
              <a:rPr lang="pl-PL" sz="2000" dirty="0" smtClean="0">
                <a:solidFill>
                  <a:schemeClr val="bg2"/>
                </a:solidFill>
              </a:rPr>
              <a:t>  </a:t>
            </a:r>
            <a:r>
              <a:rPr lang="pl-PL" sz="2000" dirty="0" err="1" smtClean="0">
                <a:solidFill>
                  <a:schemeClr val="bg2"/>
                </a:solidFill>
              </a:rPr>
              <a:t>Vitacuisine</a:t>
            </a:r>
            <a:r>
              <a:rPr lang="pl-PL" sz="2000" dirty="0" smtClean="0">
                <a:solidFill>
                  <a:schemeClr val="bg2"/>
                </a:solidFill>
              </a:rPr>
              <a:t> na  </a:t>
            </a:r>
            <a:r>
              <a:rPr lang="pl-PL" sz="2000" dirty="0" err="1" smtClean="0">
                <a:solidFill>
                  <a:schemeClr val="bg2"/>
                </a:solidFill>
              </a:rPr>
              <a:t>Facebooku</a:t>
            </a:r>
            <a:endParaRPr lang="pl-PL" sz="2000" dirty="0" smtClean="0">
              <a:solidFill>
                <a:schemeClr val="bg2"/>
              </a:solidFill>
            </a:endParaRP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Platforma komunikacji z użytkownikami</a:t>
            </a: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endParaRPr kumimoji="0" lang="pl-PL" sz="20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1000" lvl="0" indent="-381000" algn="l">
              <a:spcBef>
                <a:spcPct val="20000"/>
              </a:spcBef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214290"/>
            <a:ext cx="1928794" cy="86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42976" y="21429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Parowary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3707904" y="1700808"/>
            <a:ext cx="452438" cy="4524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5"/>
          <a:srcRect r="5357"/>
          <a:stretch>
            <a:fillRect/>
          </a:stretch>
        </p:blipFill>
        <p:spPr bwMode="auto">
          <a:xfrm>
            <a:off x="0" y="5877272"/>
            <a:ext cx="4139952" cy="7420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1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4293096"/>
            <a:ext cx="4257900" cy="10721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4" name="Picture 5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0" y="2221358"/>
            <a:ext cx="4211960" cy="206523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4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0" y="5301208"/>
            <a:ext cx="4191000" cy="5786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071902" y="1844824"/>
            <a:ext cx="5072098" cy="403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/>
            <a:r>
              <a:rPr lang="pl-PL" sz="2000" b="1" dirty="0" smtClean="0">
                <a:solidFill>
                  <a:schemeClr val="bg2"/>
                </a:solidFill>
              </a:rPr>
              <a:t>WSPARCIE  MARKETINGOWE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105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Materiały POS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kumimoji="0" lang="pl-P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ulotki dla linii</a:t>
            </a:r>
            <a:r>
              <a:rPr kumimoji="0" lang="pl-PL" sz="20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Pysznie i Zdrowo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sz="2000" kern="0" dirty="0" smtClean="0">
                <a:solidFill>
                  <a:schemeClr val="bg2"/>
                </a:solidFill>
                <a:latin typeface="+mn-lt"/>
              </a:rPr>
              <a:t>u</a:t>
            </a:r>
            <a:r>
              <a:rPr lang="pl-PL" sz="2000" kern="0" baseline="0" dirty="0" smtClean="0">
                <a:solidFill>
                  <a:schemeClr val="bg2"/>
                </a:solidFill>
                <a:latin typeface="+mn-lt"/>
              </a:rPr>
              <a:t>lotki</a:t>
            </a:r>
            <a:r>
              <a:rPr lang="pl-PL" sz="2000" kern="0" dirty="0" smtClean="0">
                <a:solidFill>
                  <a:schemeClr val="bg2"/>
                </a:solidFill>
                <a:latin typeface="+mn-lt"/>
              </a:rPr>
              <a:t> dla </a:t>
            </a:r>
            <a:r>
              <a:rPr lang="pl-PL" sz="2000" kern="0" dirty="0" err="1" smtClean="0">
                <a:solidFill>
                  <a:schemeClr val="bg2"/>
                </a:solidFill>
                <a:latin typeface="+mn-lt"/>
              </a:rPr>
              <a:t>parowarów</a:t>
            </a:r>
            <a:endParaRPr kumimoji="0" lang="pl-PL" sz="20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1000" lvl="0" indent="-381000" algn="l">
              <a:spcBef>
                <a:spcPct val="20000"/>
              </a:spcBef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214290"/>
            <a:ext cx="1928794" cy="86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42976" y="21429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Parowary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 cstate="print"/>
          <a:srcRect l="4000" t="16977" r="4000" b="17945"/>
          <a:stretch>
            <a:fillRect/>
          </a:stretch>
        </p:blipFill>
        <p:spPr bwMode="auto">
          <a:xfrm>
            <a:off x="611560" y="4005064"/>
            <a:ext cx="5129808" cy="2564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5" cstate="print"/>
          <a:srcRect l="53358" t="8881" r="4269" b="8970"/>
          <a:stretch>
            <a:fillRect/>
          </a:stretch>
        </p:blipFill>
        <p:spPr bwMode="auto">
          <a:xfrm>
            <a:off x="827584" y="1556792"/>
            <a:ext cx="1889723" cy="258962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4071902" y="1844824"/>
            <a:ext cx="5072098" cy="403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42900" indent="-342900" algn="l"/>
            <a:r>
              <a:rPr lang="pl-PL" sz="2000" b="1" dirty="0" smtClean="0">
                <a:solidFill>
                  <a:schemeClr val="bg2"/>
                </a:solidFill>
              </a:rPr>
              <a:t>WSPARCIE  MARKETINGOWE</a:t>
            </a: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105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Naklejka na produkt komunikująca innowacyjne rozwiązania </a:t>
            </a:r>
            <a:r>
              <a:rPr lang="pl-PL" sz="2000" dirty="0" err="1" smtClean="0">
                <a:solidFill>
                  <a:schemeClr val="bg2"/>
                </a:solidFill>
              </a:rPr>
              <a:t>Actifry</a:t>
            </a:r>
            <a:r>
              <a:rPr lang="pl-PL" sz="2000" dirty="0" smtClean="0">
                <a:solidFill>
                  <a:schemeClr val="bg2"/>
                </a:solidFill>
              </a:rPr>
              <a:t> 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defRPr/>
            </a:pPr>
            <a:endParaRPr kumimoji="0" lang="pl-PL" sz="20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1000" lvl="0" indent="-381000" algn="l">
              <a:spcBef>
                <a:spcPct val="20000"/>
              </a:spcBef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214290"/>
            <a:ext cx="1928794" cy="86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2"/>
          <p:cNvSpPr txBox="1">
            <a:spLocks noChangeArrowheads="1"/>
          </p:cNvSpPr>
          <p:nvPr/>
        </p:nvSpPr>
        <p:spPr bwMode="auto">
          <a:xfrm>
            <a:off x="1142976" y="21429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Actifry</a:t>
            </a: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/>
          <a:srcRect l="15240" t="8607" r="12369" b="13929"/>
          <a:stretch>
            <a:fillRect/>
          </a:stretch>
        </p:blipFill>
        <p:spPr bwMode="auto">
          <a:xfrm>
            <a:off x="395536" y="2420888"/>
            <a:ext cx="2952328" cy="27969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419872" y="1628800"/>
            <a:ext cx="5072098" cy="403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marR="0" lvl="0" indent="-3810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DODATKOWE AKCJE</a:t>
            </a:r>
            <a:endParaRPr kumimoji="0" lang="pl-PL" sz="16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105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b="1" dirty="0" smtClean="0">
                <a:solidFill>
                  <a:srgbClr val="C00000"/>
                </a:solidFill>
              </a:rPr>
              <a:t>Demonstracje </a:t>
            </a:r>
            <a:r>
              <a:rPr lang="pl-PL" sz="2000" b="1" dirty="0" err="1" smtClean="0">
                <a:solidFill>
                  <a:srgbClr val="C00000"/>
                </a:solidFill>
              </a:rPr>
              <a:t>Vitacusine</a:t>
            </a:r>
            <a:r>
              <a:rPr lang="pl-PL" sz="2000" b="1" dirty="0" smtClean="0">
                <a:solidFill>
                  <a:srgbClr val="C00000"/>
                </a:solidFill>
              </a:rPr>
              <a:t> i </a:t>
            </a:r>
            <a:r>
              <a:rPr lang="pl-PL" sz="2000" b="1" dirty="0" err="1" smtClean="0">
                <a:solidFill>
                  <a:srgbClr val="C00000"/>
                </a:solidFill>
              </a:rPr>
              <a:t>Actifry</a:t>
            </a:r>
            <a:endParaRPr lang="pl-PL" sz="2000" b="1" dirty="0" smtClean="0">
              <a:solidFill>
                <a:srgbClr val="C00000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defRPr/>
            </a:pPr>
            <a:endParaRPr lang="pl-PL" sz="2000" b="1" dirty="0" smtClean="0">
              <a:solidFill>
                <a:srgbClr val="C00000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105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kumimoji="0" lang="pl-P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Akcja ekskluzywna</a:t>
            </a:r>
            <a:r>
              <a:rPr kumimoji="0" lang="pl-PL" sz="20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dla 1  klienta </a:t>
            </a:r>
            <a:r>
              <a:rPr kumimoji="0" lang="pl-P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na </a:t>
            </a:r>
            <a:r>
              <a:rPr kumimoji="0" lang="pl-PL" sz="2000" b="0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model  VITACUSINE  z  kubeczkami smaku gratis </a:t>
            </a:r>
            <a:endParaRPr kumimoji="0" lang="pl-PL" sz="2000" b="1" i="0" u="none" strike="noStrike" kern="0" cap="none" spc="0" normalizeH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kern="0" noProof="0" dirty="0" smtClean="0">
                <a:solidFill>
                  <a:schemeClr val="bg2"/>
                </a:solidFill>
                <a:latin typeface="+mn-lt"/>
              </a:rPr>
              <a:t>Min zakup ok 300sztuk</a:t>
            </a:r>
            <a:endParaRPr kumimoji="0" lang="pl-PL" i="0" u="none" strike="noStrike" kern="0" cap="none" spc="0" normalizeH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1600" kern="0" dirty="0" smtClean="0">
              <a:solidFill>
                <a:schemeClr val="bg2"/>
              </a:solidFill>
              <a:latin typeface="+mn-lt"/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kumimoji="0" lang="pl-PL" sz="1000" b="0" i="0" u="none" strike="noStrike" kern="0" cap="none" spc="0" normalizeH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-"/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214290"/>
            <a:ext cx="1928794" cy="86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71601" y="4581128"/>
            <a:ext cx="1737726" cy="12317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8" name="Picture 4" descr="C:\Documents and Settings\mplotzke\Pulpit\VS400133.jpg"/>
          <p:cNvPicPr>
            <a:picLocks noChangeAspect="1" noChangeArrowheads="1"/>
          </p:cNvPicPr>
          <p:nvPr/>
        </p:nvPicPr>
        <p:blipFill>
          <a:blip r:embed="rId5" cstate="print"/>
          <a:srcRect/>
          <a:stretch>
            <a:fillRect/>
          </a:stretch>
        </p:blipFill>
        <p:spPr bwMode="auto">
          <a:xfrm>
            <a:off x="971600" y="1700808"/>
            <a:ext cx="1944216" cy="1744077"/>
          </a:xfrm>
          <a:prstGeom prst="rect">
            <a:avLst/>
          </a:prstGeom>
          <a:noFill/>
        </p:spPr>
      </p:pic>
      <p:sp>
        <p:nvSpPr>
          <p:cNvPr id="12" name="Plus 11"/>
          <p:cNvSpPr/>
          <p:nvPr/>
        </p:nvSpPr>
        <p:spPr bwMode="auto">
          <a:xfrm>
            <a:off x="1619672" y="3717032"/>
            <a:ext cx="648072" cy="504056"/>
          </a:xfrm>
          <a:prstGeom prst="mathPlus">
            <a:avLst>
              <a:gd name="adj1" fmla="val 33326"/>
            </a:avLst>
          </a:prstGeom>
          <a:solidFill>
            <a:srgbClr val="EE0000"/>
          </a:solidFill>
          <a:ln w="9525" cap="flat" cmpd="sng" algn="ctr">
            <a:solidFill>
              <a:schemeClr val="tx1"/>
            </a:solidFill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numCol="1" rtlCol="0" anchor="t" anchorCtr="0" compatLnSpc="1">
            <a:prstTxWarp prst="textNoShape">
              <a:avLst/>
            </a:prstTxWarp>
          </a:bodyPr>
          <a:lstStyle/>
          <a:p>
            <a:pPr marL="0" marR="0" indent="0" algn="r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pl-PL" sz="2400" b="0" i="0" u="none" strike="noStrike" cap="none" normalizeH="0" baseline="30000" smtClean="0">
              <a:ln>
                <a:noFill/>
              </a:ln>
              <a:solidFill>
                <a:schemeClr val="tx1"/>
              </a:solidFill>
              <a:effectLst/>
              <a:latin typeface="Arial" charset="0"/>
              <a:ea typeface="ＭＳ Ｐゴシック" pitchFamily="1" charset="-128"/>
            </a:endParaRPr>
          </a:p>
        </p:txBody>
      </p:sp>
      <p:sp>
        <p:nvSpPr>
          <p:cNvPr id="13" name="Rectangle 2"/>
          <p:cNvSpPr txBox="1">
            <a:spLocks noChangeArrowheads="1"/>
          </p:cNvSpPr>
          <p:nvPr/>
        </p:nvSpPr>
        <p:spPr bwMode="auto">
          <a:xfrm>
            <a:off x="1142976" y="21429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Linia Pysznie i Zdrowo 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419872" y="1628800"/>
            <a:ext cx="5072098" cy="403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marR="0" lvl="0" indent="-3810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WSPARCIE</a:t>
            </a:r>
            <a:r>
              <a:rPr kumimoji="0" lang="pl-PL" sz="2000" b="1" i="0" u="none" strike="noStrike" kern="0" cap="none" spc="0" normalizeH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HANDLOWE</a:t>
            </a:r>
            <a:endParaRPr kumimoji="0" lang="pl-PL" sz="16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105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Pakiet dla sklepów detalicznych </a:t>
            </a: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defRPr/>
            </a:pPr>
            <a:endParaRPr lang="pl-PL" sz="2000" b="1" dirty="0" smtClean="0">
              <a:solidFill>
                <a:srgbClr val="C00000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105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kumimoji="0" lang="pl-P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Dowolny model </a:t>
            </a:r>
            <a:r>
              <a:rPr kumimoji="0" lang="pl-P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Vitacuisine</a:t>
            </a:r>
            <a:r>
              <a:rPr kumimoji="0" lang="pl-PL" sz="2000" b="0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+ </a:t>
            </a:r>
            <a:r>
              <a:rPr kumimoji="0" lang="pl-PL" sz="2000" b="0" i="0" u="none" strike="noStrike" kern="0" cap="none" spc="0" normalizeH="0" baseline="0" noProof="0" dirty="0" err="1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Actifry</a:t>
            </a:r>
            <a:endParaRPr kumimoji="0" lang="pl-PL" sz="2000" b="1" i="0" u="none" strike="noStrike" kern="0" cap="none" spc="0" normalizeH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kern="0" noProof="0" dirty="0" smtClean="0">
                <a:solidFill>
                  <a:schemeClr val="bg2"/>
                </a:solidFill>
                <a:latin typeface="+mn-lt"/>
              </a:rPr>
              <a:t>GRATIS – model  </a:t>
            </a:r>
            <a:r>
              <a:rPr lang="pl-PL" kern="0" noProof="0" dirty="0" err="1" smtClean="0">
                <a:solidFill>
                  <a:schemeClr val="bg2"/>
                </a:solidFill>
                <a:latin typeface="+mn-lt"/>
              </a:rPr>
              <a:t>model</a:t>
            </a:r>
            <a:r>
              <a:rPr lang="pl-PL" kern="0" noProof="0" dirty="0" smtClean="0">
                <a:solidFill>
                  <a:schemeClr val="bg2"/>
                </a:solidFill>
                <a:latin typeface="+mn-lt"/>
              </a:rPr>
              <a:t>  Mini Compact VS1301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endParaRPr kumimoji="0" lang="pl-PL" i="0" u="none" strike="noStrike" kern="0" cap="none" spc="0" normalizeH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rgbClr val="FFFFFF">
                    <a:lumMod val="50000"/>
                  </a:srgbClr>
                </a:solidFill>
              </a:rPr>
              <a:t>CEL: budowanie dystrybucji  przed kampanią TV/prasa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endParaRPr kumimoji="0" lang="pl-PL" i="0" u="none" strike="noStrike" kern="0" cap="none" spc="0" normalizeH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1600" kern="0" dirty="0" smtClean="0">
              <a:solidFill>
                <a:schemeClr val="bg2"/>
              </a:solidFill>
              <a:latin typeface="+mn-lt"/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kumimoji="0" lang="pl-PL" sz="1000" b="0" i="0" u="none" strike="noStrike" kern="0" cap="none" spc="0" normalizeH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-"/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7215206" y="214290"/>
            <a:ext cx="1928794" cy="8625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1187624" y="3284984"/>
            <a:ext cx="1694256" cy="22230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Rectangle 17"/>
          <p:cNvSpPr/>
          <p:nvPr/>
        </p:nvSpPr>
        <p:spPr>
          <a:xfrm>
            <a:off x="827584" y="2492896"/>
            <a:ext cx="2295675" cy="461665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50" normalizeH="0" baseline="0" noProof="0" dirty="0" smtClean="0">
                <a:ln w="11430"/>
                <a:gradFill>
                  <a:gsLst>
                    <a:gs pos="25000">
                      <a:srgbClr val="C0504D">
                        <a:satMod val="155000"/>
                      </a:srgbClr>
                    </a:gs>
                    <a:gs pos="100000">
                      <a:srgbClr val="C0504D">
                        <a:shade val="45000"/>
                        <a:satMod val="165000"/>
                      </a:srgb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  <a:uLnTx/>
                <a:uFillTx/>
              </a:rPr>
              <a:t>GRATIS</a:t>
            </a:r>
            <a:endParaRPr kumimoji="0" lang="fr-FR" sz="2400" b="1" i="0" u="none" strike="noStrike" kern="0" cap="none" spc="50" normalizeH="0" baseline="0" noProof="0" dirty="0">
              <a:ln w="11430"/>
              <a:gradFill>
                <a:gsLst>
                  <a:gs pos="25000">
                    <a:srgbClr val="C0504D">
                      <a:satMod val="155000"/>
                    </a:srgbClr>
                  </a:gs>
                  <a:gs pos="100000">
                    <a:srgbClr val="C0504D">
                      <a:shade val="45000"/>
                      <a:satMod val="165000"/>
                    </a:srgbClr>
                  </a:gs>
                </a:gsLst>
                <a:lin ang="5400000"/>
              </a:gra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  <a:uLnTx/>
              <a:uFillTx/>
            </a:endParaRPr>
          </a:p>
        </p:txBody>
      </p:sp>
      <p:sp>
        <p:nvSpPr>
          <p:cNvPr id="7" name="Rectangle 2"/>
          <p:cNvSpPr txBox="1">
            <a:spLocks noChangeArrowheads="1"/>
          </p:cNvSpPr>
          <p:nvPr/>
        </p:nvSpPr>
        <p:spPr bwMode="auto">
          <a:xfrm>
            <a:off x="1142976" y="21429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Linia Pysznie i Zdrowo 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54979" name="Picture 3" descr="Tefal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57224" y="3357562"/>
            <a:ext cx="7504134" cy="2550771"/>
          </a:xfrm>
          <a:prstGeom prst="rect">
            <a:avLst/>
          </a:prstGeom>
          <a:noFill/>
        </p:spPr>
      </p:pic>
      <p:sp>
        <p:nvSpPr>
          <p:cNvPr id="3" name="Rectangle 2"/>
          <p:cNvSpPr txBox="1">
            <a:spLocks noChangeArrowheads="1"/>
          </p:cNvSpPr>
          <p:nvPr/>
        </p:nvSpPr>
        <p:spPr bwMode="auto">
          <a:xfrm>
            <a:off x="1857356" y="2143116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48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Grille </a:t>
            </a:r>
            <a:r>
              <a:rPr kumimoji="0" lang="pl-PL" sz="48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</a:t>
            </a:r>
            <a:endParaRPr kumimoji="0" lang="pl-PL" sz="48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Picture 4" descr="Frise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707904" y="1628800"/>
            <a:ext cx="5072098" cy="403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indent="-381000">
              <a:spcBef>
                <a:spcPct val="20000"/>
              </a:spcBef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GRILL </a:t>
            </a:r>
            <a:r>
              <a:rPr lang="pl-PL" sz="2000" b="1" kern="0" dirty="0" smtClean="0">
                <a:solidFill>
                  <a:schemeClr val="bg2"/>
                </a:solidFill>
                <a:latin typeface="+mn-lt"/>
              </a:rPr>
              <a:t>MINUTE GC2050</a:t>
            </a:r>
            <a:endParaRPr kumimoji="0" lang="pl-PL" sz="16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105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Metalowa obudowa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200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Łatwe czyszczenie 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powłoka nieprzywierająca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 wyjmowane płyty 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 można myć w  zmywarce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105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Łatwe przechowywanie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pionowe przechowywanie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Kompaktowy design – tylko 11 cm wysokości</a:t>
            </a:r>
          </a:p>
          <a:p>
            <a:pPr marL="838200" lvl="1" indent="-381000" algn="l">
              <a:spcBef>
                <a:spcPct val="20000"/>
              </a:spcBef>
              <a:defRPr/>
            </a:pPr>
            <a:endParaRPr lang="pl-PL" sz="2000" dirty="0" smtClean="0">
              <a:solidFill>
                <a:schemeClr val="bg2"/>
              </a:solidFill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00100" y="214290"/>
            <a:ext cx="7680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Grille- następca GC 3001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Image 16" descr="MINUT GRILL MARQUAGE COLERETTE.JPG"/>
          <p:cNvPicPr>
            <a:picLocks noChangeAspect="1"/>
          </p:cNvPicPr>
          <p:nvPr/>
        </p:nvPicPr>
        <p:blipFill>
          <a:blip r:embed="rId3" cstate="print"/>
          <a:srcRect l="12500" t="15490" r="10156" b="9100"/>
          <a:stretch>
            <a:fillRect/>
          </a:stretch>
        </p:blipFill>
        <p:spPr>
          <a:xfrm>
            <a:off x="539552" y="1772816"/>
            <a:ext cx="2880320" cy="1716554"/>
          </a:xfrm>
          <a:prstGeom prst="rect">
            <a:avLst/>
          </a:prstGeom>
        </p:spPr>
      </p:pic>
      <p:pic>
        <p:nvPicPr>
          <p:cNvPr id="7" name="Image 6" descr="Rangement vertical.JPG"/>
          <p:cNvPicPr>
            <a:picLocks noChangeAspect="1"/>
          </p:cNvPicPr>
          <p:nvPr/>
        </p:nvPicPr>
        <p:blipFill>
          <a:blip r:embed="rId4" cstate="print"/>
          <a:srcRect l="25000" t="1431" r="28125"/>
          <a:stretch>
            <a:fillRect/>
          </a:stretch>
        </p:blipFill>
        <p:spPr>
          <a:xfrm>
            <a:off x="899592" y="3717032"/>
            <a:ext cx="1995523" cy="2564904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779912" y="1628800"/>
            <a:ext cx="5072098" cy="403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         GRILL MINUTE GC2050</a:t>
            </a:r>
            <a:endParaRPr kumimoji="0" lang="pl-PL" sz="16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105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2 pozycje grillowania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BBQ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 grill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105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Regulowany termostat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pionowe przechowywanie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Kompaktowy design – tylko 11 cm wysokości</a:t>
            </a: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Regulowany termostat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pionowe przechowywanie</a:t>
            </a: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dirty="0" smtClean="0">
              <a:solidFill>
                <a:schemeClr val="bg2"/>
              </a:solidFill>
            </a:endParaRPr>
          </a:p>
          <a:p>
            <a:pPr marL="838200" lvl="1" indent="-381000" algn="l">
              <a:spcBef>
                <a:spcPct val="20000"/>
              </a:spcBef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kumimoji="0" lang="pl-PL" sz="900" b="0" i="0" u="none" strike="noStrike" kern="0" cap="none" spc="0" normalizeH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8" name="Rectangle 2"/>
          <p:cNvSpPr txBox="1">
            <a:spLocks noChangeArrowheads="1"/>
          </p:cNvSpPr>
          <p:nvPr/>
        </p:nvSpPr>
        <p:spPr bwMode="auto">
          <a:xfrm>
            <a:off x="1000100" y="214290"/>
            <a:ext cx="7680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6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Grille- następca GC 3001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0" name="Image 5" descr="MINUT GRILL MARQUAGE COLERETTE.JPG"/>
          <p:cNvPicPr>
            <a:picLocks noChangeAspect="1"/>
          </p:cNvPicPr>
          <p:nvPr/>
        </p:nvPicPr>
        <p:blipFill>
          <a:blip r:embed="rId3" cstate="print"/>
          <a:srcRect l="13281" t="14212" r="9375" b="11656"/>
          <a:stretch>
            <a:fillRect/>
          </a:stretch>
        </p:blipFill>
        <p:spPr>
          <a:xfrm>
            <a:off x="539552" y="4149080"/>
            <a:ext cx="2704023" cy="1584176"/>
          </a:xfrm>
          <a:prstGeom prst="rect">
            <a:avLst/>
          </a:prstGeom>
        </p:spPr>
      </p:pic>
      <p:pic>
        <p:nvPicPr>
          <p:cNvPr id="12" name="Image 6" descr="MINUT GRILL 02 barbecue.png"/>
          <p:cNvPicPr>
            <a:picLocks noChangeAspect="1"/>
          </p:cNvPicPr>
          <p:nvPr/>
        </p:nvPicPr>
        <p:blipFill>
          <a:blip r:embed="rId4" cstate="print"/>
          <a:srcRect l="11718" t="7822" r="11719" b="7822"/>
          <a:stretch>
            <a:fillRect/>
          </a:stretch>
        </p:blipFill>
        <p:spPr>
          <a:xfrm>
            <a:off x="683568" y="1988840"/>
            <a:ext cx="2664296" cy="1794322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re 7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/>
          <a:lstStyle/>
          <a:p>
            <a:pPr eaLnBrk="1" hangingPunct="1"/>
            <a:r>
              <a:rPr lang="fr-FR" sz="2800" b="0" dirty="0" smtClean="0"/>
              <a:t> </a:t>
            </a:r>
            <a:r>
              <a:rPr lang="pl-PL" dirty="0" smtClean="0"/>
              <a:t>Grille -  duży grill mięsny</a:t>
            </a:r>
            <a:endParaRPr lang="fr-FR" dirty="0" smtClean="0"/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3707904" y="1628800"/>
            <a:ext cx="5436096" cy="403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lvl="0" indent="-381000">
              <a:spcBef>
                <a:spcPct val="20000"/>
              </a:spcBef>
              <a:defRPr/>
            </a:pPr>
            <a:r>
              <a:rPr lang="pl-PL" sz="2000" b="1" kern="0" dirty="0" smtClean="0">
                <a:solidFill>
                  <a:schemeClr val="bg2"/>
                </a:solidFill>
              </a:rPr>
              <a:t>XL CLASSIC  - GC 6000</a:t>
            </a:r>
            <a:endParaRPr lang="pl-PL" sz="1600" kern="0" dirty="0" smtClean="0">
              <a:solidFill>
                <a:schemeClr val="bg2"/>
              </a:solidFill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105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Metalowa obudowa</a:t>
            </a: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2  sposoby grillowania</a:t>
            </a: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Duża powierzchnia grillowania</a:t>
            </a:r>
          </a:p>
          <a:p>
            <a:pPr marL="1295400" lvl="2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800 cm2</a:t>
            </a: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 Duża moc</a:t>
            </a:r>
          </a:p>
          <a:p>
            <a:pPr marL="1295400" lvl="2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2000W- jednolita temperatura  i efekt grillowania jak w  dobrej restauracji</a:t>
            </a:r>
            <a:r>
              <a:rPr lang="pl-PL" i="1" dirty="0" smtClean="0"/>
              <a:t> </a:t>
            </a:r>
            <a:endParaRPr lang="pl-PL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Łatwe czyszczenie </a:t>
            </a:r>
          </a:p>
          <a:p>
            <a:pPr marL="1295400" lvl="2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powłoka nieprzywierająca</a:t>
            </a:r>
          </a:p>
          <a:p>
            <a:pPr marL="1295400" lvl="2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 wyjmowane płyty , można myć</a:t>
            </a:r>
          </a:p>
          <a:p>
            <a:pPr marL="1295400" lvl="2" indent="-381000" algn="l">
              <a:spcBef>
                <a:spcPct val="20000"/>
              </a:spcBef>
              <a:buClr>
                <a:srgbClr val="D60000"/>
              </a:buClr>
              <a:defRPr/>
            </a:pPr>
            <a:r>
              <a:rPr lang="pl-PL" dirty="0" smtClean="0">
                <a:solidFill>
                  <a:schemeClr val="bg2"/>
                </a:solidFill>
              </a:rPr>
              <a:t>       w  zmywarce</a:t>
            </a:r>
          </a:p>
          <a:p>
            <a:pPr marL="838200" lvl="1" indent="-381000" algn="l">
              <a:spcBef>
                <a:spcPct val="20000"/>
              </a:spcBef>
              <a:buFontTx/>
              <a:buChar char="•"/>
              <a:defRPr/>
            </a:pPr>
            <a:endParaRPr lang="pl-PL" sz="105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defRPr/>
            </a:pPr>
            <a:endParaRPr lang="pl-PL" sz="2000" dirty="0" smtClean="0">
              <a:solidFill>
                <a:schemeClr val="bg2"/>
              </a:solidFill>
            </a:endParaRPr>
          </a:p>
        </p:txBody>
      </p:sp>
      <p:pic>
        <p:nvPicPr>
          <p:cNvPr id="13" name="Image 7" descr="image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5536" y="1859234"/>
            <a:ext cx="3096344" cy="232103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95536" y="4293096"/>
            <a:ext cx="3081333" cy="22318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5" name="Titre 7"/>
          <p:cNvSpPr>
            <a:spLocks noGrp="1"/>
          </p:cNvSpPr>
          <p:nvPr>
            <p:ph type="title"/>
          </p:nvPr>
        </p:nvSpPr>
        <p:spPr>
          <a:xfrm>
            <a:off x="914400" y="188640"/>
            <a:ext cx="8229600" cy="1143000"/>
          </a:xfrm>
        </p:spPr>
        <p:txBody>
          <a:bodyPr/>
          <a:lstStyle/>
          <a:p>
            <a:pPr eaLnBrk="1" hangingPunct="1"/>
            <a:r>
              <a:rPr lang="fr-FR" sz="2800" b="0" dirty="0" smtClean="0"/>
              <a:t> </a:t>
            </a:r>
            <a:r>
              <a:rPr lang="pl-PL" dirty="0" smtClean="0"/>
              <a:t>Grille -  duży grill mięsny</a:t>
            </a:r>
            <a:endParaRPr lang="fr-FR" dirty="0" smtClean="0"/>
          </a:p>
        </p:txBody>
      </p:sp>
      <p:sp>
        <p:nvSpPr>
          <p:cNvPr id="12" name="Rectangle 4"/>
          <p:cNvSpPr txBox="1">
            <a:spLocks noChangeArrowheads="1"/>
          </p:cNvSpPr>
          <p:nvPr/>
        </p:nvSpPr>
        <p:spPr bwMode="auto">
          <a:xfrm>
            <a:off x="3707904" y="1628800"/>
            <a:ext cx="5072098" cy="40385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marR="0" lvl="0" indent="-381000" algn="ctr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0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/>
                </a:solidFill>
                <a:effectLst/>
                <a:uLnTx/>
                <a:uFillTx/>
                <a:latin typeface="+mn-lt"/>
                <a:ea typeface="+mn-ea"/>
                <a:cs typeface="+mn-cs"/>
              </a:rPr>
              <a:t>XL CLASSIC  - GC 6001</a:t>
            </a:r>
            <a:endParaRPr kumimoji="0" lang="pl-PL" sz="1600" b="0" i="0" u="none" strike="noStrike" kern="0" cap="none" spc="0" normalizeH="0" baseline="0" noProof="0" dirty="0" smtClean="0">
              <a:ln>
                <a:noFill/>
              </a:ln>
              <a:solidFill>
                <a:schemeClr val="bg2"/>
              </a:solidFill>
              <a:effectLst/>
              <a:uLnTx/>
              <a:uFillTx/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2000" kern="0" dirty="0" smtClean="0">
              <a:solidFill>
                <a:schemeClr val="bg2"/>
              </a:solidFill>
              <a:latin typeface="+mn-lt"/>
            </a:endParaRPr>
          </a:p>
          <a:p>
            <a:pPr marL="381000" marR="0" lvl="0" indent="-381000" algn="l" defTabSz="914400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Char char="•"/>
              <a:tabLst/>
              <a:defRPr/>
            </a:pPr>
            <a:endParaRPr lang="pl-PL" sz="1050" kern="0" dirty="0" smtClean="0">
              <a:solidFill>
                <a:schemeClr val="bg2"/>
              </a:solidFill>
              <a:latin typeface="+mn-lt"/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3 pozycyjny termostat :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2000" dirty="0" smtClean="0">
              <a:solidFill>
                <a:schemeClr val="bg2"/>
              </a:solidFill>
            </a:endParaRPr>
          </a:p>
          <a:p>
            <a:pPr marL="838200" lvl="1" indent="-381000" algn="l">
              <a:spcBef>
                <a:spcPct val="20000"/>
              </a:spcBef>
              <a:buClr>
                <a:srgbClr val="EE0000"/>
              </a:buClr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2"/>
                </a:solidFill>
              </a:rPr>
              <a:t>perfekcyjne grillowanie  kanapek, mięsa, ryby i warzyw</a:t>
            </a:r>
            <a:endParaRPr lang="en-US" dirty="0" smtClean="0">
              <a:solidFill>
                <a:schemeClr val="bg2"/>
              </a:solidFill>
            </a:endParaRPr>
          </a:p>
          <a:p>
            <a:pPr eaLnBrk="1" fontAlgn="auto" hangingPunct="1">
              <a:spcBef>
                <a:spcPts val="0"/>
              </a:spcBef>
              <a:spcAft>
                <a:spcPts val="1200"/>
              </a:spcAft>
              <a:defRPr/>
            </a:pPr>
            <a:r>
              <a:rPr lang="pl-PL" dirty="0" smtClean="0">
                <a:solidFill>
                  <a:schemeClr val="bg2"/>
                </a:solidFill>
              </a:rPr>
              <a:t>  </a:t>
            </a:r>
            <a:r>
              <a:rPr lang="pl-PL" sz="1600" b="1" i="1" u="sng" dirty="0" smtClean="0"/>
              <a:t> </a:t>
            </a:r>
            <a:r>
              <a:rPr lang="pl-PL" dirty="0" smtClean="0">
                <a:solidFill>
                  <a:schemeClr val="bg2"/>
                </a:solidFill>
              </a:rPr>
              <a:t> </a:t>
            </a:r>
            <a:endParaRPr lang="pl-PL" sz="160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defRPr/>
            </a:pPr>
            <a:endParaRPr lang="pl-PL" sz="105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defRPr/>
            </a:pPr>
            <a:endParaRPr lang="pl-PL" sz="2000" dirty="0" smtClean="0">
              <a:solidFill>
                <a:schemeClr val="bg2"/>
              </a:solidFill>
            </a:endParaRPr>
          </a:p>
        </p:txBody>
      </p:sp>
      <p:pic>
        <p:nvPicPr>
          <p:cNvPr id="13" name="Image 7" descr="image010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23376" y="2420888"/>
            <a:ext cx="3307692" cy="24794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Image 8" descr="77817933.jpg"/>
          <p:cNvPicPr>
            <a:picLocks/>
          </p:cNvPicPr>
          <p:nvPr/>
        </p:nvPicPr>
        <p:blipFill>
          <a:blip r:embed="rId3"/>
          <a:srcRect l="9979" t="36723" r="15167" b="13333"/>
          <a:stretch>
            <a:fillRect/>
          </a:stretch>
        </p:blipFill>
        <p:spPr bwMode="auto">
          <a:xfrm>
            <a:off x="323528" y="4941168"/>
            <a:ext cx="1764026" cy="1381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Image 11" descr="81990070.jpg"/>
          <p:cNvPicPr>
            <a:picLocks/>
          </p:cNvPicPr>
          <p:nvPr/>
        </p:nvPicPr>
        <p:blipFill>
          <a:blip r:embed="rId4"/>
          <a:srcRect l="28429" t="16270" r="11835" b="4366"/>
          <a:stretch>
            <a:fillRect/>
          </a:stretch>
        </p:blipFill>
        <p:spPr bwMode="auto">
          <a:xfrm>
            <a:off x="2123728" y="4941168"/>
            <a:ext cx="1505892" cy="136815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779912" y="4149080"/>
            <a:ext cx="4572000" cy="2209836"/>
          </a:xfrm>
          <a:prstGeom prst="rect">
            <a:avLst/>
          </a:prstGeom>
        </p:spPr>
        <p:txBody>
          <a:bodyPr>
            <a:spAutoFit/>
          </a:bodyPr>
          <a:lstStyle/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Tacka zbierająca soki</a:t>
            </a:r>
          </a:p>
          <a:p>
            <a:pPr marL="381000" lvl="0" indent="-381000" algn="l">
              <a:spcBef>
                <a:spcPct val="20000"/>
              </a:spcBef>
              <a:defRPr/>
            </a:pPr>
            <a:endParaRPr lang="pl-PL" sz="2000" dirty="0" smtClean="0">
              <a:solidFill>
                <a:schemeClr val="bg2"/>
              </a:solidFill>
            </a:endParaRPr>
          </a:p>
          <a:p>
            <a:pPr marL="38100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2"/>
                </a:solidFill>
              </a:rPr>
              <a:t>Cena rekomendowana :499,99pln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200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2000" dirty="0" smtClean="0">
              <a:solidFill>
                <a:schemeClr val="bg2"/>
              </a:solidFill>
            </a:endParaRPr>
          </a:p>
          <a:p>
            <a:pPr marL="838200" lvl="1" indent="-381000" algn="l">
              <a:spcBef>
                <a:spcPct val="20000"/>
              </a:spcBef>
              <a:defRPr/>
            </a:pPr>
            <a:endParaRPr lang="en-US" dirty="0" smtClean="0">
              <a:solidFill>
                <a:schemeClr val="bg2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Flèche courbée vers le bas 8"/>
          <p:cNvSpPr/>
          <p:nvPr/>
        </p:nvSpPr>
        <p:spPr>
          <a:xfrm>
            <a:off x="1187624" y="2060848"/>
            <a:ext cx="2304256" cy="792088"/>
          </a:xfrm>
          <a:prstGeom prst="curvedDownArrow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fr-FR">
              <a:solidFill>
                <a:schemeClr val="tx1"/>
              </a:solidFill>
            </a:endParaRP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1624" y="5857298"/>
            <a:ext cx="2092376" cy="10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251520" y="2996952"/>
            <a:ext cx="1999484" cy="26235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529" name="Picture 1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2483768" y="4149080"/>
            <a:ext cx="1944215" cy="12725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043608" y="0"/>
            <a:ext cx="7680080" cy="1143000"/>
          </a:xfrm>
        </p:spPr>
        <p:txBody>
          <a:bodyPr/>
          <a:lstStyle/>
          <a:p>
            <a:r>
              <a:rPr lang="pl-PL" dirty="0" smtClean="0"/>
              <a:t>Mini Compact – główne cechy </a:t>
            </a:r>
            <a:endParaRPr lang="pl-PL" dirty="0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4499992" y="1052736"/>
            <a:ext cx="4644008" cy="606319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GB" sz="1600" b="1" u="sng" dirty="0">
              <a:solidFill>
                <a:srgbClr val="F04E22"/>
              </a:solidFill>
              <a:latin typeface="Tahoma" charset="0"/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GB" sz="1600" dirty="0">
              <a:latin typeface="Tahoma" charset="0"/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GB" sz="1600" dirty="0" smtClean="0">
              <a:latin typeface="Tahoma" charset="0"/>
            </a:endParaRPr>
          </a:p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 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Ultrakompaktowe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  przechowywanie</a:t>
            </a: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630238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pojemniki można ułożyć jeden na drugim, na podstawie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parowara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marL="630238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patent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Tefal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630238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Idealny rozmiar dla 1-2 osób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630238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większość  dostępnych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parowarów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jest za duże dla małych gospodarstw domowych</a:t>
            </a:r>
          </a:p>
          <a:p>
            <a:pPr marL="630238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Mini Compact  ma idealną pojemność  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6,5L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w 3 misach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630238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630238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sp>
        <p:nvSpPr>
          <p:cNvPr id="20" name="Rectangle 11"/>
          <p:cNvSpPr/>
          <p:nvPr/>
        </p:nvSpPr>
        <p:spPr>
          <a:xfrm>
            <a:off x="755576" y="5877272"/>
            <a:ext cx="2998040" cy="461665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txBody>
          <a:bodyPr wrap="square" lIns="91440" tIns="45720" rIns="91440" bIns="45720">
            <a:spAutoFit/>
            <a:scene3d>
              <a:camera prst="orthographicFront"/>
              <a:lightRig rig="soft" dir="tl">
                <a:rot lat="0" lon="0" rev="0"/>
              </a:lightRig>
            </a:scene3d>
            <a:sp3d contourW="25400" prstMaterial="matte">
              <a:bevelT w="25400" h="55880" prst="artDeco"/>
              <a:contourClr>
                <a:schemeClr val="accent2">
                  <a:tint val="20000"/>
                </a:schemeClr>
              </a:contourClr>
            </a:sp3d>
          </a:bodyPr>
          <a:lstStyle/>
          <a:p>
            <a:pPr algn="ctr"/>
            <a:r>
              <a:rPr lang="fr-FR" sz="2400" b="1" spc="50" dirty="0" smtClean="0">
                <a:ln w="11430"/>
                <a:gradFill>
                  <a:gsLst>
                    <a:gs pos="25000">
                      <a:schemeClr val="accent2">
                        <a:satMod val="155000"/>
                      </a:schemeClr>
                    </a:gs>
                    <a:gs pos="100000">
                      <a:schemeClr val="accent2">
                        <a:shade val="45000"/>
                        <a:satMod val="165000"/>
                      </a:schemeClr>
                    </a:gs>
                  </a:gsLst>
                  <a:lin ang="5400000"/>
                </a:gra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 </a:t>
            </a:r>
            <a:r>
              <a:rPr lang="pl-PL" sz="2000" b="1" spc="50" dirty="0" smtClean="0">
                <a:ln w="11430"/>
                <a:solidFill>
                  <a:srgbClr val="D60000"/>
                </a:solidFill>
                <a:effectLst>
                  <a:outerShdw blurRad="76200" dist="50800" dir="5400000" algn="tl" rotWithShape="0">
                    <a:srgbClr val="000000">
                      <a:alpha val="65000"/>
                    </a:srgbClr>
                  </a:outerShdw>
                </a:effectLst>
              </a:rPr>
              <a:t>PATENT TEFAL</a:t>
            </a:r>
            <a:endParaRPr lang="fr-FR" sz="2000" b="1" spc="50" dirty="0" smtClean="0">
              <a:ln w="11430"/>
              <a:solidFill>
                <a:srgbClr val="D60000"/>
              </a:solidFill>
              <a:effectLst>
                <a:outerShdw blurRad="76200" dist="50800" dir="5400000" algn="tl" rotWithShape="0">
                  <a:srgbClr val="000000">
                    <a:alpha val="65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4" descr="LogoBi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14480" y="3643314"/>
            <a:ext cx="6336786" cy="10947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" name="Rectangle 2"/>
          <p:cNvSpPr txBox="1">
            <a:spLocks noChangeArrowheads="1"/>
          </p:cNvSpPr>
          <p:nvPr/>
        </p:nvSpPr>
        <p:spPr bwMode="auto">
          <a:xfrm>
            <a:off x="1928794" y="2143116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48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Wypiekacze</a:t>
            </a:r>
            <a:r>
              <a:rPr lang="pl-PL" sz="48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do chleba</a:t>
            </a:r>
            <a:endParaRPr kumimoji="0" lang="pl-PL" sz="48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5" name="Picture 4" descr="Frise_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cuve-2.jpg"/>
          <p:cNvPicPr>
            <a:picLocks noChangeAspect="1"/>
          </p:cNvPicPr>
          <p:nvPr/>
        </p:nvPicPr>
        <p:blipFill>
          <a:blip r:embed="rId2" cstate="print"/>
          <a:srcRect l="6411" t="29025" r="15909" b="5007"/>
          <a:stretch>
            <a:fillRect/>
          </a:stretch>
        </p:blipFill>
        <p:spPr>
          <a:xfrm>
            <a:off x="539552" y="1700808"/>
            <a:ext cx="2228067" cy="2520000"/>
          </a:xfrm>
          <a:prstGeom prst="rect">
            <a:avLst/>
          </a:prstGeom>
        </p:spPr>
      </p:pic>
      <p:sp>
        <p:nvSpPr>
          <p:cNvPr id="11" name="Text Box 32"/>
          <p:cNvSpPr txBox="1">
            <a:spLocks noChangeArrowheads="1"/>
          </p:cNvSpPr>
          <p:nvPr/>
        </p:nvSpPr>
        <p:spPr bwMode="auto">
          <a:xfrm>
            <a:off x="3357522" y="2132856"/>
            <a:ext cx="5786478" cy="1994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NOWY MODEL PROMOCYJNY</a:t>
            </a:r>
          </a:p>
          <a:p>
            <a:pPr algn="l">
              <a:lnSpc>
                <a:spcPct val="80000"/>
              </a:lnSpc>
            </a:pP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OW3020  </a:t>
            </a:r>
            <a:endParaRPr lang="en-GB" sz="16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>
              <a:lnSpc>
                <a:spcPct val="80000"/>
              </a:lnSpc>
            </a:pPr>
            <a:endParaRPr lang="en-GB" sz="600" b="1" dirty="0" smtClean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buFontTx/>
              <a:buBlip>
                <a:blip r:embed="rId3"/>
              </a:buBlip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 programów</a:t>
            </a:r>
          </a:p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owe przepisy 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Kompaktowy design</a:t>
            </a:r>
          </a:p>
          <a:p>
            <a:pPr algn="l">
              <a:buClr>
                <a:srgbClr val="C0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Kolekcja Red Ruby 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336" y="1844824"/>
            <a:ext cx="1417253" cy="145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21" t="6176" r="72656" b="20452"/>
          <a:stretch>
            <a:fillRect/>
          </a:stretch>
        </p:blipFill>
        <p:spPr bwMode="auto">
          <a:xfrm>
            <a:off x="7613684" y="3501008"/>
            <a:ext cx="1530316" cy="149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3" t="11224" r="82696" b="21334"/>
          <a:stretch>
            <a:fillRect/>
          </a:stretch>
        </p:blipFill>
        <p:spPr bwMode="auto">
          <a:xfrm>
            <a:off x="7657892" y="188640"/>
            <a:ext cx="1486108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Image 5" descr="FP653.jpg"/>
          <p:cNvPicPr>
            <a:picLocks noChangeAspect="1"/>
          </p:cNvPicPr>
          <p:nvPr/>
        </p:nvPicPr>
        <p:blipFill>
          <a:blip r:embed="rId7"/>
          <a:srcRect l="26667" r="25714"/>
          <a:stretch>
            <a:fillRect/>
          </a:stretch>
        </p:blipFill>
        <p:spPr>
          <a:xfrm>
            <a:off x="1500166" y="4543409"/>
            <a:ext cx="1653279" cy="2314591"/>
          </a:xfrm>
          <a:prstGeom prst="rect">
            <a:avLst/>
          </a:prstGeom>
        </p:spPr>
      </p:pic>
      <p:pic>
        <p:nvPicPr>
          <p:cNvPr id="21" name="Image 6" descr="76012_Mixeur_Click_and_Mix_rouge_un_livre_offert.jpg"/>
          <p:cNvPicPr>
            <a:picLocks noChangeAspect="1"/>
          </p:cNvPicPr>
          <p:nvPr/>
        </p:nvPicPr>
        <p:blipFill>
          <a:blip r:embed="rId8" cstate="print"/>
          <a:srcRect r="62601"/>
          <a:stretch>
            <a:fillRect/>
          </a:stretch>
        </p:blipFill>
        <p:spPr>
          <a:xfrm>
            <a:off x="285720" y="4643446"/>
            <a:ext cx="714380" cy="1910179"/>
          </a:xfrm>
          <a:prstGeom prst="rect">
            <a:avLst/>
          </a:prstGeom>
        </p:spPr>
      </p:pic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2566" y="188913"/>
            <a:ext cx="7680080" cy="1143000"/>
          </a:xfrm>
        </p:spPr>
        <p:txBody>
          <a:bodyPr/>
          <a:lstStyle/>
          <a:p>
            <a:r>
              <a:rPr lang="pl-PL" dirty="0" err="1" smtClean="0"/>
              <a:t>Wypiekacze</a:t>
            </a:r>
            <a:r>
              <a:rPr lang="pl-PL" dirty="0" smtClean="0"/>
              <a:t> do chleba</a:t>
            </a:r>
            <a:endParaRPr lang="pl-PL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96336" y="5229200"/>
            <a:ext cx="1417253" cy="145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" name="Image 15" descr="cuve-2.jpg"/>
          <p:cNvPicPr>
            <a:picLocks noChangeAspect="1"/>
          </p:cNvPicPr>
          <p:nvPr/>
        </p:nvPicPr>
        <p:blipFill>
          <a:blip r:embed="rId2" cstate="print"/>
          <a:srcRect l="6411" t="29025" r="15909" b="5007"/>
          <a:stretch>
            <a:fillRect/>
          </a:stretch>
        </p:blipFill>
        <p:spPr>
          <a:xfrm>
            <a:off x="323528" y="2708920"/>
            <a:ext cx="2444091" cy="2764329"/>
          </a:xfrm>
          <a:prstGeom prst="rect">
            <a:avLst/>
          </a:prstGeom>
        </p:spPr>
      </p:pic>
      <p:sp>
        <p:nvSpPr>
          <p:cNvPr id="12" name="Text Box 34"/>
          <p:cNvSpPr txBox="1">
            <a:spLocks noChangeArrowheads="1"/>
          </p:cNvSpPr>
          <p:nvPr/>
        </p:nvSpPr>
        <p:spPr bwMode="auto">
          <a:xfrm>
            <a:off x="2771800" y="1556792"/>
            <a:ext cx="5929354" cy="47482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</a:pPr>
            <a:r>
              <a:rPr lang="pl-PL" sz="24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OW 3020</a:t>
            </a:r>
            <a:endParaRPr lang="en-GB" sz="24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05000"/>
              </a:lnSpc>
            </a:pPr>
            <a:endParaRPr lang="en-GB" sz="700" b="1" dirty="0" smtClean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dirty="0" smtClean="0">
                <a:latin typeface="Arial" pitchFamily="34" charset="0"/>
                <a:cs typeface="Arial" pitchFamily="34" charset="0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Pojemność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1kg</a:t>
            </a: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ustawienia wagi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(750g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i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1kg)</a:t>
            </a: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kolory opiekania  skórki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b="1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12 </a:t>
            </a:r>
            <a:r>
              <a:rPr lang="pl-PL" b="1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programów automatycznych 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GB" b="1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chleb podstawowy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francuski, pełnoziarnisty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słodkie pieczywo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szybki chleb, </a:t>
            </a:r>
            <a:r>
              <a:rPr lang="pl-PL" b="1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bezglutenowy chleb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chleb jogurtowy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program  pieczenia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wyrabiania ciasta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ciasto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dżem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makaron</a:t>
            </a:r>
            <a:endParaRPr lang="en-GB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Opóźniony start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do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15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godzin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Automatyczne podtrzymywanie ciepła-przez 1 godzinę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N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owe , czytelne </a:t>
            </a:r>
            <a:r>
              <a:rPr lang="en-GB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oznaczenia i duży wyświetlacz</a:t>
            </a:r>
            <a:endParaRPr lang="en-GB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Okienko ze szkła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Electronic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zny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panel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Moc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 650W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15" name="Picture 3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572396" y="1857364"/>
            <a:ext cx="1417253" cy="145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21" t="6176" r="72656" b="20452"/>
          <a:stretch>
            <a:fillRect/>
          </a:stretch>
        </p:blipFill>
        <p:spPr bwMode="auto">
          <a:xfrm>
            <a:off x="7613684" y="5364093"/>
            <a:ext cx="1530316" cy="149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3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383" t="11224" r="82696" b="21334"/>
          <a:stretch>
            <a:fillRect/>
          </a:stretch>
        </p:blipFill>
        <p:spPr bwMode="auto">
          <a:xfrm>
            <a:off x="7500958" y="0"/>
            <a:ext cx="1486108" cy="1476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2566" y="188913"/>
            <a:ext cx="7680080" cy="1143000"/>
          </a:xfrm>
        </p:spPr>
        <p:txBody>
          <a:bodyPr/>
          <a:lstStyle/>
          <a:p>
            <a:r>
              <a:rPr lang="pl-PL" dirty="0" err="1" smtClean="0"/>
              <a:t>Wypiekacze</a:t>
            </a:r>
            <a:r>
              <a:rPr lang="pl-PL" dirty="0" smtClean="0"/>
              <a:t> do chleba</a:t>
            </a:r>
            <a:endParaRPr lang="pl-PL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 Box 32"/>
          <p:cNvSpPr txBox="1">
            <a:spLocks noChangeArrowheads="1"/>
          </p:cNvSpPr>
          <p:nvPr/>
        </p:nvSpPr>
        <p:spPr bwMode="auto">
          <a:xfrm>
            <a:off x="3779912" y="2132856"/>
            <a:ext cx="6480720" cy="17358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80000"/>
              </a:lnSpc>
            </a:pP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NAJTAŃSZY MODEL </a:t>
            </a:r>
          </a:p>
          <a:p>
            <a:pPr algn="l">
              <a:lnSpc>
                <a:spcPct val="80000"/>
              </a:lnSpc>
            </a:pP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PROMOCYJNY</a:t>
            </a:r>
          </a:p>
          <a:p>
            <a:pPr algn="l">
              <a:lnSpc>
                <a:spcPct val="80000"/>
              </a:lnSpc>
            </a:pP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OW1101</a:t>
            </a:r>
          </a:p>
          <a:p>
            <a:pPr algn="l">
              <a:lnSpc>
                <a:spcPct val="80000"/>
              </a:lnSpc>
            </a:pPr>
            <a:endParaRPr lang="en-GB" sz="2000" b="1" dirty="0" smtClean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80000"/>
              </a:lnSpc>
            </a:pPr>
            <a:endParaRPr lang="en-GB" sz="600" b="1" dirty="0" smtClean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90000"/>
              </a:lnSpc>
              <a:buClr>
                <a:srgbClr val="D60000"/>
              </a:buClr>
              <a:buFont typeface="Wingdings" pitchFamily="2" charset="2"/>
              <a:buChar char="q"/>
            </a:pPr>
            <a:r>
              <a:rPr lang="en-GB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en-GB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progra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mów </a:t>
            </a:r>
            <a:endParaRPr lang="en-GB" sz="20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Kompaktowy rozmiar</a:t>
            </a:r>
            <a:endParaRPr lang="en-GB" sz="1200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</p:txBody>
      </p:sp>
      <p:pic>
        <p:nvPicPr>
          <p:cNvPr id="14" name="Image 13" descr="Bread maker final .jpg"/>
          <p:cNvPicPr>
            <a:picLocks noChangeAspect="1"/>
          </p:cNvPicPr>
          <p:nvPr/>
        </p:nvPicPr>
        <p:blipFill>
          <a:blip r:embed="rId2" cstate="print"/>
          <a:srcRect l="39592" t="27899" r="31250" b="29687"/>
          <a:stretch>
            <a:fillRect/>
          </a:stretch>
        </p:blipFill>
        <p:spPr>
          <a:xfrm>
            <a:off x="395536" y="2276872"/>
            <a:ext cx="3010768" cy="3096344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2566" y="188913"/>
            <a:ext cx="7680080" cy="1143000"/>
          </a:xfrm>
        </p:spPr>
        <p:txBody>
          <a:bodyPr/>
          <a:lstStyle/>
          <a:p>
            <a:r>
              <a:rPr lang="pl-PL" dirty="0" err="1" smtClean="0"/>
              <a:t>Wypiekacze</a:t>
            </a:r>
            <a:r>
              <a:rPr lang="pl-PL" dirty="0" smtClean="0"/>
              <a:t> do chleba</a:t>
            </a:r>
            <a:endParaRPr lang="pl-PL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21" t="6176" r="72656" b="20452"/>
          <a:stretch>
            <a:fillRect/>
          </a:stretch>
        </p:blipFill>
        <p:spPr bwMode="auto">
          <a:xfrm>
            <a:off x="7358082" y="357166"/>
            <a:ext cx="1530316" cy="149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58082" y="2214554"/>
            <a:ext cx="1417253" cy="145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8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21" t="6176" r="72656" b="20452"/>
          <a:stretch>
            <a:fillRect/>
          </a:stretch>
        </p:blipFill>
        <p:spPr bwMode="auto">
          <a:xfrm>
            <a:off x="7308304" y="3672912"/>
            <a:ext cx="1530316" cy="149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290956" y="5401104"/>
            <a:ext cx="1417253" cy="145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 Box 34"/>
          <p:cNvSpPr txBox="1">
            <a:spLocks noChangeArrowheads="1"/>
          </p:cNvSpPr>
          <p:nvPr/>
        </p:nvSpPr>
        <p:spPr bwMode="auto">
          <a:xfrm>
            <a:off x="3563888" y="1988840"/>
            <a:ext cx="5786478" cy="46512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l">
              <a:lnSpc>
                <a:spcPct val="105000"/>
              </a:lnSpc>
            </a:pP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OW 1101</a:t>
            </a:r>
            <a:endParaRPr lang="en-GB" sz="2000" b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lnSpc>
                <a:spcPct val="105000"/>
              </a:lnSpc>
            </a:pPr>
            <a:endParaRPr lang="en-GB" sz="700" b="1" dirty="0" smtClean="0">
              <a:solidFill>
                <a:srgbClr val="CC0000"/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Pojemność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 900 g</a:t>
            </a: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ustawienia wagi 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(750g and 900g)</a:t>
            </a: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3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kolory opiekania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b="1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i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12 </a:t>
            </a:r>
            <a:r>
              <a:rPr lang="pl-PL" b="1" i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en-GB" b="1" i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program</a:t>
            </a:r>
            <a:r>
              <a:rPr lang="pl-PL" b="1" i="1" dirty="0" smtClean="0">
                <a:solidFill>
                  <a:schemeClr val="bg2">
                    <a:lumMod val="75000"/>
                  </a:schemeClr>
                </a:solidFill>
                <a:latin typeface="Arial" pitchFamily="34" charset="0"/>
                <a:cs typeface="Arial" pitchFamily="34" charset="0"/>
              </a:rPr>
              <a:t>ów automatycznych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:</a:t>
            </a:r>
            <a:r>
              <a:rPr lang="en-GB" b="1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chleb podstawowy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chleb 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francuski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chleb pełnoziarnisty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szybki chleb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słodki chleb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ultra szybki chleb 1,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ultra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szybki chleb 2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ciasto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dżem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ciasto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kanapki</a:t>
            </a:r>
            <a:r>
              <a:rPr lang="en-GB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, </a:t>
            </a:r>
            <a:r>
              <a:rPr lang="pl-PL" i="1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tylko pieczenie</a:t>
            </a:r>
            <a:endParaRPr lang="en-GB" i="1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Opóźniony start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Automatyczne podtrzymywanie ciepła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Okienko ze szkła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</a:endParaRP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Elektroniczny panel sterowania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Łatwa obsługa – tylko kilka przycisków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Akcesoria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pojemnik i łyżka do odmierzania  </a:t>
            </a:r>
            <a:endParaRPr lang="en-GB" dirty="0" smtClean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  <a:p>
            <a:pPr lvl="0" algn="l">
              <a:buClr>
                <a:srgbClr val="D60000"/>
              </a:buClr>
              <a:buFont typeface="Wingdings" pitchFamily="2" charset="2"/>
              <a:buChar char="q"/>
            </a:pP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Moc</a:t>
            </a:r>
            <a:r>
              <a:rPr lang="en-GB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  <a:sym typeface="Wingdings" pitchFamily="2" charset="2"/>
              </a:rPr>
              <a:t>: 600W</a:t>
            </a:r>
            <a:endParaRPr lang="en-GB" dirty="0">
              <a:solidFill>
                <a:schemeClr val="bg1">
                  <a:lumMod val="50000"/>
                </a:schemeClr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pic>
        <p:nvPicPr>
          <p:cNvPr id="14" name="Image 13" descr="Bread maker final .jpg"/>
          <p:cNvPicPr>
            <a:picLocks noChangeAspect="1"/>
          </p:cNvPicPr>
          <p:nvPr/>
        </p:nvPicPr>
        <p:blipFill>
          <a:blip r:embed="rId2" cstate="print"/>
          <a:srcRect l="37500" t="27899" r="31250" b="29005"/>
          <a:stretch>
            <a:fillRect/>
          </a:stretch>
        </p:blipFill>
        <p:spPr>
          <a:xfrm>
            <a:off x="539552" y="2564904"/>
            <a:ext cx="2857520" cy="2786082"/>
          </a:xfrm>
          <a:prstGeom prst="rect">
            <a:avLst/>
          </a:prstGeom>
        </p:spPr>
      </p:pic>
      <p:sp>
        <p:nvSpPr>
          <p:cNvPr id="12" name="Rectangle 2"/>
          <p:cNvSpPr>
            <a:spLocks noGrp="1" noChangeArrowheads="1"/>
          </p:cNvSpPr>
          <p:nvPr>
            <p:ph type="title"/>
          </p:nvPr>
        </p:nvSpPr>
        <p:spPr>
          <a:xfrm>
            <a:off x="1182566" y="188913"/>
            <a:ext cx="7680080" cy="1143000"/>
          </a:xfrm>
        </p:spPr>
        <p:txBody>
          <a:bodyPr/>
          <a:lstStyle/>
          <a:p>
            <a:r>
              <a:rPr lang="pl-PL" dirty="0" err="1" smtClean="0"/>
              <a:t>Wypiekacze</a:t>
            </a:r>
            <a:r>
              <a:rPr lang="pl-PL" dirty="0" smtClean="0"/>
              <a:t> do chleba</a:t>
            </a:r>
            <a:endParaRPr lang="pl-PL" dirty="0"/>
          </a:p>
        </p:txBody>
      </p:sp>
      <p:pic>
        <p:nvPicPr>
          <p:cNvPr id="13" name="Picture 3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10621" t="6176" r="72656" b="20452"/>
          <a:stretch>
            <a:fillRect/>
          </a:stretch>
        </p:blipFill>
        <p:spPr bwMode="auto">
          <a:xfrm>
            <a:off x="5796136" y="908720"/>
            <a:ext cx="1530316" cy="14939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3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80312" y="836712"/>
            <a:ext cx="1417253" cy="145689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25" descr="Bread maker final .jpg"/>
          <p:cNvPicPr>
            <a:picLocks noChangeAspect="1"/>
          </p:cNvPicPr>
          <p:nvPr/>
        </p:nvPicPr>
        <p:blipFill>
          <a:blip r:embed="rId3" cstate="print"/>
          <a:srcRect l="37500" t="27899" r="31250" b="29005"/>
          <a:stretch>
            <a:fillRect/>
          </a:stretch>
        </p:blipFill>
        <p:spPr>
          <a:xfrm>
            <a:off x="214281" y="4857760"/>
            <a:ext cx="1077065" cy="1050139"/>
          </a:xfrm>
          <a:prstGeom prst="rect">
            <a:avLst/>
          </a:prstGeom>
        </p:spPr>
      </p:pic>
      <p:pic>
        <p:nvPicPr>
          <p:cNvPr id="5" name="Image 15" descr="cuve-2.jpg"/>
          <p:cNvPicPr>
            <a:picLocks noChangeAspect="1"/>
          </p:cNvPicPr>
          <p:nvPr/>
        </p:nvPicPr>
        <p:blipFill>
          <a:blip r:embed="rId4" cstate="print"/>
          <a:srcRect l="6993" t="29167" r="15317" b="5208"/>
          <a:stretch>
            <a:fillRect/>
          </a:stretch>
        </p:blipFill>
        <p:spPr>
          <a:xfrm>
            <a:off x="1500166" y="4000504"/>
            <a:ext cx="1071570" cy="1205517"/>
          </a:xfrm>
          <a:prstGeom prst="rect">
            <a:avLst/>
          </a:prstGeom>
        </p:spPr>
      </p:pic>
      <p:pic>
        <p:nvPicPr>
          <p:cNvPr id="8" name="Image 21" descr="OW5000relift_IPC_02détouré.jpg"/>
          <p:cNvPicPr>
            <a:picLocks noChangeAspect="1"/>
          </p:cNvPicPr>
          <p:nvPr/>
        </p:nvPicPr>
        <p:blipFill>
          <a:blip r:embed="rId5" cstate="email"/>
          <a:srcRect/>
          <a:stretch>
            <a:fillRect/>
          </a:stretch>
        </p:blipFill>
        <p:spPr>
          <a:xfrm>
            <a:off x="4000496" y="2643182"/>
            <a:ext cx="1040954" cy="1285884"/>
          </a:xfrm>
          <a:prstGeom prst="rect">
            <a:avLst/>
          </a:prstGeom>
        </p:spPr>
      </p:pic>
      <p:pic>
        <p:nvPicPr>
          <p:cNvPr id="10" name="Image 22" descr="OW5003relift_IPC_02 détouré.jpg"/>
          <p:cNvPicPr>
            <a:picLocks noChangeAspect="1"/>
          </p:cNvPicPr>
          <p:nvPr/>
        </p:nvPicPr>
        <p:blipFill>
          <a:blip r:embed="rId6" cstate="email"/>
          <a:srcRect/>
          <a:stretch>
            <a:fillRect/>
          </a:stretch>
        </p:blipFill>
        <p:spPr>
          <a:xfrm>
            <a:off x="5214942" y="2071678"/>
            <a:ext cx="928694" cy="1218911"/>
          </a:xfrm>
          <a:prstGeom prst="rect">
            <a:avLst/>
          </a:prstGeom>
        </p:spPr>
      </p:pic>
      <p:pic>
        <p:nvPicPr>
          <p:cNvPr id="11" name="Picture 104" descr="DUAL_HOME_BACKER ET cuves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43636" y="1500174"/>
            <a:ext cx="1213755" cy="1011516"/>
          </a:xfrm>
          <a:prstGeom prst="rect">
            <a:avLst/>
          </a:prstGeom>
          <a:noFill/>
        </p:spPr>
      </p:pic>
      <p:pic>
        <p:nvPicPr>
          <p:cNvPr id="12" name="Picture 108" descr="Machine Pains"/>
          <p:cNvPicPr>
            <a:picLocks noChangeAspect="1" noChangeArrowheads="1"/>
          </p:cNvPicPr>
          <p:nvPr/>
        </p:nvPicPr>
        <p:blipFill>
          <a:blip r:embed="rId8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715272" y="785794"/>
            <a:ext cx="1062886" cy="1105770"/>
          </a:xfrm>
          <a:prstGeom prst="rect">
            <a:avLst/>
          </a:prstGeom>
          <a:noFill/>
        </p:spPr>
      </p:pic>
      <p:pic>
        <p:nvPicPr>
          <p:cNvPr id="13" name="Picture 5"/>
          <p:cNvPicPr>
            <a:picLocks noChangeAspect="1" noChangeArrowheads="1"/>
          </p:cNvPicPr>
          <p:nvPr/>
        </p:nvPicPr>
        <p:blipFill>
          <a:blip r:embed="rId9"/>
          <a:srcRect l="4478" t="33367" r="78948" b="38542"/>
          <a:stretch>
            <a:fillRect/>
          </a:stretch>
        </p:blipFill>
        <p:spPr bwMode="auto">
          <a:xfrm>
            <a:off x="2786050" y="3428999"/>
            <a:ext cx="1143009" cy="132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4" name="Line 2"/>
          <p:cNvSpPr>
            <a:spLocks noChangeShapeType="1"/>
          </p:cNvSpPr>
          <p:nvPr/>
        </p:nvSpPr>
        <p:spPr bwMode="auto">
          <a:xfrm flipV="1">
            <a:off x="0" y="1571612"/>
            <a:ext cx="9144000" cy="5072074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 dirty="0">
              <a:ln w="18415" cmpd="sng">
                <a:solidFill>
                  <a:srgbClr val="FFFFFF"/>
                </a:solidFill>
                <a:prstDash val="solid"/>
              </a:ln>
              <a:solidFill>
                <a:srgbClr val="33CC33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15" name="pole tekstowe 14"/>
          <p:cNvSpPr txBox="1"/>
          <p:nvPr/>
        </p:nvSpPr>
        <p:spPr>
          <a:xfrm>
            <a:off x="214282" y="4429132"/>
            <a:ext cx="1000132" cy="338554"/>
          </a:xfrm>
          <a:prstGeom prst="rect">
            <a:avLst/>
          </a:prstGeom>
          <a:solidFill>
            <a:srgbClr val="EE0000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Nowość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>
            <a:off x="1500166" y="3571876"/>
            <a:ext cx="1000132" cy="338554"/>
          </a:xfrm>
          <a:prstGeom prst="rect">
            <a:avLst/>
          </a:prstGeom>
          <a:solidFill>
            <a:srgbClr val="EE0000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Nowość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17" name="Prostokąt 16"/>
          <p:cNvSpPr/>
          <p:nvPr/>
        </p:nvSpPr>
        <p:spPr>
          <a:xfrm>
            <a:off x="785786" y="6150114"/>
            <a:ext cx="992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rgbClr val="FF0000"/>
                </a:solidFill>
              </a:rPr>
              <a:t>299 PLN</a:t>
            </a:r>
          </a:p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rgbClr val="FF0000"/>
                </a:solidFill>
              </a:rPr>
              <a:t>PROMO</a:t>
            </a:r>
            <a:endParaRPr lang="pl-PL" sz="1600" b="1" dirty="0">
              <a:solidFill>
                <a:srgbClr val="FF0000"/>
              </a:solidFill>
            </a:endParaRPr>
          </a:p>
        </p:txBody>
      </p:sp>
      <p:sp>
        <p:nvSpPr>
          <p:cNvPr id="18" name="Prostokąt 17"/>
          <p:cNvSpPr/>
          <p:nvPr/>
        </p:nvSpPr>
        <p:spPr>
          <a:xfrm>
            <a:off x="3714744" y="4714884"/>
            <a:ext cx="992579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rgbClr val="FF0000"/>
                </a:solidFill>
              </a:rPr>
              <a:t>439 PLN</a:t>
            </a:r>
          </a:p>
        </p:txBody>
      </p:sp>
      <p:sp>
        <p:nvSpPr>
          <p:cNvPr id="19" name="Prostokąt 18"/>
          <p:cNvSpPr/>
          <p:nvPr/>
        </p:nvSpPr>
        <p:spPr>
          <a:xfrm>
            <a:off x="2143108" y="5429264"/>
            <a:ext cx="992579" cy="707886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rgbClr val="FF0000"/>
                </a:solidFill>
              </a:rPr>
              <a:t>399 PLN</a:t>
            </a:r>
          </a:p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rgbClr val="FF0000"/>
                </a:solidFill>
              </a:rPr>
              <a:t>PROMO</a:t>
            </a:r>
            <a:endParaRPr lang="pl-PL" sz="1600" b="1" dirty="0">
              <a:solidFill>
                <a:srgbClr val="FF0000"/>
              </a:solidFill>
            </a:endParaRPr>
          </a:p>
        </p:txBody>
      </p:sp>
      <p:sp>
        <p:nvSpPr>
          <p:cNvPr id="20" name="Prostokąt 19"/>
          <p:cNvSpPr/>
          <p:nvPr/>
        </p:nvSpPr>
        <p:spPr>
          <a:xfrm>
            <a:off x="4572000" y="4143380"/>
            <a:ext cx="992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rgbClr val="FF0000"/>
                </a:solidFill>
              </a:rPr>
              <a:t>599 PLN</a:t>
            </a:r>
          </a:p>
        </p:txBody>
      </p:sp>
      <p:sp>
        <p:nvSpPr>
          <p:cNvPr id="21" name="Prostokąt 20"/>
          <p:cNvSpPr/>
          <p:nvPr/>
        </p:nvSpPr>
        <p:spPr>
          <a:xfrm>
            <a:off x="5643570" y="3571876"/>
            <a:ext cx="992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rgbClr val="FF0000"/>
                </a:solidFill>
              </a:rPr>
              <a:t>699 PLN</a:t>
            </a:r>
          </a:p>
        </p:txBody>
      </p:sp>
      <p:sp>
        <p:nvSpPr>
          <p:cNvPr id="22" name="Prostokąt 21"/>
          <p:cNvSpPr/>
          <p:nvPr/>
        </p:nvSpPr>
        <p:spPr>
          <a:xfrm>
            <a:off x="6643702" y="2928934"/>
            <a:ext cx="992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rgbClr val="FF0000"/>
                </a:solidFill>
              </a:rPr>
              <a:t>699 PLN</a:t>
            </a:r>
          </a:p>
        </p:txBody>
      </p:sp>
      <p:sp>
        <p:nvSpPr>
          <p:cNvPr id="23" name="Prostokąt 22"/>
          <p:cNvSpPr/>
          <p:nvPr/>
        </p:nvSpPr>
        <p:spPr>
          <a:xfrm>
            <a:off x="7858148" y="2285992"/>
            <a:ext cx="992580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b="1" dirty="0" smtClean="0">
                <a:solidFill>
                  <a:srgbClr val="FF0000"/>
                </a:solidFill>
              </a:rPr>
              <a:t>899 PLN</a:t>
            </a:r>
          </a:p>
        </p:txBody>
      </p:sp>
      <p:sp>
        <p:nvSpPr>
          <p:cNvPr id="24" name="Prostokąt 23"/>
          <p:cNvSpPr/>
          <p:nvPr/>
        </p:nvSpPr>
        <p:spPr>
          <a:xfrm>
            <a:off x="928662" y="1285860"/>
            <a:ext cx="4000528" cy="1366528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381000" lvl="0" indent="-381000">
              <a:spcBef>
                <a:spcPct val="20000"/>
              </a:spcBef>
              <a:defRPr/>
            </a:pPr>
            <a:r>
              <a:rPr lang="pl-PL" b="1" kern="0" dirty="0" smtClean="0">
                <a:solidFill>
                  <a:schemeClr val="bg2"/>
                </a:solidFill>
              </a:rPr>
              <a:t>NOWE PRODUKTY</a:t>
            </a:r>
            <a:endParaRPr lang="pl-PL" sz="14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dirty="0" err="1" smtClean="0">
                <a:solidFill>
                  <a:schemeClr val="bg2"/>
                </a:solidFill>
              </a:rPr>
              <a:t>Promo</a:t>
            </a:r>
            <a:r>
              <a:rPr lang="pl-PL" dirty="0" smtClean="0">
                <a:solidFill>
                  <a:schemeClr val="bg2"/>
                </a:solidFill>
              </a:rPr>
              <a:t> model OW1011- 299pln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dirty="0" err="1" smtClean="0">
                <a:solidFill>
                  <a:schemeClr val="bg2"/>
                </a:solidFill>
              </a:rPr>
              <a:t>Promo</a:t>
            </a:r>
            <a:r>
              <a:rPr lang="pl-PL" dirty="0" smtClean="0">
                <a:solidFill>
                  <a:schemeClr val="bg2"/>
                </a:solidFill>
              </a:rPr>
              <a:t> model OW 3020 – 399pln</a:t>
            </a:r>
          </a:p>
        </p:txBody>
      </p:sp>
      <p:sp>
        <p:nvSpPr>
          <p:cNvPr id="26" name="Rectangle 2"/>
          <p:cNvSpPr txBox="1">
            <a:spLocks noChangeArrowheads="1"/>
          </p:cNvSpPr>
          <p:nvPr/>
        </p:nvSpPr>
        <p:spPr bwMode="auto">
          <a:xfrm>
            <a:off x="1000100" y="21429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Wypiekacze</a:t>
            </a: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do chleba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643274" y="1700808"/>
            <a:ext cx="550072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sz="2400" b="1" kern="0" dirty="0" smtClean="0">
                <a:solidFill>
                  <a:srgbClr val="8E8581"/>
                </a:solidFill>
                <a:latin typeface="Arial"/>
              </a:rPr>
              <a:t>WSPARCIE  MARKETINGOWE</a:t>
            </a:r>
          </a:p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endParaRPr lang="pl-PL" sz="14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Promocja konsumencka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Prezent dla konsumenta ( wysyłany po otrzymaniu kuponu)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Opiekacz </a:t>
            </a:r>
            <a:r>
              <a:rPr lang="pl-PL" sz="1600" kern="0" dirty="0" err="1" smtClean="0">
                <a:solidFill>
                  <a:schemeClr val="bg1">
                    <a:lumMod val="50000"/>
                  </a:schemeClr>
                </a:solidFill>
              </a:rPr>
              <a:t>Moulinex</a:t>
            </a: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  SM 1540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Od 15 listopada do 20 grudnia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MODELE: OW 6000, OW 5023,OW5020 i OW 2000 </a:t>
            </a:r>
          </a:p>
          <a:p>
            <a:pPr marL="838200" lvl="1" indent="-381000" algn="l">
              <a:spcBef>
                <a:spcPct val="20000"/>
              </a:spcBef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sz="20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00100" y="21429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Wypiekacze</a:t>
            </a: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do chleba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Image 21" descr="OW5000relift_IPC_02détouré.jpg"/>
          <p:cNvPicPr>
            <a:picLocks noChangeAspect="1"/>
          </p:cNvPicPr>
          <p:nvPr/>
        </p:nvPicPr>
        <p:blipFill>
          <a:blip r:embed="rId3" cstate="email"/>
          <a:srcRect/>
          <a:stretch>
            <a:fillRect/>
          </a:stretch>
        </p:blipFill>
        <p:spPr>
          <a:xfrm>
            <a:off x="2123728" y="5157192"/>
            <a:ext cx="1040954" cy="1285884"/>
          </a:xfrm>
          <a:prstGeom prst="rect">
            <a:avLst/>
          </a:prstGeom>
        </p:spPr>
      </p:pic>
      <p:pic>
        <p:nvPicPr>
          <p:cNvPr id="5" name="Image 22" descr="OW5003relift_IPC_02 détouré.jpg"/>
          <p:cNvPicPr>
            <a:picLocks noChangeAspect="1"/>
          </p:cNvPicPr>
          <p:nvPr/>
        </p:nvPicPr>
        <p:blipFill>
          <a:blip r:embed="rId4" cstate="email"/>
          <a:srcRect/>
          <a:stretch>
            <a:fillRect/>
          </a:stretch>
        </p:blipFill>
        <p:spPr>
          <a:xfrm>
            <a:off x="3851920" y="5157192"/>
            <a:ext cx="928694" cy="1218911"/>
          </a:xfrm>
          <a:prstGeom prst="rect">
            <a:avLst/>
          </a:prstGeom>
        </p:spPr>
      </p:pic>
      <p:pic>
        <p:nvPicPr>
          <p:cNvPr id="6" name="Picture 104" descr="DUAL_HOME_BACKER ET cuves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364088" y="5229200"/>
            <a:ext cx="1213755" cy="1011516"/>
          </a:xfrm>
          <a:prstGeom prst="rect">
            <a:avLst/>
          </a:prstGeom>
          <a:noFill/>
        </p:spPr>
      </p:pic>
      <p:pic>
        <p:nvPicPr>
          <p:cNvPr id="7" name="Picture 108" descr="Machine Pains"/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308304" y="5157192"/>
            <a:ext cx="1062886" cy="1105770"/>
          </a:xfrm>
          <a:prstGeom prst="rect">
            <a:avLst/>
          </a:prstGeom>
          <a:noFill/>
        </p:spPr>
      </p:pic>
      <p:pic>
        <p:nvPicPr>
          <p:cNvPr id="8" name="Picture 5"/>
          <p:cNvPicPr>
            <a:picLocks noChangeAspect="1" noChangeArrowheads="1"/>
          </p:cNvPicPr>
          <p:nvPr/>
        </p:nvPicPr>
        <p:blipFill>
          <a:blip r:embed="rId7"/>
          <a:srcRect l="4478" t="33367" r="78948" b="38542"/>
          <a:stretch>
            <a:fillRect/>
          </a:stretch>
        </p:blipFill>
        <p:spPr bwMode="auto">
          <a:xfrm>
            <a:off x="323528" y="5157192"/>
            <a:ext cx="1143009" cy="132262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7584" y="2634714"/>
            <a:ext cx="2304256" cy="196129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pole tekstowe 11"/>
          <p:cNvSpPr txBox="1"/>
          <p:nvPr/>
        </p:nvSpPr>
        <p:spPr>
          <a:xfrm>
            <a:off x="755576" y="2204864"/>
            <a:ext cx="21602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2400" dirty="0" smtClean="0">
                <a:solidFill>
                  <a:srgbClr val="EE0000"/>
                </a:solidFill>
                <a:latin typeface="Arial Rounded MT Bold" pitchFamily="34" charset="0"/>
              </a:rPr>
              <a:t>PREZENT</a:t>
            </a:r>
            <a:endParaRPr lang="pl-PL" sz="2400" dirty="0">
              <a:solidFill>
                <a:srgbClr val="EE0000"/>
              </a:solidFill>
              <a:latin typeface="Arial Rounded MT Bold" pitchFamily="34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643274" y="1844824"/>
            <a:ext cx="550072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sz="2400" b="1" kern="0" dirty="0" smtClean="0">
                <a:solidFill>
                  <a:srgbClr val="8E8581"/>
                </a:solidFill>
                <a:latin typeface="Arial"/>
              </a:rPr>
              <a:t>WSPARCIE</a:t>
            </a:r>
          </a:p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endParaRPr lang="pl-PL" sz="14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Zestaw POSM  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ulotki konsumenckie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totemy 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zawieszki,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sz="1600" kern="0" dirty="0" smtClean="0">
                <a:solidFill>
                  <a:schemeClr val="bg1">
                    <a:lumMod val="50000"/>
                  </a:schemeClr>
                </a:solidFill>
              </a:rPr>
              <a:t>podstawki ekspozycyjne  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sz="20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</p:txBody>
      </p:sp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99592" y="1772816"/>
            <a:ext cx="802257" cy="2520949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2" name="Image 24" descr="WEBLER PAIN - 1.jpg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308304" y="4941168"/>
            <a:ext cx="1143008" cy="1281878"/>
          </a:xfrm>
          <a:prstGeom prst="rect">
            <a:avLst/>
          </a:prstGeom>
        </p:spPr>
      </p:pic>
      <p:pic>
        <p:nvPicPr>
          <p:cNvPr id="13" name="Picture 6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051720" y="4869160"/>
            <a:ext cx="1143008" cy="169558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6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67544" y="4869160"/>
            <a:ext cx="1224136" cy="1683408"/>
          </a:xfrm>
          <a:prstGeom prst="rect">
            <a:avLst/>
          </a:prstGeom>
          <a:noFill/>
          <a:ln w="1">
            <a:noFill/>
            <a:miter lim="800000"/>
            <a:headEnd/>
            <a:tailEnd type="none" w="med" len="med"/>
          </a:ln>
          <a:effectLst/>
        </p:spPr>
      </p:pic>
      <p:pic>
        <p:nvPicPr>
          <p:cNvPr id="17" name="Image 28" descr="Image1.png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2195736" y="1772816"/>
            <a:ext cx="808840" cy="2600324"/>
          </a:xfrm>
          <a:prstGeom prst="rect">
            <a:avLst/>
          </a:prstGeom>
        </p:spPr>
      </p:pic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00100" y="21429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Wypiekacze</a:t>
            </a: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do chleba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5" name="Picture 2"/>
          <p:cNvPicPr>
            <a:picLocks noChangeAspect="1" noChangeArrowheads="1"/>
          </p:cNvPicPr>
          <p:nvPr/>
        </p:nvPicPr>
        <p:blipFill>
          <a:blip r:embed="rId8" cstate="print"/>
          <a:srcRect l="26781" t="13213" r="20761" b="11997"/>
          <a:stretch>
            <a:fillRect/>
          </a:stretch>
        </p:blipFill>
        <p:spPr bwMode="auto">
          <a:xfrm>
            <a:off x="3995936" y="4941168"/>
            <a:ext cx="924584" cy="1459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9" cstate="print"/>
          <a:srcRect l="20899" t="19736" r="17297" b="19475"/>
          <a:stretch>
            <a:fillRect/>
          </a:stretch>
        </p:blipFill>
        <p:spPr bwMode="auto">
          <a:xfrm>
            <a:off x="5868144" y="5013176"/>
            <a:ext cx="1015433" cy="14127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Rectangle 4"/>
          <p:cNvSpPr txBox="1">
            <a:spLocks noChangeArrowheads="1"/>
          </p:cNvSpPr>
          <p:nvPr/>
        </p:nvSpPr>
        <p:spPr bwMode="auto">
          <a:xfrm>
            <a:off x="3643274" y="1772816"/>
            <a:ext cx="5500726" cy="48244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sz="2400" b="1" kern="0" dirty="0" smtClean="0">
                <a:solidFill>
                  <a:srgbClr val="8E8581"/>
                </a:solidFill>
                <a:latin typeface="Arial"/>
              </a:rPr>
              <a:t>WSPARCIE</a:t>
            </a:r>
          </a:p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endParaRPr lang="pl-PL" sz="14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Clr>
                <a:srgbClr val="EE0000"/>
              </a:buClr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Akcja  z wybranym klientem 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kern="0" dirty="0" smtClean="0">
                <a:solidFill>
                  <a:schemeClr val="bg1">
                    <a:lumMod val="50000"/>
                  </a:schemeClr>
                </a:solidFill>
              </a:rPr>
              <a:t>Foremki do pieczenia </a:t>
            </a:r>
            <a:r>
              <a:rPr lang="pl-PL" kern="0" dirty="0" err="1" smtClean="0">
                <a:solidFill>
                  <a:schemeClr val="bg1">
                    <a:lumMod val="50000"/>
                  </a:schemeClr>
                </a:solidFill>
              </a:rPr>
              <a:t>muffinek</a:t>
            </a:r>
            <a:r>
              <a:rPr lang="pl-PL" kern="0" dirty="0" smtClean="0">
                <a:solidFill>
                  <a:schemeClr val="bg1">
                    <a:lumMod val="50000"/>
                  </a:schemeClr>
                </a:solidFill>
              </a:rPr>
              <a:t> do modeli OW6000 oraz OW5023 </a:t>
            </a:r>
          </a:p>
          <a:p>
            <a:pPr marL="838200" lvl="1" indent="-381000" algn="l">
              <a:spcBef>
                <a:spcPct val="20000"/>
              </a:spcBef>
              <a:buClr>
                <a:srgbClr val="D60000"/>
              </a:buClr>
              <a:buFont typeface="Wingdings" pitchFamily="2" charset="2"/>
              <a:buChar char="§"/>
              <a:defRPr/>
            </a:pPr>
            <a:r>
              <a:rPr lang="pl-PL" kern="0" dirty="0" smtClean="0">
                <a:solidFill>
                  <a:schemeClr val="bg1">
                    <a:lumMod val="50000"/>
                  </a:schemeClr>
                </a:solidFill>
              </a:rPr>
              <a:t>Zakup min 200sztuk</a:t>
            </a: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sz="14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buFont typeface="Wingdings" pitchFamily="2" charset="2"/>
              <a:buChar char="Ø"/>
              <a:defRPr/>
            </a:pPr>
            <a:endParaRPr lang="pl-PL" sz="2000" kern="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38200" lvl="1" indent="-381000" algn="l">
              <a:spcBef>
                <a:spcPct val="20000"/>
              </a:spcBef>
              <a:defRPr/>
            </a:pPr>
            <a:endParaRPr lang="pl-PL" sz="2000" kern="0" dirty="0" smtClean="0">
              <a:solidFill>
                <a:schemeClr val="bg2"/>
              </a:solidFill>
            </a:endParaRPr>
          </a:p>
        </p:txBody>
      </p:sp>
      <p:sp>
        <p:nvSpPr>
          <p:cNvPr id="11" name="Rectangle 2"/>
          <p:cNvSpPr txBox="1">
            <a:spLocks noChangeArrowheads="1"/>
          </p:cNvSpPr>
          <p:nvPr/>
        </p:nvSpPr>
        <p:spPr bwMode="auto">
          <a:xfrm>
            <a:off x="1000100" y="214290"/>
            <a:ext cx="7715304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lang="pl-PL" sz="3600" b="1" kern="0" dirty="0" err="1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Wypiekacze</a:t>
            </a:r>
            <a:r>
              <a:rPr lang="pl-PL" sz="3600" b="1" kern="0" dirty="0" smtClean="0">
                <a:solidFill>
                  <a:srgbClr val="8E8581"/>
                </a:solidFill>
                <a:latin typeface="+mj-lt"/>
                <a:ea typeface="+mj-ea"/>
                <a:cs typeface="+mj-cs"/>
              </a:rPr>
              <a:t> do chleba</a:t>
            </a:r>
            <a:endParaRPr kumimoji="0" lang="pl-PL" sz="36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3"/>
          <a:srcRect l="59301" t="19822" r="27298" b="48026"/>
          <a:stretch>
            <a:fillRect/>
          </a:stretch>
        </p:blipFill>
        <p:spPr bwMode="auto">
          <a:xfrm>
            <a:off x="4860032" y="4437112"/>
            <a:ext cx="2346600" cy="1710218"/>
          </a:xfrm>
          <a:prstGeom prst="rect">
            <a:avLst/>
          </a:prstGeom>
          <a:noFill/>
          <a:ln w="9525">
            <a:solidFill>
              <a:srgbClr val="000000"/>
            </a:solidFill>
            <a:miter lim="800000"/>
            <a:headEnd/>
            <a:tailEnd/>
          </a:ln>
          <a:effectLst>
            <a:outerShdw dist="107763" dir="2700000" algn="ctr" rotWithShape="0">
              <a:srgbClr val="808080">
                <a:alpha val="50000"/>
              </a:srgbClr>
            </a:outerShdw>
          </a:effec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99592" y="1628800"/>
            <a:ext cx="2016669" cy="34679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4101" name="Picture 5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187624" y="5229200"/>
            <a:ext cx="1385888" cy="1447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8"/>
          <p:cNvSpPr txBox="1">
            <a:spLocks noChangeArrowheads="1"/>
          </p:cNvSpPr>
          <p:nvPr/>
        </p:nvSpPr>
        <p:spPr bwMode="auto">
          <a:xfrm>
            <a:off x="1785938" y="2357438"/>
            <a:ext cx="2685351" cy="169277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1" lang="pl-PL" sz="3600" b="1" dirty="0" smtClean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EKSPRESY</a:t>
            </a:r>
            <a:endParaRPr kumimoji="1" lang="pl-PL" sz="36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0" hangingPunct="0">
              <a:defRPr/>
            </a:pPr>
            <a:r>
              <a:rPr kumimoji="1" lang="pl-PL" sz="3600" b="1" dirty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		 </a:t>
            </a:r>
            <a:endParaRPr kumimoji="1" lang="en-US" sz="36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0" hangingPunct="0">
              <a:defRPr/>
            </a:pPr>
            <a:r>
              <a:rPr kumimoji="1" lang="pl-PL" sz="3200" dirty="0">
                <a:solidFill>
                  <a:srgbClr val="333300"/>
                </a:solidFill>
              </a:rPr>
              <a:t> </a:t>
            </a:r>
            <a:endParaRPr kumimoji="1" lang="en-US" sz="3200" dirty="0">
              <a:solidFill>
                <a:srgbClr val="333300"/>
              </a:solidFill>
            </a:endParaRPr>
          </a:p>
        </p:txBody>
      </p:sp>
      <p:pic>
        <p:nvPicPr>
          <p:cNvPr id="33795" name="Picture 4" descr="Frise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3796" name="Picture 7" descr="logoB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1643042" y="4286256"/>
            <a:ext cx="5953125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7051624" y="5857298"/>
            <a:ext cx="2092376" cy="10007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043608" y="0"/>
            <a:ext cx="7680080" cy="1143000"/>
          </a:xfrm>
        </p:spPr>
        <p:txBody>
          <a:bodyPr/>
          <a:lstStyle/>
          <a:p>
            <a:r>
              <a:rPr lang="pl-PL" dirty="0" smtClean="0"/>
              <a:t>Mini Compact – główne cechy </a:t>
            </a:r>
            <a:endParaRPr lang="pl-PL" dirty="0"/>
          </a:p>
        </p:txBody>
      </p:sp>
      <p:sp>
        <p:nvSpPr>
          <p:cNvPr id="18" name="Rectangle 3"/>
          <p:cNvSpPr>
            <a:spLocks noChangeArrowheads="1"/>
          </p:cNvSpPr>
          <p:nvPr/>
        </p:nvSpPr>
        <p:spPr bwMode="auto">
          <a:xfrm>
            <a:off x="4355976" y="1268760"/>
            <a:ext cx="4644008" cy="37179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GB" sz="1600" b="1" u="sng" dirty="0">
              <a:solidFill>
                <a:srgbClr val="F04E22"/>
              </a:solidFill>
              <a:latin typeface="Tahoma" charset="0"/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GB" sz="1600" dirty="0">
              <a:latin typeface="Tahoma" charset="0"/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GB" sz="1600" dirty="0" smtClean="0">
              <a:latin typeface="Tahoma" charset="0"/>
            </a:endParaRPr>
          </a:p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 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Aquatimer</a:t>
            </a: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630238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wystarczy wlać odpowiednią ilość wody dla danego rodzaju gotowania</a:t>
            </a:r>
          </a:p>
          <a:p>
            <a:pPr marL="630238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gotowanie zatrzyma się, gdy woda się skończy</a:t>
            </a:r>
          </a:p>
          <a:p>
            <a:pPr marL="630238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sygnał dźwiękowy informuje o braku wody</a:t>
            </a: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630238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2492896"/>
            <a:ext cx="4211960" cy="26472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10"/>
          <p:cNvSpPr txBox="1">
            <a:spLocks noChangeArrowheads="1"/>
          </p:cNvSpPr>
          <p:nvPr/>
        </p:nvSpPr>
        <p:spPr bwMode="auto">
          <a:xfrm>
            <a:off x="1043608" y="1268760"/>
            <a:ext cx="7704856" cy="606317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>
              <a:buClr>
                <a:srgbClr val="C00000"/>
              </a:buClr>
              <a:buSzPct val="130000"/>
              <a:defRPr/>
            </a:pPr>
            <a:endParaRPr lang="pl-PL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Całą ofertę KRUPS  wyłączamy z obecnego cennika                               </a:t>
            </a:r>
          </a:p>
          <a:p>
            <a:pPr algn="l">
              <a:buClr>
                <a:srgbClr val="C00000"/>
              </a:buClr>
              <a:buSzPct val="130000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    ( także  Dolce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Gusto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)</a:t>
            </a: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Nowy katalog KRUPS nie będzie  zawierał cen </a:t>
            </a:r>
          </a:p>
          <a:p>
            <a:pPr algn="l">
              <a:buClr>
                <a:srgbClr val="C00000"/>
              </a:buClr>
              <a:buSzPct val="130000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    rekomendowanych   detalicznych. </a:t>
            </a: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  Oddzielny cennik w Excelu dla  klientów,  handlowców   oraz </a:t>
            </a:r>
          </a:p>
          <a:p>
            <a:pPr algn="l">
              <a:buClr>
                <a:srgbClr val="C00000"/>
              </a:buClr>
              <a:buSzPct val="130000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      administracji sprzedaży z  cenami  net  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net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, bez cen detalicznych</a:t>
            </a:r>
          </a:p>
          <a:p>
            <a:pPr lvl="1" algn="l">
              <a:buClr>
                <a:srgbClr val="C00000"/>
              </a:buClr>
              <a:buSzPct val="130000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	</a:t>
            </a: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2">
              <a:buClr>
                <a:srgbClr val="C00000"/>
              </a:buClr>
              <a:buSzPct val="150000"/>
              <a:defRPr/>
            </a:pPr>
            <a:endParaRPr lang="en-US" sz="2000" dirty="0">
              <a:latin typeface="+mn-lt"/>
            </a:endParaRPr>
          </a:p>
          <a:p>
            <a:pPr>
              <a:defRPr/>
            </a:pPr>
            <a:endParaRPr lang="en-US" sz="2000" dirty="0">
              <a:latin typeface="Verdana" pitchFamily="34" charset="0"/>
            </a:endParaRPr>
          </a:p>
          <a:p>
            <a:pPr>
              <a:defRPr/>
            </a:pPr>
            <a:r>
              <a:rPr lang="en-US" sz="2000" dirty="0">
                <a:latin typeface="Verdana" pitchFamily="34" charset="0"/>
              </a:rPr>
              <a:t>	</a:t>
            </a:r>
            <a:endParaRPr lang="en-US" sz="2200" dirty="0">
              <a:latin typeface="Verdana" pitchFamily="34" charset="0"/>
            </a:endParaRPr>
          </a:p>
        </p:txBody>
      </p:sp>
      <p:pic>
        <p:nvPicPr>
          <p:cNvPr id="37892" name="Image 13" descr="Goutte de café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86438"/>
            <a:ext cx="9144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logoB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6143625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28662" y="35716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KRUPS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6" name="Prostokąt 5"/>
          <p:cNvSpPr/>
          <p:nvPr/>
        </p:nvSpPr>
        <p:spPr>
          <a:xfrm>
            <a:off x="1331640" y="1124744"/>
            <a:ext cx="65162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b="1" kern="0" dirty="0" smtClean="0">
                <a:solidFill>
                  <a:srgbClr val="8E8581"/>
                </a:solidFill>
                <a:latin typeface="Arial"/>
              </a:rPr>
              <a:t>ZMIANY OD WRZEŚNIA  DOTYCZĄCE  MARKI KRUPS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Image 13" descr="Goutte de café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86438"/>
            <a:ext cx="9144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logoB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6143625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755576" y="260648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Rynek ekspresów *)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7" name="Text Box 10"/>
          <p:cNvSpPr txBox="1">
            <a:spLocks noChangeArrowheads="1"/>
          </p:cNvSpPr>
          <p:nvPr/>
        </p:nvSpPr>
        <p:spPr bwMode="auto">
          <a:xfrm>
            <a:off x="467544" y="836712"/>
            <a:ext cx="8676456" cy="80021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>
              <a:buClr>
                <a:srgbClr val="C00000"/>
              </a:buClr>
              <a:buSzPct val="130000"/>
              <a:defRPr/>
            </a:pPr>
            <a:endParaRPr lang="pl-PL" sz="20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sz="20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Ekspresy to jedyna kategoria AGD, która rośnie -  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wartościowo o 9,7%</a:t>
            </a: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Jedynymi rosnącymi segmentami rynku ekspresów są ekspresy 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automatyczne  ( +19,6% wartościowo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) oraz  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ekspresy na kapsułki ( +15,4%  wartościowo) </a:t>
            </a: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Ekspresy automatyczne stanowią obecnie 65% rynku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wartościowo (wzrost z 59%)  </a:t>
            </a: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Marka </a:t>
            </a:r>
            <a:r>
              <a:rPr lang="pl-PL" b="1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Krups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zwiększyła swoje udziały r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ynkowe w roku 2010( 01-06.2010)  do   21,7% wartościowo  i jest marka nr 2 na rynku ekspresów i marką nr 2 w segmencie ekspresów automatycznych z udziałami 15,5% wartościowo( wzrost z 12%)</a:t>
            </a: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Nr 1 na hit liście to model EA8050</a:t>
            </a: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2" algn="l">
              <a:buClr>
                <a:srgbClr val="C00000"/>
              </a:buClr>
              <a:buSzPct val="13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2">
              <a:buClr>
                <a:srgbClr val="C00000"/>
              </a:buClr>
              <a:buSzPct val="150000"/>
              <a:defRPr/>
            </a:pPr>
            <a:endParaRPr lang="en-US" sz="2000" dirty="0" smtClean="0">
              <a:latin typeface="+mn-lt"/>
            </a:endParaRPr>
          </a:p>
          <a:p>
            <a:pPr>
              <a:defRPr/>
            </a:pPr>
            <a:endParaRPr lang="en-US" sz="2000" dirty="0" smtClean="0">
              <a:latin typeface="Verdana" pitchFamily="34" charset="0"/>
            </a:endParaRPr>
          </a:p>
          <a:p>
            <a:pPr>
              <a:defRPr/>
            </a:pPr>
            <a:r>
              <a:rPr lang="en-US" sz="2000" dirty="0" smtClean="0">
                <a:latin typeface="Verdana" pitchFamily="34" charset="0"/>
              </a:rPr>
              <a:t>	</a:t>
            </a:r>
            <a:endParaRPr lang="en-US" sz="2200" dirty="0">
              <a:latin typeface="Verdana" pitchFamily="34" charset="0"/>
            </a:endParaRPr>
          </a:p>
        </p:txBody>
      </p:sp>
      <p:sp>
        <p:nvSpPr>
          <p:cNvPr id="6" name="pole tekstowe 5"/>
          <p:cNvSpPr txBox="1"/>
          <p:nvPr/>
        </p:nvSpPr>
        <p:spPr>
          <a:xfrm>
            <a:off x="6156176" y="5373216"/>
            <a:ext cx="324036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>*)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</a:rPr>
              <a:t>Gfk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</a:rPr>
              <a:t>June</a:t>
            </a: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> 2010</a:t>
            </a:r>
            <a:endParaRPr lang="pl-PL" sz="1600" dirty="0">
              <a:solidFill>
                <a:schemeClr val="bg1">
                  <a:lumMod val="50000"/>
                </a:schemeClr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10"/>
          <p:cNvSpPr txBox="1">
            <a:spLocks noChangeArrowheads="1"/>
          </p:cNvSpPr>
          <p:nvPr/>
        </p:nvSpPr>
        <p:spPr bwMode="auto">
          <a:xfrm>
            <a:off x="3491880" y="1268760"/>
            <a:ext cx="5852740" cy="50629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>
              <a:buClr>
                <a:srgbClr val="C00000"/>
              </a:buClr>
              <a:buSzPct val="130000"/>
              <a:defRPr/>
            </a:pPr>
            <a:endParaRPr lang="pl-PL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1" algn="l">
              <a:buClr>
                <a:srgbClr val="C00000"/>
              </a:buClr>
              <a:buSzPct val="130000"/>
              <a:defRPr/>
            </a:pPr>
            <a:endParaRPr lang="pl-PL" sz="3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sz="20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EA6910</a:t>
            </a: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> funkcyjny   odpowiednik EA8005</a:t>
            </a: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> dodatkowo wnętrze frontu ze stali nierdzewnej </a:t>
            </a:r>
          </a:p>
          <a:p>
            <a:pPr lvl="1" algn="l">
              <a:buClr>
                <a:srgbClr val="C00000"/>
              </a:buClr>
              <a:buSzPct val="130000"/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EA6930   </a:t>
            </a: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>funkcyjny   odpowiednik EA8050 ale bez systemu     </a:t>
            </a:r>
            <a:r>
              <a:rPr lang="pl-PL" sz="1600" dirty="0" err="1" smtClean="0">
                <a:solidFill>
                  <a:schemeClr val="bg1">
                    <a:lumMod val="50000"/>
                  </a:schemeClr>
                </a:solidFill>
              </a:rPr>
              <a:t>Autocappucino</a:t>
            </a:r>
            <a:endParaRPr lang="pl-PL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> dodatkowo wnętrze frontu ze stali nierdzewnej </a:t>
            </a:r>
          </a:p>
          <a:p>
            <a:pPr lvl="1" algn="l">
              <a:buClr>
                <a:srgbClr val="C00000"/>
              </a:buClr>
              <a:buSzPct val="130000"/>
              <a:defRPr/>
            </a:pPr>
            <a:r>
              <a:rPr lang="pl-PL" sz="16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 algn="l">
              <a:buClr>
                <a:srgbClr val="C00000"/>
              </a:buClr>
              <a:buSzPct val="130000"/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 algn="l">
              <a:buClr>
                <a:srgbClr val="C00000"/>
              </a:buClr>
              <a:buSzPct val="130000"/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2">
              <a:buClr>
                <a:srgbClr val="C00000"/>
              </a:buClr>
              <a:buSzPct val="150000"/>
              <a:defRPr/>
            </a:pPr>
            <a:endParaRPr lang="en-US" sz="2000" dirty="0">
              <a:latin typeface="+mn-lt"/>
            </a:endParaRPr>
          </a:p>
          <a:p>
            <a:pPr>
              <a:defRPr/>
            </a:pPr>
            <a:endParaRPr lang="en-US" sz="2000" dirty="0">
              <a:latin typeface="Verdana" pitchFamily="34" charset="0"/>
            </a:endParaRPr>
          </a:p>
          <a:p>
            <a:pPr>
              <a:defRPr/>
            </a:pPr>
            <a:r>
              <a:rPr lang="en-US" sz="2000" dirty="0">
                <a:latin typeface="Verdana" pitchFamily="34" charset="0"/>
              </a:rPr>
              <a:t>	</a:t>
            </a:r>
            <a:endParaRPr lang="en-US" sz="2200" dirty="0">
              <a:latin typeface="Verdana" pitchFamily="34" charset="0"/>
            </a:endParaRPr>
          </a:p>
        </p:txBody>
      </p:sp>
      <p:pic>
        <p:nvPicPr>
          <p:cNvPr id="37892" name="Image 13" descr="Goutte de café.bmp"/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5786438"/>
            <a:ext cx="9144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logoBig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572250" y="6143625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131840" y="1412776"/>
            <a:ext cx="5796136" cy="72008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b="1" kern="0" dirty="0" smtClean="0">
                <a:solidFill>
                  <a:srgbClr val="8E8581"/>
                </a:solidFill>
                <a:latin typeface="Arial"/>
              </a:rPr>
              <a:t>NOWA SERIA EKPRESÓW AUTOMATYCZNYCH :</a:t>
            </a:r>
          </a:p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b="1" kern="0" dirty="0" smtClean="0">
                <a:solidFill>
                  <a:srgbClr val="8E8581"/>
                </a:solidFill>
                <a:latin typeface="Arial"/>
              </a:rPr>
              <a:t>EA6900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28662" y="35716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Ekspresy automatyczne  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043608" y="2924944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EA6910</a:t>
            </a:r>
            <a:endParaRPr lang="pl-PL" dirty="0"/>
          </a:p>
        </p:txBody>
      </p:sp>
      <p:sp>
        <p:nvSpPr>
          <p:cNvPr id="15" name="Prostokąt 14"/>
          <p:cNvSpPr/>
          <p:nvPr/>
        </p:nvSpPr>
        <p:spPr>
          <a:xfrm>
            <a:off x="1043608" y="5157192"/>
            <a:ext cx="10054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EA6930</a:t>
            </a:r>
            <a:endParaRPr lang="pl-PL" dirty="0"/>
          </a:p>
        </p:txBody>
      </p:sp>
      <p:sp>
        <p:nvSpPr>
          <p:cNvPr id="16" name="pole tekstowe 15"/>
          <p:cNvSpPr txBox="1"/>
          <p:nvPr/>
        </p:nvSpPr>
        <p:spPr>
          <a:xfrm>
            <a:off x="1403648" y="5013176"/>
            <a:ext cx="748883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dirty="0" smtClean="0">
                <a:solidFill>
                  <a:srgbClr val="D60000"/>
                </a:solidFill>
              </a:rPr>
              <a:t>                 Modele na wyłączność  dla Media Markt</a:t>
            </a:r>
          </a:p>
          <a:p>
            <a:r>
              <a:rPr lang="pl-PL" dirty="0" smtClean="0">
                <a:solidFill>
                  <a:srgbClr val="D60000"/>
                </a:solidFill>
              </a:rPr>
              <a:t>  </a:t>
            </a:r>
            <a:endParaRPr lang="pl-PL" dirty="0">
              <a:solidFill>
                <a:srgbClr val="D60000"/>
              </a:solidFill>
            </a:endParaRPr>
          </a:p>
        </p:txBody>
      </p:sp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043608" y="1268760"/>
            <a:ext cx="1345586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030309"/>
              </a:clrFrom>
              <a:clrTo>
                <a:srgbClr val="030309">
                  <a:alpha val="0"/>
                </a:srgbClr>
              </a:clrTo>
            </a:clrChange>
          </a:blip>
          <a:srcRect l="30762" t="6836" r="31152" b="14062"/>
          <a:stretch>
            <a:fillRect/>
          </a:stretch>
        </p:blipFill>
        <p:spPr bwMode="auto">
          <a:xfrm>
            <a:off x="971601" y="3517006"/>
            <a:ext cx="1368152" cy="2131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2"/>
          <a:srcRect l="15381" t="42339" r="15305" b="24459"/>
          <a:stretch>
            <a:fillRect/>
          </a:stretch>
        </p:blipFill>
        <p:spPr bwMode="auto">
          <a:xfrm>
            <a:off x="467544" y="2348880"/>
            <a:ext cx="7816951" cy="28083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" name="Text Box 9"/>
          <p:cNvSpPr txBox="1">
            <a:spLocks noChangeArrowheads="1"/>
          </p:cNvSpPr>
          <p:nvPr/>
        </p:nvSpPr>
        <p:spPr bwMode="auto">
          <a:xfrm>
            <a:off x="928662" y="35716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Ekspresy automatyczne  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2411760" y="1340768"/>
            <a:ext cx="5796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b="1" kern="0" dirty="0" smtClean="0">
                <a:solidFill>
                  <a:srgbClr val="8E8581"/>
                </a:solidFill>
                <a:latin typeface="Arial"/>
              </a:rPr>
              <a:t>    NOWE  OPAKOWANIA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10"/>
          <p:cNvSpPr txBox="1">
            <a:spLocks noChangeArrowheads="1"/>
          </p:cNvSpPr>
          <p:nvPr/>
        </p:nvSpPr>
        <p:spPr bwMode="auto">
          <a:xfrm>
            <a:off x="3563888" y="1556792"/>
            <a:ext cx="6500812" cy="37548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>
              <a:buClr>
                <a:srgbClr val="C00000"/>
              </a:buClr>
              <a:buSzPct val="130000"/>
              <a:defRPr/>
            </a:pPr>
            <a:endParaRPr lang="pl-PL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sz="20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Czarny chromowany front + 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titanium</a:t>
            </a:r>
            <a:endParaRPr lang="pl-PL" sz="20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sz="20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 Funkcyjny odpowiednik EA8260</a:t>
            </a: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 Dostępny od listopada</a:t>
            </a: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   </a:t>
            </a:r>
            <a:r>
              <a:rPr lang="pl-PL" dirty="0" smtClean="0">
                <a:solidFill>
                  <a:srgbClr val="D60000"/>
                </a:solidFill>
              </a:rPr>
              <a:t>Oferta na wyłączność  dla   EURO  </a:t>
            </a:r>
            <a:endParaRPr lang="en-US" sz="2000" dirty="0">
              <a:solidFill>
                <a:srgbClr val="D60000"/>
              </a:solidFill>
              <a:latin typeface="+mn-lt"/>
            </a:endParaRPr>
          </a:p>
          <a:p>
            <a:pPr>
              <a:defRPr/>
            </a:pPr>
            <a:endParaRPr lang="en-US" sz="2000" dirty="0">
              <a:latin typeface="Verdana" pitchFamily="34" charset="0"/>
            </a:endParaRPr>
          </a:p>
          <a:p>
            <a:pPr>
              <a:defRPr/>
            </a:pPr>
            <a:r>
              <a:rPr lang="en-US" sz="2000" dirty="0">
                <a:latin typeface="Verdana" pitchFamily="34" charset="0"/>
              </a:rPr>
              <a:t>	</a:t>
            </a:r>
            <a:endParaRPr lang="en-US" sz="2200" dirty="0">
              <a:latin typeface="Verdana" pitchFamily="34" charset="0"/>
            </a:endParaRPr>
          </a:p>
        </p:txBody>
      </p:sp>
      <p:pic>
        <p:nvPicPr>
          <p:cNvPr id="37892" name="Image 13" descr="Goutte de café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86438"/>
            <a:ext cx="9144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logoB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6143625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779912" y="1196752"/>
            <a:ext cx="4390946" cy="7017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b="1" kern="0" dirty="0" smtClean="0">
                <a:solidFill>
                  <a:srgbClr val="8E8581"/>
                </a:solidFill>
                <a:latin typeface="Arial"/>
              </a:rPr>
              <a:t>NOWY MODEL LIMITOWANY  EA8280</a:t>
            </a:r>
          </a:p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b="1" kern="0" dirty="0" smtClean="0">
                <a:solidFill>
                  <a:srgbClr val="8E8581"/>
                </a:solidFill>
                <a:latin typeface="Arial"/>
              </a:rPr>
              <a:t>- OFERTA SWIĄTECZNA  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28662" y="35716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Ekspresy automatyczne  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Image 17" descr="ambiance black titanium4.jpg"/>
          <p:cNvPicPr>
            <a:picLocks noChangeAspect="1"/>
          </p:cNvPicPr>
          <p:nvPr/>
        </p:nvPicPr>
        <p:blipFill>
          <a:blip r:embed="rId4"/>
          <a:srcRect l="4337" t="10531" r="46450" b="11541"/>
          <a:stretch>
            <a:fillRect/>
          </a:stretch>
        </p:blipFill>
        <p:spPr>
          <a:xfrm>
            <a:off x="251520" y="1700808"/>
            <a:ext cx="3101346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10"/>
          <p:cNvSpPr txBox="1">
            <a:spLocks noChangeArrowheads="1"/>
          </p:cNvSpPr>
          <p:nvPr/>
        </p:nvSpPr>
        <p:spPr bwMode="auto">
          <a:xfrm>
            <a:off x="3923928" y="764704"/>
            <a:ext cx="5040560" cy="532451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>
              <a:buClr>
                <a:srgbClr val="C00000"/>
              </a:buClr>
              <a:buSzPct val="130000"/>
              <a:defRPr/>
            </a:pPr>
            <a:endParaRPr lang="pl-PL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SzPct val="130000"/>
              <a:defRPr/>
            </a:pPr>
            <a:endParaRPr lang="pl-PL" sz="20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SzPct val="130000"/>
              <a:defRPr/>
            </a:pPr>
            <a:endParaRPr lang="pl-PL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00000"/>
              <a:buFont typeface="Wingdings" pitchFamily="2" charset="2"/>
              <a:buChar char="q"/>
              <a:defRPr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Jakość spienionego mleka jak z najlepszej kawiarni.</a:t>
            </a:r>
          </a:p>
          <a:p>
            <a:pPr algn="l">
              <a:buClr>
                <a:srgbClr val="C00000"/>
              </a:buClr>
              <a:buSzPct val="10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00000"/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Gwarancja doskonałej pianki dzięki unikalnej, opatentowanej technologii 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Krups</a:t>
            </a:r>
            <a:endParaRPr lang="pl-PL" sz="20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0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00000"/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rgbClr val="FFFFFF">
                    <a:lumMod val="50000"/>
                  </a:srgbClr>
                </a:solidFill>
                <a:latin typeface="Arial"/>
              </a:rPr>
              <a:t> Prosta obsługa;</a:t>
            </a:r>
            <a:endParaRPr lang="pl-PL" dirty="0" smtClean="0">
              <a:solidFill>
                <a:srgbClr val="FFFFFF">
                  <a:lumMod val="50000"/>
                </a:srgbClr>
              </a:solidFill>
              <a:latin typeface="Arial"/>
            </a:endParaRP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pl-PL" sz="1600" dirty="0" smtClean="0">
                <a:solidFill>
                  <a:srgbClr val="FFFFFF">
                    <a:lumMod val="50000"/>
                  </a:srgbClr>
                </a:solidFill>
                <a:latin typeface="Arial"/>
              </a:rPr>
              <a:t> </a:t>
            </a:r>
            <a:r>
              <a:rPr lang="pl-PL" dirty="0" smtClean="0">
                <a:solidFill>
                  <a:srgbClr val="FFFFFF">
                    <a:lumMod val="50000"/>
                  </a:srgbClr>
                </a:solidFill>
                <a:latin typeface="Arial"/>
              </a:rPr>
              <a:t>wlewamy odpowiednią ilość mleka i wybieramy program</a:t>
            </a:r>
            <a:r>
              <a:rPr lang="pl-PL" sz="1600" dirty="0" smtClean="0">
                <a:solidFill>
                  <a:srgbClr val="FFFFFF">
                    <a:lumMod val="50000"/>
                  </a:srgbClr>
                </a:solidFill>
                <a:latin typeface="Arial"/>
              </a:rPr>
              <a:t>	</a:t>
            </a:r>
            <a:endParaRPr lang="pl-PL" sz="16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2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endParaRPr lang="pl-PL" sz="9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2" algn="l">
              <a:buClr>
                <a:srgbClr val="C00000"/>
              </a:buClr>
              <a:buSzPct val="130000"/>
              <a:defRPr/>
            </a:pPr>
            <a:endParaRPr lang="pl-PL" sz="3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00000"/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3 automatyczne programy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:</a:t>
            </a: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Cappucino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Caffe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Latte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Gorące mleko</a:t>
            </a:r>
          </a:p>
          <a:p>
            <a:pPr algn="l">
              <a:buClr>
                <a:srgbClr val="C00000"/>
              </a:buClr>
              <a:buSzPct val="130000"/>
              <a:defRPr/>
            </a:pPr>
            <a:endParaRPr lang="en-US" sz="2200" dirty="0">
              <a:latin typeface="Verdana" pitchFamily="34" charset="0"/>
            </a:endParaRPr>
          </a:p>
        </p:txBody>
      </p:sp>
      <p:pic>
        <p:nvPicPr>
          <p:cNvPr id="37892" name="Image 13" descr="Goutte de café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86438"/>
            <a:ext cx="9144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logoB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6143625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779912" y="836712"/>
            <a:ext cx="4608512" cy="107106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b="1" kern="0" dirty="0" smtClean="0">
                <a:solidFill>
                  <a:srgbClr val="8E8581"/>
                </a:solidFill>
                <a:latin typeface="Arial"/>
              </a:rPr>
              <a:t> </a:t>
            </a:r>
          </a:p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b="1" kern="0" dirty="0" smtClean="0">
                <a:solidFill>
                  <a:srgbClr val="8E8581"/>
                </a:solidFill>
                <a:latin typeface="Arial"/>
              </a:rPr>
              <a:t>   ASOCCINO </a:t>
            </a:r>
            <a:r>
              <a:rPr lang="pl-PL" sz="2000" b="1" kern="0" dirty="0" smtClean="0">
                <a:solidFill>
                  <a:srgbClr val="8E8581"/>
                </a:solidFill>
                <a:latin typeface="Arial"/>
              </a:rPr>
              <a:t>XL2000 </a:t>
            </a:r>
            <a:r>
              <a:rPr lang="pl-PL" b="1" kern="0" dirty="0" smtClean="0">
                <a:solidFill>
                  <a:srgbClr val="8E8581"/>
                </a:solidFill>
                <a:latin typeface="Arial"/>
              </a:rPr>
              <a:t> </a:t>
            </a:r>
          </a:p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endParaRPr lang="pl-PL" b="1" kern="0" dirty="0" smtClean="0">
              <a:solidFill>
                <a:srgbClr val="8E8581"/>
              </a:solidFill>
              <a:latin typeface="Arial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28662" y="35716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Automatyczny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spieniacz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do mleka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187624" y="1340768"/>
            <a:ext cx="2016224" cy="215133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3"/>
          <p:cNvPicPr>
            <a:picLocks noChangeAspect="1" noChangeArrowheads="1"/>
          </p:cNvPicPr>
          <p:nvPr/>
        </p:nvPicPr>
        <p:blipFill>
          <a:blip r:embed="rId5"/>
          <a:srcRect l="4401" t="15774" r="5515" b="37660"/>
          <a:stretch>
            <a:fillRect/>
          </a:stretch>
        </p:blipFill>
        <p:spPr bwMode="auto">
          <a:xfrm>
            <a:off x="0" y="4005064"/>
            <a:ext cx="3960440" cy="15346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5" name="Rectangle 20"/>
          <p:cNvSpPr>
            <a:spLocks noChangeArrowheads="1"/>
          </p:cNvSpPr>
          <p:nvPr/>
        </p:nvSpPr>
        <p:spPr bwMode="auto">
          <a:xfrm>
            <a:off x="7703840" y="4365104"/>
            <a:ext cx="1440160" cy="1224136"/>
          </a:xfrm>
          <a:prstGeom prst="rect">
            <a:avLst/>
          </a:prstGeom>
          <a:solidFill>
            <a:srgbClr val="FFFFFF"/>
          </a:solidFill>
          <a:ln w="25400">
            <a:solidFill>
              <a:srgbClr val="000000"/>
            </a:solidFill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pl-PL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6" name="Picture 22" descr="aso v3 profil"/>
          <p:cNvPicPr>
            <a:picLocks noChangeAspect="1" noChangeArrowheads="1"/>
          </p:cNvPicPr>
          <p:nvPr/>
        </p:nvPicPr>
        <p:blipFill>
          <a:blip r:embed="rId6" cstate="print"/>
          <a:srcRect l="25175" t="63815" r="31860" b="3398"/>
          <a:stretch>
            <a:fillRect/>
          </a:stretch>
        </p:blipFill>
        <p:spPr bwMode="auto">
          <a:xfrm>
            <a:off x="7826153" y="4509120"/>
            <a:ext cx="1317847" cy="95588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9026" name="Text Box 10"/>
          <p:cNvSpPr txBox="1">
            <a:spLocks noChangeArrowheads="1"/>
          </p:cNvSpPr>
          <p:nvPr/>
        </p:nvSpPr>
        <p:spPr bwMode="auto">
          <a:xfrm>
            <a:off x="0" y="1455738"/>
            <a:ext cx="9144000" cy="70786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r>
              <a:rPr lang="fr-FR" sz="2200" dirty="0">
                <a:latin typeface="Arial" pitchFamily="34" charset="0"/>
                <a:ea typeface="ＭＳ Ｐゴシック" pitchFamily="34" charset="-128"/>
              </a:rPr>
              <a:t>	</a:t>
            </a:r>
            <a:endParaRPr lang="fr-FR" sz="2200" dirty="0">
              <a:latin typeface="Verdana" pitchFamily="34" charset="0"/>
              <a:ea typeface="ＭＳ Ｐゴシック" pitchFamily="34" charset="-128"/>
            </a:endParaRPr>
          </a:p>
          <a:p>
            <a:endParaRPr lang="fr-FR" sz="1800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69031" name="Text Box 10"/>
          <p:cNvSpPr txBox="1">
            <a:spLocks noChangeArrowheads="1"/>
          </p:cNvSpPr>
          <p:nvPr/>
        </p:nvSpPr>
        <p:spPr bwMode="auto">
          <a:xfrm>
            <a:off x="-468560" y="1484784"/>
            <a:ext cx="9144000" cy="11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r>
              <a:rPr lang="en-US" sz="2200" dirty="0">
                <a:latin typeface="Arial" pitchFamily="34" charset="0"/>
                <a:ea typeface="ＭＳ Ｐゴシック" pitchFamily="34" charset="-128"/>
              </a:rPr>
              <a:t>	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  <a:latin typeface="+mj-lt"/>
                <a:ea typeface="ＭＳ Ｐゴシック" pitchFamily="34" charset="-128"/>
              </a:rPr>
              <a:t>OPATENTOWANA TECHNOLOGIA KRUPS</a:t>
            </a:r>
            <a:endParaRPr lang="en-US" b="1" dirty="0">
              <a:solidFill>
                <a:schemeClr val="bg1">
                  <a:lumMod val="50000"/>
                </a:schemeClr>
              </a:solidFill>
              <a:latin typeface="+mj-lt"/>
              <a:ea typeface="ＭＳ Ｐゴシック" pitchFamily="34" charset="-128"/>
            </a:endParaRPr>
          </a:p>
          <a:p>
            <a:endParaRPr lang="en-US" sz="2200" dirty="0">
              <a:latin typeface="Verdana" pitchFamily="34" charset="0"/>
              <a:ea typeface="ＭＳ Ｐゴシック" pitchFamily="34" charset="-128"/>
            </a:endParaRPr>
          </a:p>
          <a:p>
            <a:r>
              <a:rPr lang="en-US" sz="2200" dirty="0">
                <a:latin typeface="Verdana" pitchFamily="34" charset="0"/>
                <a:ea typeface="ＭＳ Ｐゴシック" pitchFamily="34" charset="-128"/>
              </a:rPr>
              <a:t>	</a:t>
            </a:r>
            <a:endParaRPr lang="en-US" sz="1800" dirty="0">
              <a:latin typeface="Arial" pitchFamily="34" charset="0"/>
              <a:ea typeface="ＭＳ Ｐゴシック" pitchFamily="34" charset="-128"/>
            </a:endParaRPr>
          </a:p>
        </p:txBody>
      </p:sp>
      <p:sp>
        <p:nvSpPr>
          <p:cNvPr id="769034" name="Text Box 10"/>
          <p:cNvSpPr txBox="1">
            <a:spLocks noChangeArrowheads="1"/>
          </p:cNvSpPr>
          <p:nvPr/>
        </p:nvSpPr>
        <p:spPr bwMode="auto">
          <a:xfrm>
            <a:off x="1600200" y="3103563"/>
            <a:ext cx="596900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08" tIns="45660" rIns="91308" bIns="4566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4800" b="1" dirty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</a:rPr>
              <a:t>+</a:t>
            </a:r>
          </a:p>
        </p:txBody>
      </p:sp>
      <p:sp>
        <p:nvSpPr>
          <p:cNvPr id="769035" name="Text Box 11"/>
          <p:cNvSpPr txBox="1">
            <a:spLocks noChangeArrowheads="1"/>
          </p:cNvSpPr>
          <p:nvPr/>
        </p:nvSpPr>
        <p:spPr bwMode="auto">
          <a:xfrm>
            <a:off x="6324600" y="3103563"/>
            <a:ext cx="5984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08" tIns="45660" rIns="91308" bIns="4566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4800" b="1" dirty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</a:rPr>
              <a:t>=</a:t>
            </a:r>
          </a:p>
        </p:txBody>
      </p:sp>
      <p:sp>
        <p:nvSpPr>
          <p:cNvPr id="769038" name="Text Box 14"/>
          <p:cNvSpPr txBox="1">
            <a:spLocks noChangeArrowheads="1"/>
          </p:cNvSpPr>
          <p:nvPr/>
        </p:nvSpPr>
        <p:spPr bwMode="auto">
          <a:xfrm>
            <a:off x="52388" y="4614863"/>
            <a:ext cx="2192337" cy="5230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08" tIns="45660" rIns="91308" bIns="4566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14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Nowy kompaktowy element grzewczy 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769039" name="Text Box 15"/>
          <p:cNvSpPr txBox="1">
            <a:spLocks noChangeArrowheads="1"/>
          </p:cNvSpPr>
          <p:nvPr/>
        </p:nvSpPr>
        <p:spPr bwMode="auto">
          <a:xfrm>
            <a:off x="3962400" y="4600575"/>
            <a:ext cx="2663825" cy="73854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08" tIns="45660" rIns="91308" bIns="4566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pl-PL" sz="14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Nowa wiedza na temat optymalnych warunków spieniania mleka</a:t>
            </a:r>
            <a:endParaRPr lang="en-US" sz="1400" dirty="0">
              <a:solidFill>
                <a:schemeClr val="bg2">
                  <a:lumMod val="75000"/>
                </a:schemeClr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769040" name="Picture 16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2286000" y="2598738"/>
            <a:ext cx="1336675" cy="187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769041" name="Text Box 17"/>
          <p:cNvSpPr txBox="1">
            <a:spLocks noChangeArrowheads="1"/>
          </p:cNvSpPr>
          <p:nvPr/>
        </p:nvSpPr>
        <p:spPr bwMode="auto">
          <a:xfrm>
            <a:off x="3657600" y="3103563"/>
            <a:ext cx="598488" cy="8239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08" tIns="45660" rIns="91308" bIns="45660">
            <a:spAutoFit/>
          </a:bodyPr>
          <a:lstStyle/>
          <a:p>
            <a:pPr algn="ctr" eaLnBrk="0" hangingPunct="0">
              <a:spcBef>
                <a:spcPct val="50000"/>
              </a:spcBef>
            </a:pPr>
            <a:r>
              <a:rPr lang="fr-FR" sz="4800" b="1" dirty="0">
                <a:solidFill>
                  <a:srgbClr val="C00000"/>
                </a:solidFill>
                <a:latin typeface="Arial" pitchFamily="34" charset="0"/>
                <a:ea typeface="ＭＳ Ｐゴシック" pitchFamily="34" charset="-128"/>
              </a:rPr>
              <a:t>+</a:t>
            </a:r>
          </a:p>
        </p:txBody>
      </p:sp>
      <p:sp>
        <p:nvSpPr>
          <p:cNvPr id="769042" name="Text Box 18"/>
          <p:cNvSpPr txBox="1">
            <a:spLocks noChangeArrowheads="1"/>
          </p:cNvSpPr>
          <p:nvPr/>
        </p:nvSpPr>
        <p:spPr bwMode="auto">
          <a:xfrm>
            <a:off x="1768475" y="4657725"/>
            <a:ext cx="2498725" cy="70039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08" tIns="45660" rIns="91308" bIns="45660">
            <a:spAutoFit/>
          </a:bodyPr>
          <a:lstStyle/>
          <a:p>
            <a:pPr algn="ctr" eaLnBrk="0" hangingPunct="0">
              <a:lnSpc>
                <a:spcPct val="60000"/>
              </a:lnSpc>
              <a:spcBef>
                <a:spcPct val="50000"/>
              </a:spcBef>
            </a:pPr>
            <a:r>
              <a:rPr lang="pl-PL" sz="1400" dirty="0" err="1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Pojedyńczy</a:t>
            </a:r>
            <a:r>
              <a:rPr lang="pl-PL" sz="14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 </a:t>
            </a:r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</a:pPr>
            <a:r>
              <a:rPr lang="pl-PL" sz="14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element  </a:t>
            </a:r>
          </a:p>
          <a:p>
            <a:pPr algn="ctr" eaLnBrk="0" hangingPunct="0">
              <a:lnSpc>
                <a:spcPct val="60000"/>
              </a:lnSpc>
              <a:spcBef>
                <a:spcPct val="50000"/>
              </a:spcBef>
            </a:pPr>
            <a:r>
              <a:rPr lang="pl-PL" sz="14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do spieniania </a:t>
            </a:r>
            <a:endParaRPr lang="en-US" sz="1400" b="1" dirty="0">
              <a:solidFill>
                <a:schemeClr val="bg2">
                  <a:lumMod val="75000"/>
                </a:schemeClr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pic>
        <p:nvPicPr>
          <p:cNvPr id="769043" name="Picture 19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4191000" y="2598738"/>
            <a:ext cx="2127250" cy="1728787"/>
          </a:xfrm>
          <a:prstGeom prst="rect">
            <a:avLst/>
          </a:prstGeom>
          <a:noFill/>
        </p:spPr>
      </p:pic>
      <p:pic>
        <p:nvPicPr>
          <p:cNvPr id="769051" name="Picture 27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858000" y="3124200"/>
            <a:ext cx="2209800" cy="6556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69052" name="Picture 28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2679700"/>
            <a:ext cx="1762125" cy="1504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6" name="Text Box 9"/>
          <p:cNvSpPr txBox="1">
            <a:spLocks noChangeArrowheads="1"/>
          </p:cNvSpPr>
          <p:nvPr/>
        </p:nvSpPr>
        <p:spPr bwMode="auto">
          <a:xfrm>
            <a:off x="928662" y="35716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Automatyczny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spieniacz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do mleka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27" name="Image 13" descr="Goutte de café.bmp"/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0" y="5786438"/>
            <a:ext cx="9144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" name="Group 9"/>
          <p:cNvGrpSpPr>
            <a:grpSpLocks/>
          </p:cNvGrpSpPr>
          <p:nvPr/>
        </p:nvGrpSpPr>
        <p:grpSpPr bwMode="auto">
          <a:xfrm>
            <a:off x="3295253" y="2297138"/>
            <a:ext cx="2354263" cy="2130425"/>
            <a:chOff x="3469" y="1071"/>
            <a:chExt cx="1948" cy="1766"/>
          </a:xfrm>
        </p:grpSpPr>
        <p:pic>
          <p:nvPicPr>
            <p:cNvPr id="773130" name="Picture 10" descr="aso v3"/>
            <p:cNvPicPr>
              <a:picLocks noChangeAspect="1" noChangeArrowheads="1"/>
            </p:cNvPicPr>
            <p:nvPr/>
          </p:nvPicPr>
          <p:blipFill>
            <a:blip r:embed="rId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849" y="1071"/>
              <a:ext cx="1480" cy="1724"/>
            </a:xfrm>
            <a:prstGeom prst="rect">
              <a:avLst/>
            </a:prstGeom>
            <a:noFill/>
          </p:spPr>
        </p:pic>
        <p:sp>
          <p:nvSpPr>
            <p:cNvPr id="773131" name="AutoShape 11"/>
            <p:cNvSpPr>
              <a:spLocks noChangeArrowheads="1"/>
            </p:cNvSpPr>
            <p:nvPr/>
          </p:nvSpPr>
          <p:spPr bwMode="auto">
            <a:xfrm rot="10611909">
              <a:off x="3469" y="1794"/>
              <a:ext cx="1948" cy="1043"/>
            </a:xfrm>
            <a:custGeom>
              <a:avLst/>
              <a:gdLst>
                <a:gd name="G0" fmla="+- 5400 0 0"/>
                <a:gd name="G1" fmla="+- 11796480 0 0"/>
                <a:gd name="G2" fmla="+- 0 0 11796480"/>
                <a:gd name="T0" fmla="*/ 0 256 1"/>
                <a:gd name="T1" fmla="*/ 180 256 1"/>
                <a:gd name="G3" fmla="+- 11796480 T0 T1"/>
                <a:gd name="T2" fmla="*/ 0 256 1"/>
                <a:gd name="T3" fmla="*/ 90 256 1"/>
                <a:gd name="G4" fmla="+- 11796480 T2 T3"/>
                <a:gd name="G5" fmla="*/ G4 2 1"/>
                <a:gd name="T4" fmla="*/ 90 256 1"/>
                <a:gd name="T5" fmla="*/ 0 256 1"/>
                <a:gd name="G6" fmla="+- 11796480 T4 T5"/>
                <a:gd name="G7" fmla="*/ G6 2 1"/>
                <a:gd name="G8" fmla="abs 11796480"/>
                <a:gd name="T6" fmla="*/ 0 256 1"/>
                <a:gd name="T7" fmla="*/ 90 256 1"/>
                <a:gd name="G9" fmla="+- G8 T6 T7"/>
                <a:gd name="G10" fmla="?: G9 G7 G5"/>
                <a:gd name="T8" fmla="*/ 0 256 1"/>
                <a:gd name="T9" fmla="*/ 360 256 1"/>
                <a:gd name="G11" fmla="+- G10 T8 T9"/>
                <a:gd name="G12" fmla="?: G10 G11 G10"/>
                <a:gd name="T10" fmla="*/ 0 256 1"/>
                <a:gd name="T11" fmla="*/ 360 256 1"/>
                <a:gd name="G13" fmla="+- G12 T10 T11"/>
                <a:gd name="G14" fmla="?: G12 G13 G12"/>
                <a:gd name="G15" fmla="+- 0 0 G14"/>
                <a:gd name="G16" fmla="+- 10800 0 0"/>
                <a:gd name="G17" fmla="+- 10800 0 5400"/>
                <a:gd name="G18" fmla="*/ 5400 1 2"/>
                <a:gd name="G19" fmla="+- G18 5400 0"/>
                <a:gd name="G20" fmla="cos G19 11796480"/>
                <a:gd name="G21" fmla="sin G19 11796480"/>
                <a:gd name="G22" fmla="+- G20 10800 0"/>
                <a:gd name="G23" fmla="+- G21 10800 0"/>
                <a:gd name="G24" fmla="+- 10800 0 G20"/>
                <a:gd name="G25" fmla="+- 5400 10800 0"/>
                <a:gd name="G26" fmla="?: G9 G17 G25"/>
                <a:gd name="G27" fmla="?: G9 0 21600"/>
                <a:gd name="G28" fmla="cos 10800 11796480"/>
                <a:gd name="G29" fmla="sin 10800 11796480"/>
                <a:gd name="G30" fmla="sin 5400 11796480"/>
                <a:gd name="G31" fmla="+- G28 10800 0"/>
                <a:gd name="G32" fmla="+- G29 10800 0"/>
                <a:gd name="G33" fmla="+- G30 10800 0"/>
                <a:gd name="G34" fmla="?: G4 0 G31"/>
                <a:gd name="G35" fmla="?: 11796480 G34 0"/>
                <a:gd name="G36" fmla="?: G6 G35 G31"/>
                <a:gd name="G37" fmla="+- 21600 0 G36"/>
                <a:gd name="G38" fmla="?: G4 0 G33"/>
                <a:gd name="G39" fmla="?: 11796480 G38 G32"/>
                <a:gd name="G40" fmla="?: G6 G39 0"/>
                <a:gd name="G41" fmla="?: G4 G32 21600"/>
                <a:gd name="G42" fmla="?: G6 G41 G33"/>
                <a:gd name="T12" fmla="*/ 10800 w 21600"/>
                <a:gd name="T13" fmla="*/ 0 h 21600"/>
                <a:gd name="T14" fmla="*/ 2700 w 21600"/>
                <a:gd name="T15" fmla="*/ 10800 h 21600"/>
                <a:gd name="T16" fmla="*/ 10800 w 21600"/>
                <a:gd name="T17" fmla="*/ 5400 h 21600"/>
                <a:gd name="T18" fmla="*/ 18900 w 21600"/>
                <a:gd name="T19" fmla="*/ 10800 h 21600"/>
                <a:gd name="T20" fmla="*/ G36 w 21600"/>
                <a:gd name="T21" fmla="*/ G40 h 21600"/>
                <a:gd name="T22" fmla="*/ G37 w 21600"/>
                <a:gd name="T23" fmla="*/ G42 h 21600"/>
              </a:gdLst>
              <a:ahLst/>
              <a:cxnLst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</a:cxnLst>
              <a:rect l="T20" t="T21" r="T22" b="T23"/>
              <a:pathLst>
                <a:path w="21600" h="21600">
                  <a:moveTo>
                    <a:pt x="5400" y="10800"/>
                  </a:moveTo>
                  <a:cubicBezTo>
                    <a:pt x="5400" y="7817"/>
                    <a:pt x="7817" y="5400"/>
                    <a:pt x="10800" y="5400"/>
                  </a:cubicBezTo>
                  <a:cubicBezTo>
                    <a:pt x="13782" y="5399"/>
                    <a:pt x="16199" y="7817"/>
                    <a:pt x="16200" y="10799"/>
                  </a:cubicBezTo>
                  <a:lnTo>
                    <a:pt x="21600" y="10800"/>
                  </a:lnTo>
                  <a:cubicBezTo>
                    <a:pt x="21600" y="4835"/>
                    <a:pt x="16764" y="0"/>
                    <a:pt x="10800" y="0"/>
                  </a:cubicBezTo>
                  <a:cubicBezTo>
                    <a:pt x="4835" y="0"/>
                    <a:pt x="0" y="4835"/>
                    <a:pt x="0" y="10800"/>
                  </a:cubicBezTo>
                  <a:close/>
                </a:path>
              </a:pathLst>
            </a:custGeom>
            <a:solidFill>
              <a:srgbClr val="FFFFFF"/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wrap="none" anchor="ctr"/>
            <a:lstStyle/>
            <a:p>
              <a:endParaRPr lang="pl-PL" sz="2000">
                <a:solidFill>
                  <a:srgbClr val="C00000"/>
                </a:solidFill>
              </a:endParaRPr>
            </a:p>
          </p:txBody>
        </p:sp>
      </p:grpSp>
      <p:pic>
        <p:nvPicPr>
          <p:cNvPr id="773132" name="Picture 12" descr="ASOccino-c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77853" y="1495450"/>
            <a:ext cx="1333500" cy="819150"/>
          </a:xfrm>
          <a:prstGeom prst="rect">
            <a:avLst/>
          </a:prstGeom>
          <a:noFill/>
        </p:spPr>
      </p:pic>
      <p:pic>
        <p:nvPicPr>
          <p:cNvPr id="773133" name="Picture 13" descr="ASOccino-d"/>
          <p:cNvPicPr>
            <a:picLocks noChangeAspect="1" noChangeArrowheads="1"/>
          </p:cNvPicPr>
          <p:nvPr/>
        </p:nvPicPr>
        <p:blipFill>
          <a:blip r:embed="rId4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706416" y="4087838"/>
            <a:ext cx="1393825" cy="1068387"/>
          </a:xfrm>
          <a:prstGeom prst="rect">
            <a:avLst/>
          </a:prstGeom>
          <a:noFill/>
        </p:spPr>
      </p:pic>
      <p:sp>
        <p:nvSpPr>
          <p:cNvPr id="773134" name="Text Box 14"/>
          <p:cNvSpPr txBox="1">
            <a:spLocks noChangeArrowheads="1"/>
          </p:cNvSpPr>
          <p:nvPr/>
        </p:nvSpPr>
        <p:spPr bwMode="auto">
          <a:xfrm>
            <a:off x="683568" y="1556792"/>
            <a:ext cx="2592387" cy="7570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04" tIns="45657" rIns="91304" bIns="45657">
            <a:spAutoFit/>
          </a:bodyPr>
          <a:lstStyle/>
          <a:p>
            <a:pPr>
              <a:lnSpc>
                <a:spcPct val="90000"/>
              </a:lnSpc>
              <a:spcBef>
                <a:spcPct val="50000"/>
              </a:spcBef>
            </a:pPr>
            <a:r>
              <a:rPr lang="pl-PL" sz="16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Wyprofilowany brzeg ułatwiający wylewanie w każdym kierunku</a:t>
            </a:r>
            <a:endParaRPr lang="en-US" sz="1600" dirty="0">
              <a:solidFill>
                <a:schemeClr val="bg2">
                  <a:lumMod val="75000"/>
                </a:schemeClr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773135" name="Text Box 15"/>
          <p:cNvSpPr txBox="1">
            <a:spLocks noChangeArrowheads="1"/>
          </p:cNvSpPr>
          <p:nvPr/>
        </p:nvSpPr>
        <p:spPr bwMode="auto">
          <a:xfrm>
            <a:off x="5722541" y="2767038"/>
            <a:ext cx="2054225" cy="58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04" tIns="45657" rIns="91304" bIns="45657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Wygodny uchwyt typu „soft </a:t>
            </a:r>
            <a:r>
              <a:rPr lang="pl-PL" sz="1600" dirty="0" err="1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touch</a:t>
            </a:r>
            <a:r>
              <a:rPr lang="pl-PL" sz="16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”</a:t>
            </a:r>
            <a:endParaRPr lang="en-US" sz="1600" dirty="0">
              <a:solidFill>
                <a:schemeClr val="bg2">
                  <a:lumMod val="75000"/>
                </a:schemeClr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773136" name="Text Box 16"/>
          <p:cNvSpPr txBox="1">
            <a:spLocks noChangeArrowheads="1"/>
          </p:cNvSpPr>
          <p:nvPr/>
        </p:nvSpPr>
        <p:spPr bwMode="auto">
          <a:xfrm>
            <a:off x="755576" y="2852936"/>
            <a:ext cx="2571750" cy="21850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04" tIns="45657" rIns="91304" bIns="45657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Dzbanek z aluminium z obudowa ze stali i powłoką nieprzywierającą wewnątrz </a:t>
            </a:r>
            <a:endParaRPr lang="en-US" sz="1600" dirty="0">
              <a:solidFill>
                <a:schemeClr val="bg2">
                  <a:lumMod val="75000"/>
                </a:schemeClr>
              </a:solidFill>
              <a:latin typeface="Verdana" pitchFamily="34" charset="0"/>
              <a:ea typeface="ＭＳ Ｐゴシック" pitchFamily="34" charset="-128"/>
            </a:endParaRPr>
          </a:p>
          <a:p>
            <a:pPr>
              <a:spcBef>
                <a:spcPct val="50000"/>
              </a:spcBef>
            </a:pP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Max </a:t>
            </a:r>
            <a:r>
              <a:rPr lang="pl-PL" sz="16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pojemność          </a:t>
            </a:r>
            <a:r>
              <a:rPr lang="en-US" sz="16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300 </a:t>
            </a:r>
            <a:r>
              <a:rPr lang="en-US" sz="16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ml </a:t>
            </a:r>
            <a:r>
              <a:rPr lang="pl-PL" sz="16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w programie gorące mleko</a:t>
            </a:r>
            <a:endParaRPr lang="en-US" sz="1600" dirty="0">
              <a:solidFill>
                <a:schemeClr val="bg2">
                  <a:lumMod val="75000"/>
                </a:schemeClr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773143" name="Text Box 23"/>
          <p:cNvSpPr txBox="1">
            <a:spLocks noChangeArrowheads="1"/>
          </p:cNvSpPr>
          <p:nvPr/>
        </p:nvSpPr>
        <p:spPr bwMode="auto">
          <a:xfrm>
            <a:off x="5724128" y="1628800"/>
            <a:ext cx="2149475" cy="83086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04" tIns="45657" rIns="91304" bIns="45657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Pokrywka zapobiegająca przelaniu </a:t>
            </a:r>
            <a:endParaRPr lang="en-US" sz="1600" dirty="0">
              <a:solidFill>
                <a:schemeClr val="bg2">
                  <a:lumMod val="75000"/>
                </a:schemeClr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773144" name="Line 24"/>
          <p:cNvSpPr>
            <a:spLocks noChangeShapeType="1"/>
          </p:cNvSpPr>
          <p:nvPr/>
        </p:nvSpPr>
        <p:spPr bwMode="auto">
          <a:xfrm flipH="1" flipV="1">
            <a:off x="5632053" y="3500463"/>
            <a:ext cx="3937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 sz="200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773145" name="Line 25"/>
          <p:cNvSpPr>
            <a:spLocks noChangeShapeType="1"/>
          </p:cNvSpPr>
          <p:nvPr/>
        </p:nvSpPr>
        <p:spPr bwMode="auto">
          <a:xfrm flipH="1" flipV="1">
            <a:off x="5074841" y="4652988"/>
            <a:ext cx="392112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 sz="2000">
              <a:solidFill>
                <a:srgbClr val="C00000"/>
              </a:solidFill>
            </a:endParaRPr>
          </a:p>
        </p:txBody>
      </p:sp>
      <p:sp>
        <p:nvSpPr>
          <p:cNvPr id="773146" name="Text Box 26"/>
          <p:cNvSpPr txBox="1">
            <a:spLocks noChangeArrowheads="1"/>
          </p:cNvSpPr>
          <p:nvPr/>
        </p:nvSpPr>
        <p:spPr bwMode="auto">
          <a:xfrm>
            <a:off x="5779691" y="4491063"/>
            <a:ext cx="1841500" cy="58464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04" tIns="45657" rIns="91304" bIns="45657"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6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Baza obrotowa </a:t>
            </a:r>
            <a:r>
              <a:rPr lang="fr-FR" sz="16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360°</a:t>
            </a:r>
            <a:endParaRPr lang="fr-FR" sz="1600" dirty="0">
              <a:solidFill>
                <a:schemeClr val="bg2">
                  <a:lumMod val="75000"/>
                </a:schemeClr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773147" name="Text Box 27"/>
          <p:cNvSpPr txBox="1">
            <a:spLocks noChangeArrowheads="1"/>
          </p:cNvSpPr>
          <p:nvPr/>
        </p:nvSpPr>
        <p:spPr bwMode="auto">
          <a:xfrm>
            <a:off x="5709841" y="3752875"/>
            <a:ext cx="2301875" cy="6092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91304" tIns="45657" rIns="91304" bIns="45657">
            <a:spAutoFit/>
          </a:bodyPr>
          <a:lstStyle/>
          <a:p>
            <a:pPr>
              <a:lnSpc>
                <a:spcPct val="70000"/>
              </a:lnSpc>
              <a:spcBef>
                <a:spcPct val="50000"/>
              </a:spcBef>
            </a:pPr>
            <a:r>
              <a:rPr lang="pl-PL" sz="1600" dirty="0" smtClean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ea typeface="ＭＳ Ｐゴシック" pitchFamily="34" charset="-128"/>
              </a:rPr>
              <a:t>Dolna część dzbanka wykonana z plastiku</a:t>
            </a:r>
            <a:endParaRPr lang="en-US" sz="1600" dirty="0">
              <a:solidFill>
                <a:schemeClr val="bg2">
                  <a:lumMod val="75000"/>
                </a:schemeClr>
              </a:solidFill>
              <a:latin typeface="Verdana" pitchFamily="34" charset="0"/>
              <a:ea typeface="ＭＳ Ｐゴシック" pitchFamily="34" charset="-128"/>
            </a:endParaRPr>
          </a:p>
        </p:txBody>
      </p:sp>
      <p:sp>
        <p:nvSpPr>
          <p:cNvPr id="773148" name="Line 28"/>
          <p:cNvSpPr>
            <a:spLocks noChangeShapeType="1"/>
          </p:cNvSpPr>
          <p:nvPr/>
        </p:nvSpPr>
        <p:spPr bwMode="auto">
          <a:xfrm flipH="1" flipV="1">
            <a:off x="5074841" y="3860825"/>
            <a:ext cx="647700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 sz="2000">
              <a:solidFill>
                <a:srgbClr val="C00000"/>
              </a:solidFill>
            </a:endParaRPr>
          </a:p>
        </p:txBody>
      </p:sp>
      <p:sp>
        <p:nvSpPr>
          <p:cNvPr id="773149" name="Line 29"/>
          <p:cNvSpPr>
            <a:spLocks noChangeShapeType="1"/>
          </p:cNvSpPr>
          <p:nvPr/>
        </p:nvSpPr>
        <p:spPr bwMode="auto">
          <a:xfrm flipV="1">
            <a:off x="2769791" y="2489225"/>
            <a:ext cx="982662" cy="3175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 sz="2000">
              <a:solidFill>
                <a:srgbClr val="C00000"/>
              </a:solidFill>
            </a:endParaRPr>
          </a:p>
        </p:txBody>
      </p:sp>
      <p:sp>
        <p:nvSpPr>
          <p:cNvPr id="773150" name="Line 30"/>
          <p:cNvSpPr>
            <a:spLocks noChangeShapeType="1"/>
          </p:cNvSpPr>
          <p:nvPr/>
        </p:nvSpPr>
        <p:spPr bwMode="auto">
          <a:xfrm>
            <a:off x="3317478" y="3103588"/>
            <a:ext cx="466725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 sz="2000">
              <a:solidFill>
                <a:srgbClr val="C00000"/>
              </a:solidFill>
            </a:endParaRPr>
          </a:p>
        </p:txBody>
      </p:sp>
      <p:sp>
        <p:nvSpPr>
          <p:cNvPr id="773151" name="Line 31"/>
          <p:cNvSpPr>
            <a:spLocks noChangeShapeType="1"/>
          </p:cNvSpPr>
          <p:nvPr/>
        </p:nvSpPr>
        <p:spPr bwMode="auto">
          <a:xfrm>
            <a:off x="3346053" y="3943375"/>
            <a:ext cx="465138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 sz="2000">
              <a:solidFill>
                <a:srgbClr val="C00000"/>
              </a:solidFill>
            </a:endParaRPr>
          </a:p>
        </p:txBody>
      </p:sp>
      <p:sp>
        <p:nvSpPr>
          <p:cNvPr id="773152" name="Line 32"/>
          <p:cNvSpPr>
            <a:spLocks noChangeShapeType="1"/>
          </p:cNvSpPr>
          <p:nvPr/>
        </p:nvSpPr>
        <p:spPr bwMode="auto">
          <a:xfrm flipH="1">
            <a:off x="6025753" y="3322663"/>
            <a:ext cx="0" cy="17145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/>
          </a:ln>
          <a:effectLst/>
        </p:spPr>
        <p:txBody>
          <a:bodyPr/>
          <a:lstStyle/>
          <a:p>
            <a:endParaRPr lang="pl-PL" sz="2000">
              <a:solidFill>
                <a:srgbClr val="C00000"/>
              </a:solidFill>
            </a:endParaRPr>
          </a:p>
        </p:txBody>
      </p:sp>
      <p:sp>
        <p:nvSpPr>
          <p:cNvPr id="773153" name="Line 33"/>
          <p:cNvSpPr>
            <a:spLocks noChangeShapeType="1"/>
          </p:cNvSpPr>
          <p:nvPr/>
        </p:nvSpPr>
        <p:spPr bwMode="auto">
          <a:xfrm flipH="1" flipV="1">
            <a:off x="5111353" y="1916138"/>
            <a:ext cx="392113" cy="0"/>
          </a:xfrm>
          <a:prstGeom prst="line">
            <a:avLst/>
          </a:prstGeom>
          <a:noFill/>
          <a:ln w="9525">
            <a:solidFill>
              <a:srgbClr val="000000"/>
            </a:solidFill>
            <a:round/>
            <a:headEnd/>
            <a:tailEnd type="triangle" w="med" len="med"/>
          </a:ln>
          <a:effectLst/>
        </p:spPr>
        <p:txBody>
          <a:bodyPr/>
          <a:lstStyle/>
          <a:p>
            <a:endParaRPr lang="pl-PL" sz="2000">
              <a:solidFill>
                <a:srgbClr val="C00000"/>
              </a:solidFill>
            </a:endParaRPr>
          </a:p>
        </p:txBody>
      </p:sp>
      <p:sp>
        <p:nvSpPr>
          <p:cNvPr id="40" name="Text Box 9"/>
          <p:cNvSpPr txBox="1">
            <a:spLocks noChangeArrowheads="1"/>
          </p:cNvSpPr>
          <p:nvPr/>
        </p:nvSpPr>
        <p:spPr bwMode="auto">
          <a:xfrm>
            <a:off x="899592" y="260648"/>
            <a:ext cx="9144000" cy="64631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600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Automatyczny </a:t>
            </a:r>
            <a:r>
              <a:rPr lang="pl-PL" sz="3600" b="1" dirty="0" err="1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spieniacz</a:t>
            </a:r>
            <a:r>
              <a:rPr lang="pl-PL" sz="3600" b="1" dirty="0" smtClean="0">
                <a:solidFill>
                  <a:schemeClr val="bg2">
                    <a:lumMod val="75000"/>
                  </a:schemeClr>
                </a:solidFill>
                <a:latin typeface="+mj-lt"/>
              </a:rPr>
              <a:t> do mleka</a:t>
            </a:r>
            <a:endParaRPr lang="fr-FR" sz="3600" b="1" dirty="0">
              <a:solidFill>
                <a:schemeClr val="bg2">
                  <a:lumMod val="75000"/>
                </a:schemeClr>
              </a:solidFill>
              <a:latin typeface="+mj-lt"/>
            </a:endParaRPr>
          </a:p>
        </p:txBody>
      </p:sp>
      <p:pic>
        <p:nvPicPr>
          <p:cNvPr id="42" name="Image 13" descr="Goutte de café.bmp"/>
          <p:cNvPicPr>
            <a:picLocks noChangeAspect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5786438"/>
            <a:ext cx="9144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Image 13" descr="Goutte de café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86438"/>
            <a:ext cx="9144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logoB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6143625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28662" y="35716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Automatyczny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spieniacz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do mleka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1" name="Prostokąt 10"/>
          <p:cNvSpPr/>
          <p:nvPr/>
        </p:nvSpPr>
        <p:spPr>
          <a:xfrm>
            <a:off x="3491880" y="2420888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Film</a:t>
            </a:r>
            <a:endParaRPr lang="pl-P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10"/>
          <p:cNvSpPr txBox="1">
            <a:spLocks noChangeArrowheads="1"/>
          </p:cNvSpPr>
          <p:nvPr/>
        </p:nvSpPr>
        <p:spPr bwMode="auto">
          <a:xfrm>
            <a:off x="3707904" y="2204864"/>
            <a:ext cx="4824536" cy="220058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>
              <a:buClr>
                <a:srgbClr val="C00000"/>
              </a:buClr>
              <a:buSzPct val="130000"/>
              <a:defRPr/>
            </a:pPr>
            <a:endParaRPr lang="pl-PL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Odpowiednikiem modelu EA8260 ale zamiast systemu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autocappuccino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posiada automatyczny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spieniacz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do mleka XL 2000</a:t>
            </a:r>
            <a:endParaRPr lang="pl-PL" sz="16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1" algn="l">
              <a:buClr>
                <a:srgbClr val="C00000"/>
              </a:buClr>
              <a:buSzPct val="130000"/>
              <a:defRPr/>
            </a:pPr>
            <a:endParaRPr lang="pl-PL" sz="3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en-US" sz="2200" dirty="0">
              <a:latin typeface="Verdana" pitchFamily="34" charset="0"/>
            </a:endParaRPr>
          </a:p>
        </p:txBody>
      </p:sp>
      <p:pic>
        <p:nvPicPr>
          <p:cNvPr id="37892" name="Image 13" descr="Goutte de café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86438"/>
            <a:ext cx="9144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logoB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6143625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779912" y="1772816"/>
            <a:ext cx="596830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b="1" kern="0" dirty="0" smtClean="0">
                <a:solidFill>
                  <a:srgbClr val="8E8581"/>
                </a:solidFill>
                <a:latin typeface="Arial"/>
              </a:rPr>
              <a:t> NOWY  MODEL  EA8261</a:t>
            </a:r>
          </a:p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endParaRPr lang="pl-PL" b="1" kern="0" dirty="0" smtClean="0">
              <a:solidFill>
                <a:srgbClr val="8E8581"/>
              </a:solidFill>
              <a:latin typeface="Arial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28662" y="35716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Ekspresy automatyczne  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0" name="Image 8" descr="EA8260 Espresseria Automatic Premium Metal.png"/>
          <p:cNvPicPr>
            <a:picLocks noChangeAspect="1"/>
          </p:cNvPicPr>
          <p:nvPr/>
        </p:nvPicPr>
        <p:blipFill>
          <a:blip r:embed="rId4" cstate="print"/>
          <a:srcRect l="8994" r="16717" b="6656"/>
          <a:stretch>
            <a:fillRect/>
          </a:stretch>
        </p:blipFill>
        <p:spPr>
          <a:xfrm>
            <a:off x="179512" y="1529324"/>
            <a:ext cx="2016224" cy="2976534"/>
          </a:xfrm>
          <a:prstGeom prst="rect">
            <a:avLst/>
          </a:prstGeom>
        </p:spPr>
      </p:pic>
      <p:pic>
        <p:nvPicPr>
          <p:cNvPr id="11" name="Picture 17"/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267744" y="3284984"/>
            <a:ext cx="1152128" cy="122933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3"/>
          <p:cNvSpPr>
            <a:spLocks noChangeArrowheads="1"/>
          </p:cNvSpPr>
          <p:nvPr/>
        </p:nvSpPr>
        <p:spPr bwMode="auto">
          <a:xfrm>
            <a:off x="3851920" y="620688"/>
            <a:ext cx="5292080" cy="656487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GB" sz="1600" b="1" u="sng" dirty="0">
              <a:solidFill>
                <a:srgbClr val="F04E22"/>
              </a:solidFill>
              <a:latin typeface="Tahoma" charset="0"/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GB" sz="1600" dirty="0">
              <a:latin typeface="Tahoma" charset="0"/>
            </a:endParaRPr>
          </a:p>
          <a:p>
            <a:pPr eaLnBrk="0" hangingPunct="0">
              <a:lnSpc>
                <a:spcPct val="80000"/>
              </a:lnSpc>
              <a:spcBef>
                <a:spcPct val="50000"/>
              </a:spcBef>
            </a:pPr>
            <a:endParaRPr lang="en-GB" sz="1600" dirty="0" smtClean="0">
              <a:latin typeface="Tahoma" charset="0"/>
            </a:endParaRPr>
          </a:p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 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Ultrakompaktowe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przechowywanie</a:t>
            </a: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800100" lvl="1" indent="-342900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pojemniki można ułożyć jeden na drugim ,        na podstawie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parowara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3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misy; pojemność  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</a:rPr>
              <a:t>max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. 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6,5L</a:t>
            </a:r>
          </a:p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fr-FR" sz="2000" dirty="0" smtClean="0">
                <a:solidFill>
                  <a:schemeClr val="bg1">
                    <a:lumMod val="50000"/>
                  </a:schemeClr>
                </a:solidFill>
              </a:rPr>
              <a:t>Aquatimer</a:t>
            </a:r>
            <a:endParaRPr lang="pl-PL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630238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określony poziom wody do rodzaju     potrawy</a:t>
            </a:r>
          </a:p>
          <a:p>
            <a:pPr marL="630238" lvl="1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po zużyciu wody gotowanie jest zakończone</a:t>
            </a: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Pokrywka służąca jako talerz do serwowania</a:t>
            </a: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Pojemnik na ryż</a:t>
            </a: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Widoczny poziom wody </a:t>
            </a: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Zbiornik na soki</a:t>
            </a:r>
            <a:endParaRPr lang="fr-FR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Moc</a:t>
            </a:r>
            <a:r>
              <a:rPr lang="fr-FR" dirty="0" smtClean="0">
                <a:solidFill>
                  <a:schemeClr val="bg1">
                    <a:lumMod val="50000"/>
                  </a:schemeClr>
                </a:solidFill>
              </a:rPr>
              <a:t> : 650W </a:t>
            </a:r>
          </a:p>
          <a:p>
            <a:pPr marL="173038" indent="-173038" algn="l" eaLnBrk="0" hangingPunct="0">
              <a:lnSpc>
                <a:spcPct val="105000"/>
              </a:lnSpc>
              <a:spcBef>
                <a:spcPct val="20000"/>
              </a:spcBef>
              <a:spcAft>
                <a:spcPct val="20000"/>
              </a:spcAft>
              <a:buFont typeface="Wingdings" pitchFamily="2" charset="2"/>
              <a:buChar char="§"/>
            </a:pPr>
            <a:endParaRPr lang="en-GB" sz="1600" dirty="0" smtClean="0">
              <a:solidFill>
                <a:srgbClr val="000000"/>
              </a:solidFill>
              <a:latin typeface="Arial" pitchFamily="34" charset="0"/>
              <a:cs typeface="Arial" pitchFamily="34" charset="0"/>
              <a:sym typeface="Wingdings" pitchFamily="2" charset="2"/>
            </a:endParaRPr>
          </a:p>
        </p:txBody>
      </p:sp>
      <p:sp>
        <p:nvSpPr>
          <p:cNvPr id="13" name="Rectangle 2"/>
          <p:cNvSpPr>
            <a:spLocks noGrp="1" noChangeArrowheads="1"/>
          </p:cNvSpPr>
          <p:nvPr>
            <p:ph type="title"/>
          </p:nvPr>
        </p:nvSpPr>
        <p:spPr>
          <a:xfrm>
            <a:off x="1000100" y="142852"/>
            <a:ext cx="7680080" cy="1143000"/>
          </a:xfrm>
        </p:spPr>
        <p:txBody>
          <a:bodyPr/>
          <a:lstStyle/>
          <a:p>
            <a:r>
              <a:rPr lang="pl-PL" dirty="0" err="1" smtClean="0"/>
              <a:t>Parowar</a:t>
            </a:r>
            <a:r>
              <a:rPr lang="pl-PL" dirty="0" smtClean="0"/>
              <a:t> Mini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Compact  VC 1301</a:t>
            </a:r>
            <a:endParaRPr lang="pl-PL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2132856"/>
            <a:ext cx="3491880" cy="37578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5843" name="AutoShape 14" descr="262511707@09022009-04FE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5844" name="AutoShape 16" descr="887161907@09022009-1A1B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sp>
        <p:nvSpPr>
          <p:cNvPr id="35845" name="AutoShape 18" descr="887161907@09022009-1A1B"/>
          <p:cNvSpPr>
            <a:spLocks noChangeAspect="1" noChangeArrowheads="1"/>
          </p:cNvSpPr>
          <p:nvPr/>
        </p:nvSpPr>
        <p:spPr bwMode="auto">
          <a:xfrm>
            <a:off x="4419600" y="3276600"/>
            <a:ext cx="304800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/>
          <a:lstStyle/>
          <a:p>
            <a:endParaRPr lang="pl-PL">
              <a:latin typeface="Calibri" pitchFamily="34" charset="0"/>
            </a:endParaRPr>
          </a:p>
        </p:txBody>
      </p:sp>
      <p:pic>
        <p:nvPicPr>
          <p:cNvPr id="35846" name="Image 9" descr="Goutte de café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86438"/>
            <a:ext cx="9144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Line 2"/>
          <p:cNvSpPr>
            <a:spLocks noChangeShapeType="1"/>
          </p:cNvSpPr>
          <p:nvPr/>
        </p:nvSpPr>
        <p:spPr bwMode="auto">
          <a:xfrm flipV="1">
            <a:off x="0" y="1785926"/>
            <a:ext cx="9144000" cy="4071938"/>
          </a:xfrm>
          <a:prstGeom prst="line">
            <a:avLst/>
          </a:prstGeom>
          <a:noFill/>
          <a:ln w="76200">
            <a:solidFill>
              <a:schemeClr val="bg1">
                <a:lumMod val="50000"/>
              </a:schemeClr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>
              <a:defRPr/>
            </a:pPr>
            <a:endParaRPr lang="fr-FR">
              <a:ln w="18415" cmpd="sng">
                <a:solidFill>
                  <a:srgbClr val="FFFFFF"/>
                </a:solidFill>
                <a:prstDash val="solid"/>
              </a:ln>
              <a:solidFill>
                <a:srgbClr val="FFFFFF"/>
              </a:solidFill>
              <a:effectLst>
                <a:outerShdw blurRad="63500" dir="3600000" algn="tl" rotWithShape="0">
                  <a:srgbClr val="000000">
                    <a:alpha val="70000"/>
                  </a:srgbClr>
                </a:outerShdw>
              </a:effectLst>
            </a:endParaRPr>
          </a:p>
        </p:txBody>
      </p:sp>
      <p:sp>
        <p:nvSpPr>
          <p:cNvPr id="23562" name="Text Box 24"/>
          <p:cNvSpPr txBox="1">
            <a:spLocks noChangeArrowheads="1"/>
          </p:cNvSpPr>
          <p:nvPr/>
        </p:nvSpPr>
        <p:spPr bwMode="auto">
          <a:xfrm>
            <a:off x="1142976" y="5143512"/>
            <a:ext cx="18907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40" tIns="47872" rIns="95740" bIns="47872">
            <a:spAutoFit/>
          </a:bodyPr>
          <a:lstStyle/>
          <a:p>
            <a:pPr algn="ctr" defTabSz="957263">
              <a:defRPr/>
            </a:pPr>
            <a:r>
              <a:rPr lang="pl-PL" sz="1600" b="1" dirty="0">
                <a:solidFill>
                  <a:srgbClr val="990000"/>
                </a:solidFill>
                <a:latin typeface="+mn-lt"/>
              </a:rPr>
              <a:t>EA8005</a:t>
            </a:r>
            <a:endParaRPr lang="fr-FR" sz="1400" b="1" dirty="0">
              <a:solidFill>
                <a:srgbClr val="990000"/>
              </a:solidFill>
              <a:latin typeface="+mn-lt"/>
            </a:endParaRPr>
          </a:p>
        </p:txBody>
      </p:sp>
      <p:pic>
        <p:nvPicPr>
          <p:cNvPr id="35849" name="Picture 45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071538" y="4214818"/>
            <a:ext cx="659068" cy="86518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" name="Grupa 29"/>
          <p:cNvGrpSpPr>
            <a:grpSpLocks/>
          </p:cNvGrpSpPr>
          <p:nvPr/>
        </p:nvGrpSpPr>
        <p:grpSpPr bwMode="auto">
          <a:xfrm>
            <a:off x="3214678" y="3286124"/>
            <a:ext cx="785818" cy="862011"/>
            <a:chOff x="3571868" y="2285992"/>
            <a:chExt cx="984255" cy="1076325"/>
          </a:xfrm>
        </p:grpSpPr>
        <p:pic>
          <p:nvPicPr>
            <p:cNvPr id="35870" name="Picture 46"/>
            <p:cNvPicPr>
              <a:picLocks noChangeAspect="1" noChangeArrowheads="1"/>
            </p:cNvPicPr>
            <p:nvPr/>
          </p:nvPicPr>
          <p:blipFill>
            <a:blip r:embed="rId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3571868" y="2285992"/>
              <a:ext cx="785812" cy="1076325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71" name="Picture 47" descr="pot à lait 2"/>
            <p:cNvPicPr>
              <a:picLocks noChangeAspect="1" noChangeArrowheads="1"/>
            </p:cNvPicPr>
            <p:nvPr/>
          </p:nvPicPr>
          <p:blipFill>
            <a:blip r:embed="rId5" cstate="print"/>
            <a:srcRect/>
            <a:stretch>
              <a:fillRect/>
            </a:stretch>
          </p:blipFill>
          <p:spPr bwMode="auto">
            <a:xfrm>
              <a:off x="4357686" y="2928934"/>
              <a:ext cx="198437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3" name="Grupa 32"/>
          <p:cNvGrpSpPr>
            <a:grpSpLocks/>
          </p:cNvGrpSpPr>
          <p:nvPr/>
        </p:nvGrpSpPr>
        <p:grpSpPr bwMode="auto">
          <a:xfrm>
            <a:off x="5724128" y="2276872"/>
            <a:ext cx="714380" cy="733423"/>
            <a:chOff x="6572250" y="1428750"/>
            <a:chExt cx="912813" cy="947738"/>
          </a:xfrm>
        </p:grpSpPr>
        <p:pic>
          <p:nvPicPr>
            <p:cNvPr id="35868" name="Image 15" descr="front_plastic_noir2.jpg"/>
            <p:cNvPicPr>
              <a:picLocks noChangeAspect="1"/>
            </p:cNvPicPr>
            <p:nvPr/>
          </p:nvPicPr>
          <p:blipFill>
            <a:blip r:embed="rId6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6572250" y="1428750"/>
              <a:ext cx="714375" cy="9477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9" name="Picture 47" descr="pot à lait 2"/>
            <p:cNvPicPr>
              <a:picLocks noChangeAspect="1" noChangeArrowheads="1"/>
            </p:cNvPicPr>
            <p:nvPr/>
          </p:nvPicPr>
          <p:blipFill>
            <a:blip r:embed="rId7" cstate="print"/>
            <a:srcRect/>
            <a:stretch>
              <a:fillRect/>
            </a:stretch>
          </p:blipFill>
          <p:spPr bwMode="auto">
            <a:xfrm>
              <a:off x="7286625" y="2000250"/>
              <a:ext cx="198438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4" name="Grupa 31"/>
          <p:cNvGrpSpPr>
            <a:grpSpLocks/>
          </p:cNvGrpSpPr>
          <p:nvPr/>
        </p:nvGrpSpPr>
        <p:grpSpPr bwMode="auto">
          <a:xfrm>
            <a:off x="6516216" y="1844824"/>
            <a:ext cx="785818" cy="750886"/>
            <a:chOff x="5572132" y="1463675"/>
            <a:chExt cx="984255" cy="965200"/>
          </a:xfrm>
        </p:grpSpPr>
        <p:pic>
          <p:nvPicPr>
            <p:cNvPr id="35866" name="Image 33" descr="front_plastic_rouge2.jpg"/>
            <p:cNvPicPr>
              <a:picLocks noChangeAspect="1"/>
            </p:cNvPicPr>
            <p:nvPr/>
          </p:nvPicPr>
          <p:blipFill>
            <a:blip r:embed="rId8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/>
            <a:stretch>
              <a:fillRect/>
            </a:stretch>
          </p:blipFill>
          <p:spPr bwMode="auto">
            <a:xfrm>
              <a:off x="5572132" y="1463675"/>
              <a:ext cx="725487" cy="96520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7" name="Picture 47" descr="pot à lait 2"/>
            <p:cNvPicPr>
              <a:picLocks noChangeAspect="1" noChangeArrowheads="1"/>
            </p:cNvPicPr>
            <p:nvPr/>
          </p:nvPicPr>
          <p:blipFill>
            <a:blip r:embed="rId9" cstate="print"/>
            <a:srcRect/>
            <a:stretch>
              <a:fillRect/>
            </a:stretch>
          </p:blipFill>
          <p:spPr bwMode="auto">
            <a:xfrm>
              <a:off x="6357950" y="2000240"/>
              <a:ext cx="198437" cy="3746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grpSp>
        <p:nvGrpSpPr>
          <p:cNvPr id="5" name="Grupa 33"/>
          <p:cNvGrpSpPr>
            <a:grpSpLocks/>
          </p:cNvGrpSpPr>
          <p:nvPr/>
        </p:nvGrpSpPr>
        <p:grpSpPr bwMode="auto">
          <a:xfrm>
            <a:off x="7286644" y="1500174"/>
            <a:ext cx="885756" cy="785811"/>
            <a:chOff x="7643813" y="1000125"/>
            <a:chExt cx="1011237" cy="1000125"/>
          </a:xfrm>
        </p:grpSpPr>
        <p:pic>
          <p:nvPicPr>
            <p:cNvPr id="35864" name="Picture 4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643813" y="1000125"/>
              <a:ext cx="822325" cy="100012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35865" name="Picture 47" descr="pot à lait 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429625" y="1504939"/>
              <a:ext cx="225425" cy="423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23570" name="Prostokąt 35"/>
          <p:cNvSpPr>
            <a:spLocks noChangeArrowheads="1"/>
          </p:cNvSpPr>
          <p:nvPr/>
        </p:nvSpPr>
        <p:spPr bwMode="auto">
          <a:xfrm>
            <a:off x="3791225" y="4071942"/>
            <a:ext cx="9236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57263">
              <a:defRPr/>
            </a:pPr>
            <a:r>
              <a:rPr lang="pl-PL" sz="1600" b="1" dirty="0">
                <a:solidFill>
                  <a:srgbClr val="990000"/>
                </a:solidFill>
                <a:latin typeface="+mj-lt"/>
              </a:rPr>
              <a:t>EA8050</a:t>
            </a:r>
            <a:endParaRPr lang="fr-FR" sz="1600" b="1" dirty="0">
              <a:solidFill>
                <a:srgbClr val="990000"/>
              </a:solidFill>
              <a:latin typeface="+mj-lt"/>
            </a:endParaRPr>
          </a:p>
        </p:txBody>
      </p:sp>
      <p:sp>
        <p:nvSpPr>
          <p:cNvPr id="23571" name="Prostokąt 36"/>
          <p:cNvSpPr>
            <a:spLocks noChangeArrowheads="1"/>
          </p:cNvSpPr>
          <p:nvPr/>
        </p:nvSpPr>
        <p:spPr bwMode="auto">
          <a:xfrm>
            <a:off x="5929322" y="3071810"/>
            <a:ext cx="1285884" cy="40011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defTabSz="957263">
              <a:defRPr/>
            </a:pPr>
            <a:r>
              <a:rPr lang="pl-PL" sz="1600" b="1" dirty="0" smtClean="0">
                <a:solidFill>
                  <a:srgbClr val="990000"/>
                </a:solidFill>
                <a:latin typeface="+mj-lt"/>
              </a:rPr>
              <a:t>EA8250</a:t>
            </a:r>
            <a:r>
              <a:rPr lang="pl-PL" sz="2000" b="1" dirty="0" smtClean="0">
                <a:solidFill>
                  <a:srgbClr val="990000"/>
                </a:solidFill>
                <a:latin typeface="+mj-lt"/>
              </a:rPr>
              <a:t> </a:t>
            </a:r>
            <a:endParaRPr lang="fr-FR" sz="2000" b="1" dirty="0" smtClean="0">
              <a:solidFill>
                <a:srgbClr val="990000"/>
              </a:solidFill>
              <a:latin typeface="+mj-lt"/>
            </a:endParaRPr>
          </a:p>
        </p:txBody>
      </p:sp>
      <p:sp>
        <p:nvSpPr>
          <p:cNvPr id="23572" name="Prostokąt 37"/>
          <p:cNvSpPr>
            <a:spLocks noChangeArrowheads="1"/>
          </p:cNvSpPr>
          <p:nvPr/>
        </p:nvSpPr>
        <p:spPr bwMode="auto">
          <a:xfrm>
            <a:off x="8220349" y="2071678"/>
            <a:ext cx="9236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57263">
              <a:defRPr/>
            </a:pPr>
            <a:r>
              <a:rPr lang="pl-PL" sz="1600" b="1" dirty="0" smtClean="0">
                <a:solidFill>
                  <a:srgbClr val="990000"/>
                </a:solidFill>
                <a:latin typeface="+mj-lt"/>
              </a:rPr>
              <a:t>EA8261</a:t>
            </a:r>
            <a:endParaRPr lang="fr-FR" sz="2000" b="1" dirty="0">
              <a:solidFill>
                <a:srgbClr val="990000"/>
              </a:solidFill>
              <a:latin typeface="+mj-lt"/>
            </a:endParaRPr>
          </a:p>
        </p:txBody>
      </p:sp>
      <p:pic>
        <p:nvPicPr>
          <p:cNvPr id="35857" name="Picture 7" descr="logoBig2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6572250" y="6143625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4" name="Text Box 24"/>
          <p:cNvSpPr txBox="1">
            <a:spLocks noChangeArrowheads="1"/>
          </p:cNvSpPr>
          <p:nvPr/>
        </p:nvSpPr>
        <p:spPr bwMode="auto">
          <a:xfrm>
            <a:off x="1928794" y="4714884"/>
            <a:ext cx="18907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40" tIns="47872" rIns="95740" bIns="47872">
            <a:spAutoFit/>
          </a:bodyPr>
          <a:lstStyle/>
          <a:p>
            <a:pPr algn="ctr" defTabSz="957263">
              <a:defRPr/>
            </a:pPr>
            <a:r>
              <a:rPr lang="pl-PL" sz="1600" b="1" dirty="0" smtClean="0">
                <a:solidFill>
                  <a:srgbClr val="990000"/>
                </a:solidFill>
                <a:latin typeface="+mn-lt"/>
              </a:rPr>
              <a:t>EA6930</a:t>
            </a:r>
            <a:endParaRPr lang="fr-FR" sz="1400" b="1" dirty="0">
              <a:solidFill>
                <a:srgbClr val="990000"/>
              </a:solidFill>
              <a:latin typeface="+mn-lt"/>
            </a:endParaRPr>
          </a:p>
        </p:txBody>
      </p:sp>
      <p:pic>
        <p:nvPicPr>
          <p:cNvPr id="35859" name="Picture 24" descr="\\Var11nt\seb_marketing\zdjecia\Nowości Krups czerwiec 2008\packshot_ea8025_all_fond_blanc.jpg"/>
          <p:cNvPicPr>
            <a:picLocks noChangeAspect="1" noChangeArrowheads="1"/>
          </p:cNvPicPr>
          <p:nvPr/>
        </p:nvPicPr>
        <p:blipFill>
          <a:blip r:embed="rId13" cstate="print"/>
          <a:srcRect/>
          <a:stretch>
            <a:fillRect/>
          </a:stretch>
        </p:blipFill>
        <p:spPr bwMode="auto">
          <a:xfrm>
            <a:off x="2500298" y="3500438"/>
            <a:ext cx="730245" cy="93870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8" name="Prostokąt 35"/>
          <p:cNvSpPr>
            <a:spLocks noChangeArrowheads="1"/>
          </p:cNvSpPr>
          <p:nvPr/>
        </p:nvSpPr>
        <p:spPr bwMode="auto">
          <a:xfrm>
            <a:off x="4434167" y="3786190"/>
            <a:ext cx="9236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>
            <a:spAutoFit/>
          </a:bodyPr>
          <a:lstStyle/>
          <a:p>
            <a:pPr algn="ctr" defTabSz="957263">
              <a:defRPr/>
            </a:pPr>
            <a:r>
              <a:rPr lang="pl-PL" sz="1600" b="1" dirty="0" smtClean="0">
                <a:solidFill>
                  <a:srgbClr val="990000"/>
                </a:solidFill>
                <a:latin typeface="+mj-lt"/>
              </a:rPr>
              <a:t>EA8280</a:t>
            </a:r>
            <a:endParaRPr lang="fr-FR" sz="1600" b="1" dirty="0">
              <a:solidFill>
                <a:srgbClr val="990000"/>
              </a:solidFill>
              <a:latin typeface="+mj-lt"/>
            </a:endParaRPr>
          </a:p>
        </p:txBody>
      </p:sp>
      <p:grpSp>
        <p:nvGrpSpPr>
          <p:cNvPr id="6" name="Grupa 34"/>
          <p:cNvGrpSpPr>
            <a:grpSpLocks/>
          </p:cNvGrpSpPr>
          <p:nvPr/>
        </p:nvGrpSpPr>
        <p:grpSpPr bwMode="auto">
          <a:xfrm>
            <a:off x="4929190" y="2500306"/>
            <a:ext cx="785818" cy="785818"/>
            <a:chOff x="4214810" y="2214554"/>
            <a:chExt cx="1038231" cy="1069980"/>
          </a:xfrm>
        </p:grpSpPr>
        <p:pic>
          <p:nvPicPr>
            <p:cNvPr id="35862" name="Picture 35" descr="pot à lait 2"/>
            <p:cNvPicPr>
              <a:picLocks noChangeAspect="1" noChangeArrowheads="1"/>
            </p:cNvPicPr>
            <p:nvPr/>
          </p:nvPicPr>
          <p:blipFill>
            <a:blip r:embed="rId14" cstate="print"/>
            <a:srcRect/>
            <a:stretch>
              <a:fillRect/>
            </a:stretch>
          </p:blipFill>
          <p:spPr bwMode="auto">
            <a:xfrm>
              <a:off x="5000628" y="2857496"/>
              <a:ext cx="252413" cy="427038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  <p:pic>
          <p:nvPicPr>
            <p:cNvPr id="35863" name="Picture 84"/>
            <p:cNvPicPr>
              <a:picLocks noChangeAspect="1" noChangeArrowheads="1"/>
            </p:cNvPicPr>
            <p:nvPr/>
          </p:nvPicPr>
          <p:blipFill>
            <a:blip r:embed="rId15"/>
            <a:srcRect l="3223" r="8064" b="7829"/>
            <a:stretch>
              <a:fillRect/>
            </a:stretch>
          </p:blipFill>
          <p:spPr bwMode="auto">
            <a:xfrm>
              <a:off x="4214810" y="2214554"/>
              <a:ext cx="731837" cy="1049337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37" name="Prostokąt 36"/>
          <p:cNvSpPr/>
          <p:nvPr/>
        </p:nvSpPr>
        <p:spPr>
          <a:xfrm>
            <a:off x="1043608" y="980728"/>
            <a:ext cx="4003948" cy="1588127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381000" lvl="0" indent="-381000">
              <a:spcBef>
                <a:spcPct val="20000"/>
              </a:spcBef>
              <a:defRPr/>
            </a:pPr>
            <a:r>
              <a:rPr lang="pl-PL" b="1" kern="0" dirty="0" smtClean="0">
                <a:solidFill>
                  <a:schemeClr val="bg2"/>
                </a:solidFill>
              </a:rPr>
              <a:t>NOWE PRODUKTY</a:t>
            </a:r>
            <a:endParaRPr lang="pl-PL" sz="14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defRPr/>
            </a:pPr>
            <a:endParaRPr lang="pl-PL" sz="10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400" dirty="0" smtClean="0">
                <a:solidFill>
                  <a:schemeClr val="bg2"/>
                </a:solidFill>
              </a:rPr>
              <a:t>EA8261  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400" dirty="0" smtClean="0">
                <a:solidFill>
                  <a:schemeClr val="bg2"/>
                </a:solidFill>
              </a:rPr>
              <a:t>EA8280 – Euro Net 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400" dirty="0" smtClean="0">
                <a:solidFill>
                  <a:schemeClr val="bg2"/>
                </a:solidFill>
              </a:rPr>
              <a:t>EA6930  - Media Markt</a:t>
            </a: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400" dirty="0" smtClean="0">
                <a:solidFill>
                  <a:schemeClr val="bg2"/>
                </a:solidFill>
              </a:rPr>
              <a:t>EA6910-  Media Markt</a:t>
            </a:r>
          </a:p>
        </p:txBody>
      </p:sp>
      <p:pic>
        <p:nvPicPr>
          <p:cNvPr id="39" name="Image 79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85720" y="4500570"/>
            <a:ext cx="642942" cy="889006"/>
          </a:xfrm>
          <a:prstGeom prst="rect">
            <a:avLst/>
          </a:prstGeom>
        </p:spPr>
      </p:pic>
      <p:pic>
        <p:nvPicPr>
          <p:cNvPr id="40" name="Image 80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1785918" y="3857628"/>
            <a:ext cx="653927" cy="900111"/>
          </a:xfrm>
          <a:prstGeom prst="rect">
            <a:avLst/>
          </a:prstGeom>
        </p:spPr>
      </p:pic>
      <p:sp>
        <p:nvSpPr>
          <p:cNvPr id="41" name="pole tekstowe 40"/>
          <p:cNvSpPr txBox="1"/>
          <p:nvPr/>
        </p:nvSpPr>
        <p:spPr>
          <a:xfrm>
            <a:off x="1403648" y="3429000"/>
            <a:ext cx="953742" cy="338554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Nowość  </a:t>
            </a:r>
            <a:endParaRPr lang="pl-PL" sz="1600" dirty="0">
              <a:solidFill>
                <a:schemeClr val="bg1"/>
              </a:solidFill>
            </a:endParaRPr>
          </a:p>
        </p:txBody>
      </p:sp>
      <p:pic>
        <p:nvPicPr>
          <p:cNvPr id="43" name="Picture 34" descr="pot à lait 2"/>
          <p:cNvPicPr>
            <a:picLocks noChangeAspect="1" noChangeArrowheads="1"/>
          </p:cNvPicPr>
          <p:nvPr/>
        </p:nvPicPr>
        <p:blipFill>
          <a:blip r:embed="rId18" cstate="print"/>
          <a:srcRect/>
          <a:stretch>
            <a:fillRect/>
          </a:stretch>
        </p:blipFill>
        <p:spPr bwMode="auto">
          <a:xfrm>
            <a:off x="4786314" y="3286124"/>
            <a:ext cx="232135" cy="4085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4" name="Prostokąt 43"/>
          <p:cNvSpPr/>
          <p:nvPr/>
        </p:nvSpPr>
        <p:spPr>
          <a:xfrm>
            <a:off x="6732240" y="2852936"/>
            <a:ext cx="923651" cy="338554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defTabSz="957263">
              <a:defRPr/>
            </a:pPr>
            <a:r>
              <a:rPr lang="pl-PL" sz="1600" b="1" dirty="0" smtClean="0">
                <a:solidFill>
                  <a:srgbClr val="990000"/>
                </a:solidFill>
              </a:rPr>
              <a:t>EA8255</a:t>
            </a:r>
            <a:endParaRPr lang="fr-FR" sz="2400" b="1" dirty="0">
              <a:solidFill>
                <a:srgbClr val="990000"/>
              </a:solidFill>
            </a:endParaRPr>
          </a:p>
        </p:txBody>
      </p:sp>
      <p:sp>
        <p:nvSpPr>
          <p:cNvPr id="45" name="Text Box 24"/>
          <p:cNvSpPr txBox="1">
            <a:spLocks noChangeArrowheads="1"/>
          </p:cNvSpPr>
          <p:nvPr/>
        </p:nvSpPr>
        <p:spPr bwMode="auto">
          <a:xfrm>
            <a:off x="357158" y="5429264"/>
            <a:ext cx="1890712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40" tIns="47872" rIns="95740" bIns="47872">
            <a:spAutoFit/>
          </a:bodyPr>
          <a:lstStyle/>
          <a:p>
            <a:pPr algn="ctr" defTabSz="957263">
              <a:defRPr/>
            </a:pPr>
            <a:r>
              <a:rPr lang="pl-PL" sz="1600" b="1" dirty="0" smtClean="0">
                <a:solidFill>
                  <a:srgbClr val="990000"/>
                </a:solidFill>
                <a:latin typeface="+mn-lt"/>
              </a:rPr>
              <a:t>EA6910</a:t>
            </a:r>
            <a:endParaRPr lang="fr-FR" sz="1400" b="1" dirty="0">
              <a:solidFill>
                <a:srgbClr val="990000"/>
              </a:solidFill>
              <a:latin typeface="+mn-lt"/>
            </a:endParaRPr>
          </a:p>
        </p:txBody>
      </p:sp>
      <p:sp>
        <p:nvSpPr>
          <p:cNvPr id="46" name="Text Box 24"/>
          <p:cNvSpPr txBox="1">
            <a:spLocks noChangeArrowheads="1"/>
          </p:cNvSpPr>
          <p:nvPr/>
        </p:nvSpPr>
        <p:spPr bwMode="auto">
          <a:xfrm>
            <a:off x="2643174" y="4429132"/>
            <a:ext cx="1890713" cy="3429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5740" tIns="47872" rIns="95740" bIns="47872">
            <a:spAutoFit/>
          </a:bodyPr>
          <a:lstStyle/>
          <a:p>
            <a:pPr algn="ctr" defTabSz="957263">
              <a:defRPr/>
            </a:pPr>
            <a:r>
              <a:rPr lang="pl-PL" sz="1600" b="1" dirty="0">
                <a:solidFill>
                  <a:srgbClr val="990000"/>
                </a:solidFill>
                <a:latin typeface="+mn-lt"/>
              </a:rPr>
              <a:t>EA8025</a:t>
            </a:r>
            <a:endParaRPr lang="fr-FR" sz="1400" b="1" dirty="0">
              <a:solidFill>
                <a:srgbClr val="990000"/>
              </a:solidFill>
              <a:latin typeface="+mn-lt"/>
            </a:endParaRPr>
          </a:p>
        </p:txBody>
      </p:sp>
      <p:pic>
        <p:nvPicPr>
          <p:cNvPr id="47" name="Picture 45"/>
          <p:cNvPicPr>
            <a:picLocks noChangeAspect="1" noChangeArrowheads="1"/>
          </p:cNvPicPr>
          <p:nvPr/>
        </p:nvPicPr>
        <p:blipFill>
          <a:blip r:embed="rId19"/>
          <a:srcRect/>
          <a:stretch>
            <a:fillRect/>
          </a:stretch>
        </p:blipFill>
        <p:spPr bwMode="auto">
          <a:xfrm>
            <a:off x="4000496" y="3000372"/>
            <a:ext cx="651141" cy="738185"/>
          </a:xfrm>
          <a:prstGeom prst="rect">
            <a:avLst/>
          </a:prstGeom>
          <a:noFill/>
          <a:ln w="9525">
            <a:solidFill>
              <a:srgbClr val="8E8581"/>
            </a:solidFill>
            <a:miter lim="800000"/>
            <a:headEnd/>
            <a:tailEnd/>
          </a:ln>
          <a:effectLst/>
        </p:spPr>
      </p:pic>
      <p:grpSp>
        <p:nvGrpSpPr>
          <p:cNvPr id="49" name="Grupa 33"/>
          <p:cNvGrpSpPr>
            <a:grpSpLocks/>
          </p:cNvGrpSpPr>
          <p:nvPr/>
        </p:nvGrpSpPr>
        <p:grpSpPr bwMode="auto">
          <a:xfrm>
            <a:off x="8001024" y="1142984"/>
            <a:ext cx="785818" cy="785811"/>
            <a:chOff x="7643813" y="1000125"/>
            <a:chExt cx="1011237" cy="1000125"/>
          </a:xfrm>
        </p:grpSpPr>
        <p:pic>
          <p:nvPicPr>
            <p:cNvPr id="50" name="Picture 44"/>
            <p:cNvPicPr>
              <a:picLocks noChangeAspect="1" noChangeArrowheads="1"/>
            </p:cNvPicPr>
            <p:nvPr/>
          </p:nvPicPr>
          <p:blipFill>
            <a:blip r:embed="rId10"/>
            <a:srcRect/>
            <a:stretch>
              <a:fillRect/>
            </a:stretch>
          </p:blipFill>
          <p:spPr bwMode="auto">
            <a:xfrm>
              <a:off x="7643813" y="1000125"/>
              <a:ext cx="822325" cy="1000125"/>
            </a:xfrm>
            <a:prstGeom prst="rect">
              <a:avLst/>
            </a:prstGeom>
            <a:noFill/>
            <a:ln w="38100">
              <a:noFill/>
              <a:miter lim="800000"/>
              <a:headEnd/>
              <a:tailEnd/>
            </a:ln>
          </p:spPr>
        </p:pic>
        <p:pic>
          <p:nvPicPr>
            <p:cNvPr id="51" name="Picture 47" descr="pot à lait 2"/>
            <p:cNvPicPr>
              <a:picLocks noChangeAspect="1" noChangeArrowheads="1"/>
            </p:cNvPicPr>
            <p:nvPr/>
          </p:nvPicPr>
          <p:blipFill>
            <a:blip r:embed="rId11"/>
            <a:srcRect/>
            <a:stretch>
              <a:fillRect/>
            </a:stretch>
          </p:blipFill>
          <p:spPr bwMode="auto">
            <a:xfrm>
              <a:off x="8429625" y="1504939"/>
              <a:ext cx="225425" cy="423863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</p:pic>
      </p:grpSp>
      <p:sp>
        <p:nvSpPr>
          <p:cNvPr id="55" name="Prostokąt 35"/>
          <p:cNvSpPr>
            <a:spLocks noChangeArrowheads="1"/>
          </p:cNvSpPr>
          <p:nvPr/>
        </p:nvSpPr>
        <p:spPr bwMode="auto">
          <a:xfrm>
            <a:off x="5143504" y="3500438"/>
            <a:ext cx="9236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57263">
              <a:defRPr/>
            </a:pPr>
            <a:r>
              <a:rPr lang="pl-PL" sz="1600" b="1" dirty="0">
                <a:solidFill>
                  <a:srgbClr val="990000"/>
                </a:solidFill>
                <a:latin typeface="+mj-lt"/>
              </a:rPr>
              <a:t>EA8080</a:t>
            </a:r>
            <a:endParaRPr lang="fr-FR" sz="1600" b="1" dirty="0">
              <a:solidFill>
                <a:srgbClr val="990000"/>
              </a:solidFill>
              <a:latin typeface="+mj-lt"/>
            </a:endParaRPr>
          </a:p>
        </p:txBody>
      </p:sp>
      <p:pic>
        <p:nvPicPr>
          <p:cNvPr id="56" name="Picture 17" descr="ASoccino teflon clair base claire"/>
          <p:cNvPicPr>
            <a:picLocks noChangeAspect="1" noChangeArrowheads="1"/>
          </p:cNvPicPr>
          <p:nvPr/>
        </p:nvPicPr>
        <p:blipFill>
          <a:blip r:embed="rId20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429652" y="1428736"/>
            <a:ext cx="571504" cy="50447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57" name="Prostokąt 37"/>
          <p:cNvSpPr>
            <a:spLocks noChangeArrowheads="1"/>
          </p:cNvSpPr>
          <p:nvPr/>
        </p:nvSpPr>
        <p:spPr bwMode="auto">
          <a:xfrm>
            <a:off x="7643834" y="2357430"/>
            <a:ext cx="923651" cy="33855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none">
            <a:spAutoFit/>
          </a:bodyPr>
          <a:lstStyle/>
          <a:p>
            <a:pPr algn="ctr" defTabSz="957263">
              <a:defRPr/>
            </a:pPr>
            <a:r>
              <a:rPr lang="pl-PL" sz="1600" b="1" dirty="0" smtClean="0">
                <a:solidFill>
                  <a:srgbClr val="990000"/>
                </a:solidFill>
                <a:latin typeface="+mj-lt"/>
              </a:rPr>
              <a:t>EA8260</a:t>
            </a:r>
            <a:endParaRPr lang="fr-FR" sz="2000" b="1" dirty="0">
              <a:solidFill>
                <a:srgbClr val="990000"/>
              </a:solidFill>
              <a:latin typeface="+mj-lt"/>
            </a:endParaRPr>
          </a:p>
        </p:txBody>
      </p:sp>
      <p:sp>
        <p:nvSpPr>
          <p:cNvPr id="54" name="Text Box 9"/>
          <p:cNvSpPr txBox="1">
            <a:spLocks noChangeArrowheads="1"/>
          </p:cNvSpPr>
          <p:nvPr/>
        </p:nvSpPr>
        <p:spPr bwMode="auto">
          <a:xfrm>
            <a:off x="928662" y="35716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Ekspresy automatyczne  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59" name="pole tekstowe 58"/>
          <p:cNvSpPr txBox="1"/>
          <p:nvPr/>
        </p:nvSpPr>
        <p:spPr>
          <a:xfrm>
            <a:off x="179512" y="4077072"/>
            <a:ext cx="953742" cy="338554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Nowość  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61" name="pole tekstowe 60"/>
          <p:cNvSpPr txBox="1"/>
          <p:nvPr/>
        </p:nvSpPr>
        <p:spPr>
          <a:xfrm>
            <a:off x="3851920" y="2586390"/>
            <a:ext cx="953742" cy="338554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Nowość  </a:t>
            </a:r>
            <a:endParaRPr lang="pl-PL" sz="1600" dirty="0">
              <a:solidFill>
                <a:schemeClr val="bg1"/>
              </a:solidFill>
            </a:endParaRPr>
          </a:p>
        </p:txBody>
      </p:sp>
      <p:sp>
        <p:nvSpPr>
          <p:cNvPr id="62" name="pole tekstowe 61"/>
          <p:cNvSpPr txBox="1"/>
          <p:nvPr/>
        </p:nvSpPr>
        <p:spPr>
          <a:xfrm>
            <a:off x="7812360" y="692696"/>
            <a:ext cx="953742" cy="338554"/>
          </a:xfrm>
          <a:prstGeom prst="rect">
            <a:avLst/>
          </a:prstGeom>
          <a:solidFill>
            <a:srgbClr val="990000"/>
          </a:solidFill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chemeClr val="bg1"/>
                </a:solidFill>
              </a:rPr>
              <a:t>Nowość  </a:t>
            </a:r>
            <a:endParaRPr lang="pl-PL" sz="1600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8" name="Text Box 10"/>
          <p:cNvSpPr txBox="1">
            <a:spLocks noChangeArrowheads="1"/>
          </p:cNvSpPr>
          <p:nvPr/>
        </p:nvSpPr>
        <p:spPr bwMode="auto">
          <a:xfrm>
            <a:off x="3275856" y="1556792"/>
            <a:ext cx="5544616" cy="34932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>
              <a:buClr>
                <a:srgbClr val="C00000"/>
              </a:buClr>
              <a:buSzPct val="130000"/>
              <a:defRPr/>
            </a:pPr>
            <a:endParaRPr lang="pl-PL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Eleganckie  zestawy  do wszystkich modeli automatycznych </a:t>
            </a: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zestaw 4 porcelanowych filiżanek</a:t>
            </a: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pałeczki cukrowe</a:t>
            </a: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  zamówienia należy składać na sety     </a:t>
            </a:r>
          </a:p>
          <a:p>
            <a:pPr lvl="1" algn="l">
              <a:buClr>
                <a:srgbClr val="C00000"/>
              </a:buClr>
              <a:buSzPct val="130000"/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1" algn="l">
              <a:buClr>
                <a:srgbClr val="C00000"/>
              </a:buClr>
              <a:buSzPct val="130000"/>
              <a:defRPr/>
            </a:pPr>
            <a:endParaRPr lang="pl-PL" sz="3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en-US" sz="2200" dirty="0">
              <a:latin typeface="Verdana" pitchFamily="34" charset="0"/>
            </a:endParaRPr>
          </a:p>
        </p:txBody>
      </p:sp>
      <p:pic>
        <p:nvPicPr>
          <p:cNvPr id="37892" name="Image 13" descr="Goutte de café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86438"/>
            <a:ext cx="9144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logoB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6143625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175699" y="1268760"/>
            <a:ext cx="5968301" cy="7017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b="1" kern="0" dirty="0" smtClean="0">
                <a:solidFill>
                  <a:srgbClr val="8E8581"/>
                </a:solidFill>
                <a:latin typeface="Arial"/>
              </a:rPr>
              <a:t> WSPARCIE MARKETINGOWE</a:t>
            </a:r>
          </a:p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endParaRPr lang="pl-PL" b="1" kern="0" dirty="0" smtClean="0">
              <a:solidFill>
                <a:srgbClr val="8E8581"/>
              </a:solidFill>
              <a:latin typeface="Arial"/>
            </a:endParaRP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28662" y="35716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Ekspresy automatyczne  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8003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251520" y="1844824"/>
            <a:ext cx="2771799" cy="20753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4" name="Picture 4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251520" y="4077072"/>
            <a:ext cx="3191445" cy="137402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28005" name="Picture 5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4355976" y="4005064"/>
            <a:ext cx="3171825" cy="1533525"/>
          </a:xfrm>
          <a:prstGeom prst="rect">
            <a:avLst/>
          </a:prstGeom>
          <a:noFill/>
          <a:ln w="9525">
            <a:solidFill>
              <a:srgbClr val="990000"/>
            </a:solidFill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Image 13" descr="Goutte de café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86438"/>
            <a:ext cx="9144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logoB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6143625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419872" y="1124744"/>
            <a:ext cx="5436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b="1" kern="0" dirty="0" smtClean="0">
                <a:solidFill>
                  <a:srgbClr val="8E8581"/>
                </a:solidFill>
                <a:latin typeface="Arial"/>
              </a:rPr>
              <a:t> WPARCIE MARKETINGOWE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28662" y="35716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Ekspresy automatyczne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491880" y="1052736"/>
            <a:ext cx="5256584" cy="33393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>
              <a:buClr>
                <a:srgbClr val="C00000"/>
              </a:buClr>
              <a:buSzPct val="130000"/>
              <a:defRPr/>
            </a:pPr>
            <a:endParaRPr lang="pl-PL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Działania PR</a:t>
            </a:r>
            <a:endParaRPr lang="pl-PL" sz="16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1" algn="l">
              <a:buClr>
                <a:srgbClr val="C00000"/>
              </a:buClr>
              <a:buSzPct val="130000"/>
              <a:defRPr/>
            </a:pPr>
            <a:endParaRPr lang="pl-PL" sz="3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KRUPS  sponsorem turniejów  golfowych </a:t>
            </a:r>
          </a:p>
          <a:p>
            <a:pPr lvl="1" algn="l">
              <a:buClr>
                <a:srgbClr val="C00000"/>
              </a:buClr>
              <a:buSzPct val="130000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    Pro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Am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Tour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 7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turniejow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od  maja  do października</a:t>
            </a: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  standy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Krups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,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roll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-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upy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, degustacja kawy</a:t>
            </a: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5725" lvl="1"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rgbClr val="FFFFFF">
                    <a:lumMod val="50000"/>
                  </a:srgbClr>
                </a:solidFill>
                <a:latin typeface="Arial"/>
              </a:rPr>
              <a:t> Nowe katalogi   konsumenckie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en-US" sz="2200" dirty="0">
              <a:latin typeface="Verdana" pitchFamily="34" charset="0"/>
            </a:endParaRPr>
          </a:p>
        </p:txBody>
      </p:sp>
      <p:pic>
        <p:nvPicPr>
          <p:cNvPr id="123906" name="Picture 2"/>
          <p:cNvPicPr>
            <a:picLocks noChangeAspect="1" noChangeArrowheads="1"/>
          </p:cNvPicPr>
          <p:nvPr/>
        </p:nvPicPr>
        <p:blipFill>
          <a:blip r:embed="rId4"/>
          <a:srcRect l="9597" t="3204" r="13336" b="2400"/>
          <a:stretch>
            <a:fillRect/>
          </a:stretch>
        </p:blipFill>
        <p:spPr bwMode="auto">
          <a:xfrm>
            <a:off x="971600" y="1124744"/>
            <a:ext cx="1656184" cy="455450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 cstate="print"/>
          <a:srcRect l="7143" t="3140" r="9524" b="8936"/>
          <a:stretch>
            <a:fillRect/>
          </a:stretch>
        </p:blipFill>
        <p:spPr bwMode="auto">
          <a:xfrm>
            <a:off x="4716016" y="4077072"/>
            <a:ext cx="1944216" cy="155537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Image 13" descr="Goutte de café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86438"/>
            <a:ext cx="9144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logoB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6143625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1" name="Picture 2" descr="C:\Documents and Settings\annzawa\Pulpit\z8076739X.jpg"/>
          <p:cNvPicPr>
            <a:picLocks noChangeAspect="1" noChangeArrowheads="1"/>
          </p:cNvPicPr>
          <p:nvPr/>
        </p:nvPicPr>
        <p:blipFill>
          <a:blip r:embed="rId4"/>
          <a:srcRect l="22310" b="4271"/>
          <a:stretch>
            <a:fillRect/>
          </a:stretch>
        </p:blipFill>
        <p:spPr>
          <a:xfrm>
            <a:off x="539552" y="1772816"/>
            <a:ext cx="4032448" cy="3473875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2" name="Picture 2" descr="C:\Documents and Settings\ewakons\Pulpit\miedzyzdroje foto\KRUPS - Międzyzdroje 14.08.2010 (131).jpg"/>
          <p:cNvPicPr>
            <a:picLocks noChangeAspect="1" noChangeArrowheads="1"/>
          </p:cNvPicPr>
          <p:nvPr/>
        </p:nvPicPr>
        <p:blipFill>
          <a:blip r:embed="rId5"/>
          <a:srcRect l="13257" t="15382"/>
          <a:stretch>
            <a:fillRect/>
          </a:stretch>
        </p:blipFill>
        <p:spPr bwMode="auto">
          <a:xfrm>
            <a:off x="5220072" y="332656"/>
            <a:ext cx="3298237" cy="2376810"/>
          </a:xfrm>
          <a:prstGeom prst="rect">
            <a:avLst/>
          </a:prstGeom>
          <a:ln w="38100" cap="sq">
            <a:solidFill>
              <a:srgbClr val="000000"/>
            </a:solidFill>
            <a:prstDash val="solid"/>
            <a:miter lim="800000"/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pic>
        <p:nvPicPr>
          <p:cNvPr id="13" name="Picture 2" descr="C:\Documents and Settings\annzawa\Pulpit\zdjęcia_krups\KRUPS - Międzyzdroje 14.08.2010 (78).jpg"/>
          <p:cNvPicPr>
            <a:picLocks noChangeAspect="1" noChangeArrowheads="1"/>
          </p:cNvPicPr>
          <p:nvPr/>
        </p:nvPicPr>
        <p:blipFill>
          <a:blip r:embed="rId6"/>
          <a:srcRect l="8742" b="22"/>
          <a:stretch>
            <a:fillRect/>
          </a:stretch>
        </p:blipFill>
        <p:spPr>
          <a:xfrm>
            <a:off x="5148064" y="2996952"/>
            <a:ext cx="3312368" cy="2578070"/>
          </a:xfrm>
          <a:prstGeom prst="rect">
            <a:avLst/>
          </a:prstGeom>
          <a:ln w="38100" cap="sq">
            <a:solidFill>
              <a:srgbClr val="000000"/>
            </a:solidFill>
          </a:ln>
          <a:effectLst>
            <a:outerShdw blurRad="50800" dist="38100" dir="2700000" algn="tl" rotWithShape="0">
              <a:srgbClr val="000000">
                <a:alpha val="43000"/>
              </a:srgbClr>
            </a:outerShdw>
          </a:effectLst>
        </p:spPr>
      </p:pic>
      <p:sp>
        <p:nvSpPr>
          <p:cNvPr id="15" name="Prostokąt 14"/>
          <p:cNvSpPr/>
          <p:nvPr/>
        </p:nvSpPr>
        <p:spPr>
          <a:xfrm>
            <a:off x="1259632" y="332656"/>
            <a:ext cx="26236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Pro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</a:rPr>
              <a:t>Am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</a:rPr>
              <a:t>Tour</a:t>
            </a:r>
            <a:endParaRPr lang="pl-PL" sz="3200" b="1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2" name="Image 13" descr="Goutte de café.bmp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5786438"/>
            <a:ext cx="9144000" cy="1071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893" name="Picture 7" descr="logoB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72250" y="6143625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3707904" y="1772816"/>
            <a:ext cx="54360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l" eaLnBrk="0" hangingPunct="0">
              <a:spcBef>
                <a:spcPct val="20000"/>
              </a:spcBef>
              <a:buClr>
                <a:srgbClr val="CE1111"/>
              </a:buClr>
            </a:pPr>
            <a:r>
              <a:rPr lang="pl-PL" b="1" kern="0" dirty="0" smtClean="0">
                <a:solidFill>
                  <a:srgbClr val="8E8581"/>
                </a:solidFill>
                <a:latin typeface="Arial"/>
              </a:rPr>
              <a:t> WPARCIE MARKETINGOWE</a:t>
            </a:r>
          </a:p>
        </p:txBody>
      </p:sp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28662" y="35716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Ekspresy automatyczne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10" name="Text Box 10"/>
          <p:cNvSpPr txBox="1">
            <a:spLocks noChangeArrowheads="1"/>
          </p:cNvSpPr>
          <p:nvPr/>
        </p:nvSpPr>
        <p:spPr bwMode="auto">
          <a:xfrm>
            <a:off x="3635896" y="1916832"/>
            <a:ext cx="5256584" cy="2785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>
              <a:buClr>
                <a:srgbClr val="C00000"/>
              </a:buClr>
              <a:buSzPct val="130000"/>
              <a:defRPr/>
            </a:pPr>
            <a:endParaRPr lang="pl-PL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endParaRPr lang="pl-PL" sz="20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algn="l">
              <a:buClr>
                <a:srgbClr val="C00000"/>
              </a:buClr>
              <a:buSzPct val="130000"/>
              <a:buFont typeface="Wingdings" pitchFamily="2" charset="2"/>
              <a:buChar char="q"/>
              <a:defRPr/>
            </a:pPr>
            <a:r>
              <a:rPr lang="pl-PL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+mn-lt"/>
              </a:rPr>
              <a:t>Promocja konsumencka Money Back</a:t>
            </a:r>
            <a:endParaRPr lang="pl-PL" sz="1600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1" algn="l">
              <a:buClr>
                <a:srgbClr val="C00000"/>
              </a:buClr>
              <a:buSzPct val="130000"/>
              <a:defRPr/>
            </a:pPr>
            <a:endParaRPr lang="pl-PL" sz="300" dirty="0">
              <a:solidFill>
                <a:schemeClr val="bg1">
                  <a:lumMod val="50000"/>
                </a:schemeClr>
              </a:solidFill>
              <a:latin typeface="+mn-lt"/>
            </a:endParaRP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wszystkie  ekspresy automatyczne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Krups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 od 2 do 30 listopada</a:t>
            </a:r>
          </a:p>
          <a:p>
            <a:pPr lvl="1" algn="l">
              <a:buClr>
                <a:srgbClr val="C00000"/>
              </a:buClr>
              <a:buSzPct val="130000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lvl="1" algn="l">
              <a:buClr>
                <a:srgbClr val="C00000"/>
              </a:buClr>
              <a:buSzPct val="130000"/>
              <a:buFont typeface="Wingdings" pitchFamily="2" charset="2"/>
              <a:buChar char="§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C00000"/>
              </a:buClr>
              <a:buSzPct val="130000"/>
              <a:defRPr/>
            </a:pPr>
            <a:endParaRPr lang="en-US" sz="2200" dirty="0">
              <a:latin typeface="Verdana" pitchFamily="34" charset="0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/>
          <a:srcRect l="7501" t="39665" r="46783" b="26337"/>
          <a:stretch>
            <a:fillRect/>
          </a:stretch>
        </p:blipFill>
        <p:spPr bwMode="auto">
          <a:xfrm>
            <a:off x="395536" y="2132856"/>
            <a:ext cx="2918724" cy="2736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8"/>
          <p:cNvSpPr txBox="1">
            <a:spLocks noChangeArrowheads="1"/>
          </p:cNvSpPr>
          <p:nvPr/>
        </p:nvSpPr>
        <p:spPr bwMode="auto">
          <a:xfrm>
            <a:off x="1785938" y="2357438"/>
            <a:ext cx="300082" cy="113877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1" lang="pl-PL" sz="3600" b="1" dirty="0" smtClean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endParaRPr kumimoji="1" lang="en-US" sz="36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0" hangingPunct="0">
              <a:defRPr/>
            </a:pPr>
            <a:r>
              <a:rPr kumimoji="1" lang="pl-PL" sz="3200" dirty="0">
                <a:solidFill>
                  <a:srgbClr val="333300"/>
                </a:solidFill>
              </a:rPr>
              <a:t> </a:t>
            </a:r>
            <a:endParaRPr kumimoji="1" lang="en-US" sz="3200" dirty="0">
              <a:solidFill>
                <a:srgbClr val="333300"/>
              </a:solidFill>
            </a:endParaRPr>
          </a:p>
        </p:txBody>
      </p:sp>
      <p:pic>
        <p:nvPicPr>
          <p:cNvPr id="39939" name="Picture 4" descr="Frise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563888" y="2132856"/>
            <a:ext cx="1858996" cy="235970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 9" descr="KP1006 fro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3924300" y="4868863"/>
            <a:ext cx="1122363" cy="15827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0" name="Rectangle 3"/>
          <p:cNvSpPr txBox="1">
            <a:spLocks noChangeArrowheads="1"/>
          </p:cNvSpPr>
          <p:nvPr/>
        </p:nvSpPr>
        <p:spPr>
          <a:xfrm>
            <a:off x="395536" y="0"/>
            <a:ext cx="8388424" cy="1080120"/>
          </a:xfrm>
          <a:prstGeom prst="rect">
            <a:avLst/>
          </a:prstGeom>
          <a:noFill/>
        </p:spPr>
        <p:txBody>
          <a:bodyPr/>
          <a:lstStyle/>
          <a:p>
            <a:pPr marL="342900" indent="-342900" eaLnBrk="0" hangingPunct="0">
              <a:spcBef>
                <a:spcPct val="10000"/>
              </a:spcBef>
              <a:defRPr/>
            </a:pPr>
            <a:r>
              <a:rPr lang="pl-PL" sz="4400" kern="0" dirty="0">
                <a:solidFill>
                  <a:srgbClr val="663300"/>
                </a:solidFill>
                <a:latin typeface="Arial Rounded MT Bold" pitchFamily="34" charset="0"/>
                <a:cs typeface="+mn-cs"/>
              </a:rPr>
              <a:t>                   </a:t>
            </a:r>
          </a:p>
          <a:p>
            <a:pPr marL="342900" indent="-342900" eaLnBrk="0" hangingPunct="0">
              <a:spcBef>
                <a:spcPct val="10000"/>
              </a:spcBef>
              <a:defRPr/>
            </a:pPr>
            <a:r>
              <a:rPr lang="pl-PL" sz="4400" kern="0" dirty="0">
                <a:solidFill>
                  <a:srgbClr val="663300"/>
                </a:solidFill>
                <a:latin typeface="Arial Rounded MT Bold" pitchFamily="34" charset="0"/>
                <a:cs typeface="+mn-cs"/>
              </a:rPr>
              <a:t>              </a:t>
            </a:r>
            <a:endParaRPr lang="pl-PL" sz="4400" kern="0" dirty="0" smtClean="0">
              <a:solidFill>
                <a:srgbClr val="663300"/>
              </a:solidFill>
              <a:latin typeface="Arial Rounded MT Bold" pitchFamily="34" charset="0"/>
              <a:cs typeface="+mn-cs"/>
            </a:endParaRPr>
          </a:p>
          <a:p>
            <a:pPr marL="342900" indent="-342900" eaLnBrk="0" hangingPunct="0">
              <a:spcBef>
                <a:spcPct val="10000"/>
              </a:spcBef>
              <a:defRPr/>
            </a:pPr>
            <a:endParaRPr lang="pl-PL" sz="4400" kern="0" dirty="0" smtClean="0">
              <a:solidFill>
                <a:srgbClr val="663300"/>
              </a:solidFill>
              <a:latin typeface="Arial Rounded MT Bold" pitchFamily="34" charset="0"/>
            </a:endParaRPr>
          </a:p>
          <a:p>
            <a:pPr marL="342900" indent="-342900" eaLnBrk="0" hangingPunct="0">
              <a:spcBef>
                <a:spcPct val="10000"/>
              </a:spcBef>
              <a:defRPr/>
            </a:pPr>
            <a:r>
              <a:rPr lang="pl-PL" sz="4400" kern="0" dirty="0" smtClean="0">
                <a:solidFill>
                  <a:srgbClr val="663300"/>
                </a:solidFill>
                <a:latin typeface="Arial Rounded MT Bold" pitchFamily="34" charset="0"/>
                <a:cs typeface="+mn-cs"/>
              </a:rPr>
              <a:t> </a:t>
            </a:r>
            <a:r>
              <a:rPr lang="pl-PL" sz="44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Mały ekspres </a:t>
            </a:r>
            <a:r>
              <a:rPr lang="pl-PL" sz="4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    </a:t>
            </a:r>
          </a:p>
          <a:p>
            <a:pPr marL="342900" indent="-342900" eaLnBrk="0" hangingPunct="0">
              <a:spcBef>
                <a:spcPct val="10000"/>
              </a:spcBef>
              <a:defRPr/>
            </a:pPr>
            <a:r>
              <a:rPr lang="pl-PL" sz="44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z </a:t>
            </a:r>
            <a:r>
              <a:rPr lang="pl-PL" sz="48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                                 </a:t>
            </a:r>
            <a:r>
              <a:rPr lang="pl-PL" sz="6000" b="1" kern="0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Wielkim </a:t>
            </a:r>
            <a:r>
              <a:rPr lang="pl-PL" sz="6000" b="1" kern="0" dirty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+mj-lt"/>
                <a:cs typeface="+mn-cs"/>
              </a:rPr>
              <a:t>Potencjałem</a:t>
            </a:r>
            <a:endParaRPr lang="en-GB" sz="5400" b="1" kern="0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  <a:latin typeface="+mj-lt"/>
              <a:cs typeface="+mn-cs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27088" y="333375"/>
            <a:ext cx="7424737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l-PL" sz="3200" b="1" kern="0" dirty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PICCOLO </a:t>
            </a:r>
            <a:endParaRPr lang="en-GB" sz="3200" b="1" kern="0" dirty="0">
              <a:solidFill>
                <a:schemeClr val="bg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1108" y="0"/>
            <a:ext cx="922892" cy="11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4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 L 0 -0.33333  E" pathEditMode="relative" ptsTypes="">
                                      <p:cBhvr>
                                        <p:cTn id="6" dur="2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</p:childTnLst>
                                </p:cTn>
                              </p:par>
                              <p:par>
                                <p:cTn id="7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8" dur="2000" fill="hold"/>
                                        <p:tgtEl>
                                          <p:spTgt spid="19"/>
                                        </p:tgtEl>
                                      </p:cBhvr>
                                      <p:by x="300000" y="3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1043608" y="404664"/>
            <a:ext cx="7424737" cy="407988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b="1" dirty="0" smtClean="0">
                <a:solidFill>
                  <a:schemeClr val="bg2">
                    <a:lumMod val="75000"/>
                  </a:schemeClr>
                </a:solidFill>
              </a:rPr>
              <a:t>PICCOLO  </a:t>
            </a:r>
            <a:endParaRPr lang="en-GB" sz="32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468313" y="1557338"/>
            <a:ext cx="8207375" cy="5040312"/>
          </a:xfrm>
          <a:prstGeom prst="rect">
            <a:avLst/>
          </a:prstGeom>
          <a:noFill/>
        </p:spPr>
        <p:txBody>
          <a:bodyPr/>
          <a:lstStyle/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Piccolo to linia </a:t>
            </a:r>
            <a:r>
              <a:rPr lang="pl-PL" sz="2000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komplementarna  do </a:t>
            </a:r>
            <a:r>
              <a:rPr lang="pl-PL" sz="2000" b="1" kern="0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Melody</a:t>
            </a:r>
            <a:r>
              <a:rPr lang="pl-PL" sz="2000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oraz </a:t>
            </a:r>
            <a:r>
              <a:rPr lang="pl-PL" sz="2000" b="1" kern="0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Circolo</a:t>
            </a:r>
            <a:r>
              <a:rPr lang="pl-PL" sz="2000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pod względem </a:t>
            </a:r>
            <a:r>
              <a:rPr lang="pl-PL" sz="2000" kern="0" dirty="0" err="1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designu</a:t>
            </a: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oraz pozycjonowania cenowego </a:t>
            </a:r>
            <a:endParaRPr lang="pl-PL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Piccolo to ekspres o </a:t>
            </a:r>
            <a:r>
              <a:rPr lang="pl-PL" sz="2000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wyjątkowo kompaktowych rozmiarach </a:t>
            </a: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i w </a:t>
            </a:r>
            <a:r>
              <a:rPr lang="pl-PL" sz="2000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bardzo atrakcyjnym segmencie  cenowym</a:t>
            </a:r>
            <a:endParaRPr lang="pl-PL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Doskonale  odpowiada na </a:t>
            </a:r>
            <a:r>
              <a:rPr lang="pl-PL" sz="2000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potrzeby polskiego konsumenta </a:t>
            </a: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i </a:t>
            </a:r>
            <a:r>
              <a:rPr lang="pl-PL" sz="2000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trendy panujące na polskim rynku  </a:t>
            </a: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>
              <a:defRPr/>
            </a:pPr>
            <a:r>
              <a:rPr lang="en-US" sz="2200" dirty="0">
                <a:latin typeface="Verdana" pitchFamily="34" charset="0"/>
                <a:ea typeface="ＭＳ Ｐゴシック"/>
                <a:cs typeface="ＭＳ Ｐゴシック"/>
              </a:rPr>
              <a:t>		</a:t>
            </a: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 typeface="Wingdings" pitchFamily="2" charset="2"/>
              <a:buChar char="v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800100" lvl="1" indent="-342900" eaLnBrk="0" hangingPunct="0">
              <a:lnSpc>
                <a:spcPct val="110000"/>
              </a:lnSpc>
              <a:spcBef>
                <a:spcPct val="20000"/>
              </a:spcBef>
              <a:defRPr/>
            </a:pPr>
            <a:r>
              <a:rPr lang="pl-PL" b="1" kern="0" dirty="0">
                <a:solidFill>
                  <a:srgbClr val="663300"/>
                </a:solidFill>
                <a:latin typeface="Arial" charset="0"/>
                <a:cs typeface="+mn-cs"/>
              </a:rPr>
              <a:t> </a:t>
            </a: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</p:txBody>
      </p:sp>
      <p:pic>
        <p:nvPicPr>
          <p:cNvPr id="8" name="Picture 5" descr="mini_front_rouge_krups_30x42_300dp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34288" y="4293096"/>
            <a:ext cx="1509712" cy="21336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9" name="Picture 8" descr="mini_front_rouge_krups_30x42_300dp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0538" y="4797921"/>
            <a:ext cx="1152525" cy="16287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0" name="Picture 9" descr="mini_front_rouge_krups_30x42_300dpi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325" y="5158284"/>
            <a:ext cx="900113" cy="126841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1" name="Picture 10" descr="mini_front_rouge_krups_30x42_300dpi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7363" y="5445621"/>
            <a:ext cx="696912" cy="9810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2" name="Picture 11" descr="mini_front_rouge_krups_30x42_300dpi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3650" y="5661521"/>
            <a:ext cx="542925" cy="7651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3" name="Picture 12" descr="mini_front_rouge_krups_30x42_300dpi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9950" y="5877421"/>
            <a:ext cx="390525" cy="5492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4" name="Picture 16" descr="mini_front_rouge_krups_30x42_300dpi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9588" y="6021884"/>
            <a:ext cx="287337" cy="40481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5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21108" y="0"/>
            <a:ext cx="922892" cy="11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260350"/>
            <a:ext cx="7424737" cy="407988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b="1" dirty="0" smtClean="0">
                <a:solidFill>
                  <a:schemeClr val="bg2">
                    <a:lumMod val="75000"/>
                  </a:schemeClr>
                </a:solidFill>
              </a:rPr>
              <a:t>PICCOLO - kompaktowy  design  </a:t>
            </a:r>
            <a:endParaRPr lang="en-GB" sz="32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395288" y="1412875"/>
            <a:ext cx="8207375" cy="5040313"/>
          </a:xfrm>
          <a:prstGeom prst="rect">
            <a:avLst/>
          </a:prstGeom>
          <a:noFill/>
        </p:spPr>
        <p:txBody>
          <a:bodyPr/>
          <a:lstStyle/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</p:txBody>
      </p:sp>
      <p:grpSp>
        <p:nvGrpSpPr>
          <p:cNvPr id="2" name="Group 16"/>
          <p:cNvGrpSpPr>
            <a:grpSpLocks/>
          </p:cNvGrpSpPr>
          <p:nvPr/>
        </p:nvGrpSpPr>
        <p:grpSpPr bwMode="auto">
          <a:xfrm>
            <a:off x="395536" y="2852936"/>
            <a:ext cx="6696744" cy="2159942"/>
            <a:chOff x="0" y="3262"/>
            <a:chExt cx="3691" cy="907"/>
          </a:xfrm>
          <a:solidFill>
            <a:schemeClr val="bg2">
              <a:lumMod val="40000"/>
              <a:lumOff val="60000"/>
            </a:schemeClr>
          </a:solidFill>
        </p:grpSpPr>
        <p:sp>
          <p:nvSpPr>
            <p:cNvPr id="24" name="AutoShape 13"/>
            <p:cNvSpPr>
              <a:spLocks noChangeArrowheads="1"/>
            </p:cNvSpPr>
            <p:nvPr/>
          </p:nvSpPr>
          <p:spPr bwMode="auto">
            <a:xfrm>
              <a:off x="0" y="3262"/>
              <a:ext cx="3691" cy="907"/>
            </a:xfrm>
            <a:prstGeom prst="cloudCallout">
              <a:avLst>
                <a:gd name="adj1" fmla="val 99065"/>
                <a:gd name="adj2" fmla="val -20120"/>
              </a:avLst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l-PL">
                <a:latin typeface="Arial" charset="0"/>
                <a:cs typeface="Arial" charset="0"/>
              </a:endParaRPr>
            </a:p>
          </p:txBody>
        </p:sp>
        <p:sp>
          <p:nvSpPr>
            <p:cNvPr id="23" name="Rectangle 12"/>
            <p:cNvSpPr>
              <a:spLocks noChangeArrowheads="1"/>
            </p:cNvSpPr>
            <p:nvPr/>
          </p:nvSpPr>
          <p:spPr bwMode="auto">
            <a:xfrm>
              <a:off x="397" y="3504"/>
              <a:ext cx="2858" cy="388"/>
            </a:xfrm>
            <a:prstGeom prst="rect">
              <a:avLst/>
            </a:prstGeom>
            <a:solidFill>
              <a:schemeClr val="bg2">
                <a:lumMod val="20000"/>
                <a:lumOff val="80000"/>
              </a:schemeClr>
            </a:solidFill>
            <a:ln w="9525">
              <a:noFill/>
              <a:miter lim="800000"/>
              <a:headEnd/>
              <a:tailEnd/>
            </a:ln>
            <a:effectLst/>
          </p:spPr>
          <p:txBody>
            <a:bodyPr anchor="ctr">
              <a:spAutoFit/>
            </a:bodyPr>
            <a:lstStyle/>
            <a:p>
              <a:pPr algn="ctr">
                <a:defRPr/>
              </a:pPr>
              <a:r>
                <a:rPr lang="pl-PL" i="1" dirty="0">
                  <a:latin typeface="Arial" charset="0"/>
                  <a:cs typeface="Arial" charset="0"/>
                </a:rPr>
                <a:t>„- </a:t>
              </a:r>
              <a:r>
                <a:rPr lang="pl-PL" b="1" i="1" dirty="0">
                  <a:latin typeface="Arial" charset="0"/>
                  <a:cs typeface="Arial" charset="0"/>
                </a:rPr>
                <a:t>Jakieś obawy przed kupnem ekspresu?</a:t>
              </a:r>
            </a:p>
            <a:p>
              <a:pPr algn="ctr">
                <a:defRPr/>
              </a:pPr>
              <a:r>
                <a:rPr lang="pl-PL" i="1" dirty="0">
                  <a:latin typeface="Arial" charset="0"/>
                  <a:cs typeface="Arial" charset="0"/>
                </a:rPr>
                <a:t>- Tak, gdzie go postawimy. Bo mikrofala, czajnik, toster </a:t>
              </a:r>
              <a:r>
                <a:rPr lang="pl-PL" i="1" dirty="0" err="1">
                  <a:latin typeface="Arial" charset="0"/>
                  <a:cs typeface="Arial" charset="0"/>
                </a:rPr>
                <a:t>itd</a:t>
              </a:r>
              <a:r>
                <a:rPr lang="pl-PL" i="1" dirty="0">
                  <a:latin typeface="Arial" charset="0"/>
                  <a:cs typeface="Arial" charset="0"/>
                </a:rPr>
                <a:t>…”</a:t>
              </a:r>
            </a:p>
          </p:txBody>
        </p:sp>
      </p:grpSp>
      <p:sp>
        <p:nvSpPr>
          <p:cNvPr id="11" name="Prostokąt 10"/>
          <p:cNvSpPr/>
          <p:nvPr/>
        </p:nvSpPr>
        <p:spPr>
          <a:xfrm>
            <a:off x="755650" y="1557338"/>
            <a:ext cx="7777163" cy="1084849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Konsumenci zwracają uwagę na wygląd  i wielkość ekspresu</a:t>
            </a: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endParaRPr lang="pl-PL" sz="1400" kern="0" dirty="0">
              <a:solidFill>
                <a:schemeClr val="bg2">
                  <a:lumMod val="75000"/>
                </a:schemeClr>
              </a:solidFill>
              <a:latin typeface="Arial" charset="0"/>
              <a:cs typeface="Arial" charset="0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Średnia powierzchnia mieszkania w Polsce to 45 m</a:t>
            </a:r>
            <a:r>
              <a:rPr lang="pl-PL" sz="2000" kern="0" baseline="3000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Arial" charset="0"/>
              </a:rPr>
              <a:t>2</a:t>
            </a:r>
          </a:p>
        </p:txBody>
      </p:sp>
      <p:pic>
        <p:nvPicPr>
          <p:cNvPr id="12" name="Picture 5" descr="mini_front_rouge_krups_30x42_300dp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34288" y="4293096"/>
            <a:ext cx="1509712" cy="21336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3" name="Picture 8" descr="mini_front_rouge_krups_30x42_300dp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0538" y="4797921"/>
            <a:ext cx="1152525" cy="16287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4" name="Picture 9" descr="mini_front_rouge_krups_30x42_300dpi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325" y="5158284"/>
            <a:ext cx="900113" cy="126841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5" name="Picture 10" descr="mini_front_rouge_krups_30x42_300dpi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7363" y="5445621"/>
            <a:ext cx="696912" cy="9810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6" name="Picture 11" descr="mini_front_rouge_krups_30x42_300dpi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3650" y="5661521"/>
            <a:ext cx="542925" cy="7651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7" name="Picture 12" descr="mini_front_rouge_krups_30x42_300dpi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9950" y="5877421"/>
            <a:ext cx="390525" cy="5492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9" name="Picture 16" descr="mini_front_rouge_krups_30x42_300dpi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9588" y="6021884"/>
            <a:ext cx="287337" cy="40481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20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21108" y="0"/>
            <a:ext cx="922892" cy="11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424738" cy="407988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b="1" dirty="0" smtClean="0">
                <a:solidFill>
                  <a:schemeClr val="bg2">
                    <a:lumMod val="75000"/>
                  </a:schemeClr>
                </a:solidFill>
              </a:rPr>
              <a:t>  PICCOLO –kompaktowe rozmiary</a:t>
            </a:r>
            <a:endParaRPr lang="en-GB" sz="32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9220" name="Image 15" descr="KP1006.jpg"/>
          <p:cNvPicPr>
            <a:picLocks noChangeAspect="1"/>
          </p:cNvPicPr>
          <p:nvPr/>
        </p:nvPicPr>
        <p:blipFill>
          <a:blip r:embed="rId2"/>
          <a:srcRect l="33594" t="4167" r="30469" b="5208"/>
          <a:stretch>
            <a:fillRect/>
          </a:stretch>
        </p:blipFill>
        <p:spPr bwMode="auto">
          <a:xfrm>
            <a:off x="3419475" y="1573077"/>
            <a:ext cx="2088629" cy="394824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221" name="Line 12"/>
          <p:cNvSpPr>
            <a:spLocks noChangeShapeType="1"/>
          </p:cNvSpPr>
          <p:nvPr/>
        </p:nvSpPr>
        <p:spPr bwMode="auto">
          <a:xfrm flipV="1">
            <a:off x="5867400" y="4221163"/>
            <a:ext cx="865188" cy="1152525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9222" name="Line 10"/>
          <p:cNvSpPr>
            <a:spLocks noChangeShapeType="1"/>
          </p:cNvSpPr>
          <p:nvPr/>
        </p:nvSpPr>
        <p:spPr bwMode="auto">
          <a:xfrm>
            <a:off x="2555875" y="1557338"/>
            <a:ext cx="0" cy="3313112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9223" name="Line 11"/>
          <p:cNvSpPr>
            <a:spLocks noChangeShapeType="1"/>
          </p:cNvSpPr>
          <p:nvPr/>
        </p:nvSpPr>
        <p:spPr bwMode="auto">
          <a:xfrm flipH="1" flipV="1">
            <a:off x="2484438" y="5300663"/>
            <a:ext cx="2519362" cy="935037"/>
          </a:xfrm>
          <a:prstGeom prst="line">
            <a:avLst/>
          </a:prstGeom>
          <a:noFill/>
          <a:ln w="44450">
            <a:solidFill>
              <a:schemeClr val="bg2"/>
            </a:solidFill>
            <a:round/>
            <a:headEnd type="triangle" w="med" len="med"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22" name="Text Box 13"/>
          <p:cNvSpPr txBox="1">
            <a:spLocks noChangeArrowheads="1"/>
          </p:cNvSpPr>
          <p:nvPr/>
        </p:nvSpPr>
        <p:spPr bwMode="auto">
          <a:xfrm>
            <a:off x="250825" y="2205038"/>
            <a:ext cx="2160588" cy="9382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l-PL" sz="22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Wysokość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 =</a:t>
            </a:r>
          </a:p>
          <a:p>
            <a:pPr>
              <a:spcBef>
                <a:spcPct val="50000"/>
              </a:spcBef>
              <a:defRPr/>
            </a:pP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28,7 cm</a:t>
            </a:r>
          </a:p>
        </p:txBody>
      </p:sp>
      <p:sp>
        <p:nvSpPr>
          <p:cNvPr id="23" name="Text Box 14"/>
          <p:cNvSpPr txBox="1">
            <a:spLocks noChangeArrowheads="1"/>
          </p:cNvSpPr>
          <p:nvPr/>
        </p:nvSpPr>
        <p:spPr bwMode="auto">
          <a:xfrm>
            <a:off x="323850" y="5732463"/>
            <a:ext cx="36718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l-PL" sz="22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Szerokość </a:t>
            </a:r>
            <a:r>
              <a:rPr lang="en-US" sz="2200" dirty="0">
                <a:latin typeface="Verdana" pitchFamily="34" charset="0"/>
                <a:cs typeface="Arial" charset="0"/>
              </a:rPr>
              <a:t> 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= 15,9 cm</a:t>
            </a:r>
          </a:p>
        </p:txBody>
      </p:sp>
      <p:sp>
        <p:nvSpPr>
          <p:cNvPr id="24" name="Text Box 14"/>
          <p:cNvSpPr txBox="1">
            <a:spLocks noChangeArrowheads="1"/>
          </p:cNvSpPr>
          <p:nvPr/>
        </p:nvSpPr>
        <p:spPr bwMode="auto">
          <a:xfrm>
            <a:off x="5724525" y="5516563"/>
            <a:ext cx="3671888" cy="431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l-PL" sz="2200" b="1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Głębokość </a:t>
            </a:r>
            <a:r>
              <a:rPr lang="en-US" sz="2200" dirty="0">
                <a:latin typeface="Verdana" pitchFamily="34" charset="0"/>
                <a:cs typeface="Arial" charset="0"/>
              </a:rPr>
              <a:t> 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= </a:t>
            </a:r>
            <a:r>
              <a:rPr lang="pl-PL" sz="22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22</a:t>
            </a:r>
            <a:r>
              <a:rPr lang="en-US" sz="2200" dirty="0">
                <a:solidFill>
                  <a:schemeClr val="bg2">
                    <a:lumMod val="75000"/>
                  </a:schemeClr>
                </a:solidFill>
                <a:latin typeface="Verdana" pitchFamily="34" charset="0"/>
                <a:cs typeface="Arial" charset="0"/>
              </a:rPr>
              <a:t> cm</a:t>
            </a:r>
          </a:p>
        </p:txBody>
      </p:sp>
      <p:pic>
        <p:nvPicPr>
          <p:cNvPr id="10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1108" y="0"/>
            <a:ext cx="922892" cy="11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Tytuł 12"/>
          <p:cNvSpPr>
            <a:spLocks noGrp="1"/>
          </p:cNvSpPr>
          <p:nvPr>
            <p:ph type="title"/>
          </p:nvPr>
        </p:nvSpPr>
        <p:spPr>
          <a:xfrm>
            <a:off x="1043608" y="0"/>
            <a:ext cx="7680080" cy="1143000"/>
          </a:xfrm>
        </p:spPr>
        <p:txBody>
          <a:bodyPr/>
          <a:lstStyle/>
          <a:p>
            <a:r>
              <a:rPr lang="pl-PL" dirty="0" err="1" smtClean="0"/>
              <a:t>Parowary</a:t>
            </a:r>
            <a:endParaRPr lang="pl-PL" dirty="0"/>
          </a:p>
        </p:txBody>
      </p:sp>
      <p:pic>
        <p:nvPicPr>
          <p:cNvPr id="4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355976" y="260648"/>
            <a:ext cx="4032448" cy="10301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Prostokąt 8"/>
          <p:cNvSpPr/>
          <p:nvPr/>
        </p:nvSpPr>
        <p:spPr>
          <a:xfrm>
            <a:off x="611560" y="1484784"/>
            <a:ext cx="8001056" cy="206210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81000" lvl="0" indent="-381000" algn="l">
              <a:spcBef>
                <a:spcPct val="20000"/>
              </a:spcBef>
              <a:defRPr/>
            </a:pPr>
            <a:r>
              <a:rPr lang="pl-PL" kern="0" dirty="0" smtClean="0">
                <a:solidFill>
                  <a:srgbClr val="D60000"/>
                </a:solidFill>
              </a:rPr>
              <a:t>			 </a:t>
            </a:r>
            <a:endParaRPr lang="pl-PL" sz="2000" b="1" kern="0" dirty="0" smtClean="0">
              <a:solidFill>
                <a:srgbClr val="D60000"/>
              </a:solidFill>
            </a:endParaRPr>
          </a:p>
          <a:p>
            <a:pPr marL="381000" lvl="0" indent="-381000" algn="l">
              <a:spcBef>
                <a:spcPct val="20000"/>
              </a:spcBef>
              <a:defRPr/>
            </a:pPr>
            <a:endParaRPr lang="pl-PL" b="1" kern="0" dirty="0" smtClean="0">
              <a:solidFill>
                <a:srgbClr val="D60000"/>
              </a:solidFill>
            </a:endParaRPr>
          </a:p>
          <a:p>
            <a:pPr marL="381000" lvl="0" indent="-381000" algn="l">
              <a:spcBef>
                <a:spcPct val="20000"/>
              </a:spcBef>
              <a:defRPr/>
            </a:pPr>
            <a:r>
              <a:rPr lang="pl-PL" dirty="0" smtClean="0"/>
              <a:t>      </a:t>
            </a: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WSZYSTKIE  ZALETY VITACUISINE GOURMAND  </a:t>
            </a:r>
          </a:p>
          <a:p>
            <a:pPr marL="381000" lvl="0" indent="-381000" algn="l">
              <a:spcBef>
                <a:spcPct val="20000"/>
              </a:spcBef>
              <a:defRPr/>
            </a:pP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                    TERAZ    </a:t>
            </a:r>
          </a:p>
          <a:p>
            <a:pPr marL="381000" lvl="0" indent="-381000" algn="l">
              <a:spcBef>
                <a:spcPct val="20000"/>
              </a:spcBef>
              <a:defRPr/>
            </a:pP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                   </a:t>
            </a:r>
            <a:r>
              <a:rPr lang="pl-PL" sz="2400" dirty="0" smtClean="0">
                <a:solidFill>
                  <a:srgbClr val="00B05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KOMPAKTOWEJ   FORMIE  I CENIE  </a:t>
            </a:r>
            <a:r>
              <a:rPr lang="pl-PL" sz="2400" dirty="0" smtClean="0">
                <a:solidFill>
                  <a:schemeClr val="bg1">
                    <a:lumMod val="50000"/>
                  </a:schemeClr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!  </a:t>
            </a:r>
            <a:endParaRPr lang="pl-PL" sz="2000" dirty="0" smtClean="0">
              <a:solidFill>
                <a:schemeClr val="bg1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75856" y="3446409"/>
            <a:ext cx="2483321" cy="341159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99592" y="260648"/>
            <a:ext cx="8064896" cy="360040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b="1" dirty="0" smtClean="0">
                <a:solidFill>
                  <a:schemeClr val="bg2">
                    <a:lumMod val="75000"/>
                  </a:schemeClr>
                </a:solidFill>
              </a:rPr>
              <a:t>PICCOLO</a:t>
            </a:r>
            <a:r>
              <a:rPr lang="pl-PL" sz="2800" b="1" dirty="0" smtClean="0">
                <a:solidFill>
                  <a:schemeClr val="bg2">
                    <a:lumMod val="75000"/>
                  </a:schemeClr>
                </a:solidFill>
              </a:rPr>
              <a:t>- atrakcyjny segment cenowy</a:t>
            </a:r>
            <a:endParaRPr lang="en-GB" sz="28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8" name="Rectangle 3"/>
          <p:cNvSpPr txBox="1">
            <a:spLocks noChangeArrowheads="1"/>
          </p:cNvSpPr>
          <p:nvPr/>
        </p:nvSpPr>
        <p:spPr>
          <a:xfrm>
            <a:off x="467544" y="1412776"/>
            <a:ext cx="8496300" cy="5256212"/>
          </a:xfrm>
          <a:prstGeom prst="rect">
            <a:avLst/>
          </a:prstGeom>
          <a:noFill/>
        </p:spPr>
        <p:txBody>
          <a:bodyPr/>
          <a:lstStyle/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r>
              <a:rPr lang="pl-PL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W 2009 roku większość rynku ekspresów ciśnieniowych </a:t>
            </a: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stanowiły  </a:t>
            </a: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ekspresy w cenie niższej niż 499 złotych </a:t>
            </a: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endParaRPr lang="pl-PL" sz="900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Cena jest jedną z kluczowych cech  branych pod uwagę przy zakupie ekspresu. Konsumenci </a:t>
            </a: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z góry określają przedział cenowy – </a:t>
            </a:r>
            <a:endParaRPr lang="pl-PL" sz="2000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</p:txBody>
      </p:sp>
      <p:grpSp>
        <p:nvGrpSpPr>
          <p:cNvPr id="2" name="Group 17"/>
          <p:cNvGrpSpPr>
            <a:grpSpLocks/>
          </p:cNvGrpSpPr>
          <p:nvPr/>
        </p:nvGrpSpPr>
        <p:grpSpPr bwMode="auto">
          <a:xfrm>
            <a:off x="2124075" y="3068638"/>
            <a:ext cx="6624638" cy="1927225"/>
            <a:chOff x="1587" y="1535"/>
            <a:chExt cx="4173" cy="1214"/>
          </a:xfrm>
        </p:grpSpPr>
        <p:sp>
          <p:nvSpPr>
            <p:cNvPr id="21" name="AutoShape 9"/>
            <p:cNvSpPr>
              <a:spLocks noChangeArrowheads="1"/>
            </p:cNvSpPr>
            <p:nvPr/>
          </p:nvSpPr>
          <p:spPr bwMode="auto">
            <a:xfrm>
              <a:off x="1587" y="1535"/>
              <a:ext cx="4173" cy="1214"/>
            </a:xfrm>
            <a:prstGeom prst="cloudCallout">
              <a:avLst>
                <a:gd name="adj1" fmla="val -83093"/>
                <a:gd name="adj2" fmla="val -31301"/>
              </a:avLst>
            </a:prstGeom>
            <a:solidFill>
              <a:schemeClr val="bg2">
                <a:lumMod val="20000"/>
                <a:lumOff val="80000"/>
              </a:schemeClr>
            </a:solidFill>
            <a:ln w="9525">
              <a:solidFill>
                <a:schemeClr val="tx1"/>
              </a:solidFill>
              <a:round/>
              <a:headEnd/>
              <a:tailEnd/>
            </a:ln>
            <a:effectLst/>
          </p:spPr>
          <p:txBody>
            <a:bodyPr/>
            <a:lstStyle/>
            <a:p>
              <a:pPr algn="ctr">
                <a:defRPr/>
              </a:pPr>
              <a:endParaRPr lang="pl-PL">
                <a:latin typeface="Arial" charset="0"/>
                <a:cs typeface="Arial" charset="0"/>
              </a:endParaRPr>
            </a:p>
          </p:txBody>
        </p:sp>
        <p:sp>
          <p:nvSpPr>
            <p:cNvPr id="10254" name="Rectangle 7"/>
            <p:cNvSpPr>
              <a:spLocks noChangeArrowheads="1"/>
            </p:cNvSpPr>
            <p:nvPr/>
          </p:nvSpPr>
          <p:spPr bwMode="auto">
            <a:xfrm>
              <a:off x="2063" y="1797"/>
              <a:ext cx="3221" cy="750"/>
            </a:xfrm>
            <a:prstGeom prst="rect">
              <a:avLst/>
            </a:prstGeom>
            <a:noFill/>
            <a:ln w="9525">
              <a:noFill/>
              <a:miter lim="800000"/>
              <a:headEnd/>
              <a:tailEnd/>
            </a:ln>
          </p:spPr>
          <p:txBody>
            <a:bodyPr anchor="ctr">
              <a:spAutoFit/>
            </a:bodyPr>
            <a:lstStyle/>
            <a:p>
              <a:pPr algn="ctr"/>
              <a:r>
                <a:rPr lang="pl-PL" i="1" dirty="0"/>
                <a:t>„Ja np. mam przedział cenowy, ok. 500 zł i staram się trzymać tego. Już nie oglądam innych. Na tyle sobie mogę pozwolić i w tych granicach szukam sobie, różne marki oglądam.”</a:t>
              </a:r>
            </a:p>
          </p:txBody>
        </p:sp>
      </p:grpSp>
      <p:pic>
        <p:nvPicPr>
          <p:cNvPr id="25" name="Picture 5" descr="mini_front_rouge_krups_30x42_300dpi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7634288" y="4293096"/>
            <a:ext cx="1509712" cy="2133600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26" name="Picture 8" descr="mini_front_rouge_krups_30x42_300dpi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840538" y="4797921"/>
            <a:ext cx="1152525" cy="16287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27" name="Picture 9" descr="mini_front_rouge_krups_30x42_300dpi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6156325" y="5158284"/>
            <a:ext cx="900113" cy="126841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28" name="Picture 10" descr="mini_front_rouge_krups_30x42_300dpi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567363" y="5445621"/>
            <a:ext cx="696912" cy="9810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29" name="Picture 11" descr="mini_front_rouge_krups_30x42_300dpi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5073650" y="5661521"/>
            <a:ext cx="542925" cy="7651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30" name="Picture 12" descr="mini_front_rouge_krups_30x42_300dpi"/>
          <p:cNvPicPr>
            <a:picLocks noChangeAspect="1" noChangeArrowheads="1"/>
          </p:cNvPicPr>
          <p:nvPr/>
        </p:nvPicPr>
        <p:blipFill>
          <a:blip r:embed="rId7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679950" y="5877421"/>
            <a:ext cx="390525" cy="549275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31" name="Picture 16" descr="mini_front_rouge_krups_30x42_300dpi"/>
          <p:cNvPicPr>
            <a:picLocks noChangeAspect="1" noChangeArrowheads="1"/>
          </p:cNvPicPr>
          <p:nvPr/>
        </p:nvPicPr>
        <p:blipFill>
          <a:blip r:embed="rId8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4319588" y="6021884"/>
            <a:ext cx="287337" cy="404812"/>
          </a:xfrm>
          <a:prstGeom prst="rect">
            <a:avLst/>
          </a:prstGeom>
          <a:noFill/>
          <a:effectLst>
            <a:reflection blurRad="6350" stA="52000" endA="300" endPos="35000" dir="5400000" sy="-100000" algn="bl" rotWithShape="0"/>
          </a:effectLst>
        </p:spPr>
      </p:pic>
      <p:pic>
        <p:nvPicPr>
          <p:cNvPr id="14" name="Picture 1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8221108" y="0"/>
            <a:ext cx="922892" cy="11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332656"/>
            <a:ext cx="7424738" cy="407988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b="1" dirty="0" smtClean="0">
                <a:solidFill>
                  <a:schemeClr val="bg2">
                    <a:lumMod val="75000"/>
                  </a:schemeClr>
                </a:solidFill>
              </a:rPr>
              <a:t>  PICCOLO- atrakcyjna cena</a:t>
            </a:r>
            <a:endParaRPr lang="en-GB" sz="32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1268" name="Picture 7"/>
          <p:cNvPicPr>
            <a:picLocks noChangeAspect="1" noChangeArrowheads="1"/>
          </p:cNvPicPr>
          <p:nvPr/>
        </p:nvPicPr>
        <p:blipFill>
          <a:blip r:embed="rId3"/>
          <a:srcRect l="4843" r="7166"/>
          <a:stretch>
            <a:fillRect/>
          </a:stretch>
        </p:blipFill>
        <p:spPr bwMode="auto">
          <a:xfrm>
            <a:off x="6443663" y="1196975"/>
            <a:ext cx="1357312" cy="1541463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1269" name="Line 2"/>
          <p:cNvSpPr>
            <a:spLocks noChangeShapeType="1"/>
          </p:cNvSpPr>
          <p:nvPr/>
        </p:nvSpPr>
        <p:spPr bwMode="auto">
          <a:xfrm flipV="1">
            <a:off x="0" y="2189163"/>
            <a:ext cx="9144000" cy="4335462"/>
          </a:xfrm>
          <a:prstGeom prst="line">
            <a:avLst/>
          </a:prstGeom>
          <a:noFill/>
          <a:ln w="76200">
            <a:solidFill>
              <a:schemeClr val="bg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pic>
        <p:nvPicPr>
          <p:cNvPr id="11270" name="Image 63" descr="KP1006 front.jpg"/>
          <p:cNvPicPr>
            <a:picLocks noChangeAspect="1"/>
          </p:cNvPicPr>
          <p:nvPr/>
        </p:nvPicPr>
        <p:blipFill>
          <a:blip r:embed="rId4"/>
          <a:srcRect l="15042" r="15663"/>
          <a:stretch>
            <a:fillRect/>
          </a:stretch>
        </p:blipFill>
        <p:spPr bwMode="auto">
          <a:xfrm>
            <a:off x="755576" y="4293096"/>
            <a:ext cx="719138" cy="146367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1271" name="Picture 20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4211638" y="2205038"/>
            <a:ext cx="1117600" cy="178752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15" name="pole tekstowe 14"/>
          <p:cNvSpPr txBox="1"/>
          <p:nvPr/>
        </p:nvSpPr>
        <p:spPr>
          <a:xfrm rot="10800000" flipV="1">
            <a:off x="4932363" y="4581525"/>
            <a:ext cx="2071687" cy="307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1400" b="1" dirty="0"/>
              <a:t>  </a:t>
            </a:r>
            <a:r>
              <a:rPr lang="pl-PL" sz="1400" b="1" dirty="0">
                <a:solidFill>
                  <a:srgbClr val="D60000"/>
                </a:solidFill>
              </a:rPr>
              <a:t>499 </a:t>
            </a:r>
            <a:r>
              <a:rPr lang="pl-PL" sz="1400" b="1" dirty="0" err="1">
                <a:solidFill>
                  <a:srgbClr val="D60000"/>
                </a:solidFill>
              </a:rPr>
              <a:t>pln</a:t>
            </a:r>
            <a:endParaRPr lang="pl-PL" sz="1400" dirty="0">
              <a:solidFill>
                <a:srgbClr val="D60000"/>
              </a:solidFill>
            </a:endParaRPr>
          </a:p>
        </p:txBody>
      </p:sp>
      <p:sp>
        <p:nvSpPr>
          <p:cNvPr id="16" name="pole tekstowe 15"/>
          <p:cNvSpPr txBox="1"/>
          <p:nvPr/>
        </p:nvSpPr>
        <p:spPr>
          <a:xfrm rot="10800000" flipV="1">
            <a:off x="7072313" y="3357563"/>
            <a:ext cx="2071687" cy="307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1400" b="1" dirty="0"/>
              <a:t>  </a:t>
            </a:r>
            <a:r>
              <a:rPr lang="pl-PL" sz="1400" b="1" dirty="0">
                <a:solidFill>
                  <a:srgbClr val="D60000"/>
                </a:solidFill>
              </a:rPr>
              <a:t>599 </a:t>
            </a:r>
            <a:r>
              <a:rPr lang="pl-PL" sz="1400" b="1" dirty="0" err="1">
                <a:solidFill>
                  <a:srgbClr val="D60000"/>
                </a:solidFill>
              </a:rPr>
              <a:t>pln</a:t>
            </a:r>
            <a:endParaRPr lang="pl-PL" sz="1400" dirty="0">
              <a:solidFill>
                <a:srgbClr val="D60000"/>
              </a:solidFill>
            </a:endParaRPr>
          </a:p>
        </p:txBody>
      </p:sp>
      <p:sp>
        <p:nvSpPr>
          <p:cNvPr id="17" name="pole tekstowe 16"/>
          <p:cNvSpPr txBox="1"/>
          <p:nvPr/>
        </p:nvSpPr>
        <p:spPr>
          <a:xfrm rot="10800000" flipV="1">
            <a:off x="1259632" y="6021288"/>
            <a:ext cx="2071687" cy="307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1400" b="1" dirty="0" smtClean="0">
                <a:solidFill>
                  <a:srgbClr val="D60000"/>
                </a:solidFill>
              </a:rPr>
              <a:t>od 349 </a:t>
            </a:r>
            <a:r>
              <a:rPr lang="pl-PL" sz="1400" b="1" dirty="0" err="1" smtClean="0">
                <a:solidFill>
                  <a:srgbClr val="D60000"/>
                </a:solidFill>
              </a:rPr>
              <a:t>pln</a:t>
            </a:r>
            <a:endParaRPr lang="pl-PL" sz="1400" dirty="0">
              <a:solidFill>
                <a:srgbClr val="D60000"/>
              </a:solidFill>
            </a:endParaRPr>
          </a:p>
        </p:txBody>
      </p:sp>
      <p:pic>
        <p:nvPicPr>
          <p:cNvPr id="18" name="Picture 3" descr="expres_13z014_czerwono_srebrny_g"/>
          <p:cNvPicPr>
            <a:picLocks noChangeAspect="1" noChangeArrowheads="1"/>
          </p:cNvPicPr>
          <p:nvPr/>
        </p:nvPicPr>
        <p:blipFill>
          <a:blip r:embed="rId6"/>
          <a:srcRect t="6436"/>
          <a:stretch>
            <a:fillRect/>
          </a:stretch>
        </p:blipFill>
        <p:spPr bwMode="auto">
          <a:xfrm>
            <a:off x="2555875" y="2924175"/>
            <a:ext cx="1331913" cy="1495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" name="Picture 5" descr="13Z010-2122-big"/>
          <p:cNvPicPr>
            <a:picLocks noChangeAspect="1" noChangeArrowheads="1"/>
          </p:cNvPicPr>
          <p:nvPr/>
        </p:nvPicPr>
        <p:blipFill>
          <a:blip r:embed="rId7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 l="8034" r="13449"/>
          <a:stretch>
            <a:fillRect/>
          </a:stretch>
        </p:blipFill>
        <p:spPr bwMode="auto">
          <a:xfrm>
            <a:off x="2771775" y="1341438"/>
            <a:ext cx="1079500" cy="1411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pole tekstowe 19"/>
          <p:cNvSpPr txBox="1"/>
          <p:nvPr/>
        </p:nvSpPr>
        <p:spPr>
          <a:xfrm rot="10800000" flipV="1">
            <a:off x="3276600" y="5229225"/>
            <a:ext cx="2071688" cy="307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1400" b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ZELMER  </a:t>
            </a:r>
            <a:r>
              <a:rPr lang="pl-PL" sz="1400" b="1" dirty="0" smtClean="0">
                <a:solidFill>
                  <a:schemeClr val="tx1">
                    <a:lumMod val="75000"/>
                    <a:lumOff val="25000"/>
                  </a:schemeClr>
                </a:solidFill>
              </a:rPr>
              <a:t>ok. 370 </a:t>
            </a:r>
            <a:r>
              <a:rPr lang="pl-PL" sz="1400" b="1" dirty="0" err="1">
                <a:solidFill>
                  <a:schemeClr val="tx1">
                    <a:lumMod val="75000"/>
                    <a:lumOff val="25000"/>
                  </a:schemeClr>
                </a:solidFill>
              </a:rPr>
              <a:t>pln</a:t>
            </a:r>
            <a:endParaRPr lang="pl-PL" sz="1400" dirty="0">
              <a:solidFill>
                <a:schemeClr val="tx1">
                  <a:lumMod val="75000"/>
                  <a:lumOff val="25000"/>
                </a:schemeClr>
              </a:solidFill>
            </a:endParaRPr>
          </a:p>
        </p:txBody>
      </p:sp>
      <p:sp>
        <p:nvSpPr>
          <p:cNvPr id="21" name="Prostokąt 20"/>
          <p:cNvSpPr/>
          <p:nvPr/>
        </p:nvSpPr>
        <p:spPr>
          <a:xfrm>
            <a:off x="2843213" y="2636838"/>
            <a:ext cx="1109662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13 z 010</a:t>
            </a:r>
            <a:endParaRPr lang="pl-PL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sp>
        <p:nvSpPr>
          <p:cNvPr id="25" name="Prostokąt 24"/>
          <p:cNvSpPr/>
          <p:nvPr/>
        </p:nvSpPr>
        <p:spPr>
          <a:xfrm>
            <a:off x="2771775" y="4437063"/>
            <a:ext cx="1109663" cy="369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>
              <a:defRPr/>
            </a:pPr>
            <a:r>
              <a:rPr lang="pl-PL" b="1" dirty="0">
                <a:solidFill>
                  <a:schemeClr val="bg1">
                    <a:lumMod val="65000"/>
                  </a:schemeClr>
                </a:solidFill>
                <a:latin typeface="+mj-lt"/>
              </a:rPr>
              <a:t>13 z 014</a:t>
            </a:r>
            <a:endParaRPr lang="pl-PL" dirty="0">
              <a:solidFill>
                <a:schemeClr val="bg1">
                  <a:lumMod val="65000"/>
                </a:schemeClr>
              </a:solidFill>
              <a:latin typeface="+mj-lt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8221108" y="0"/>
            <a:ext cx="922892" cy="11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>
    <p:fade thruBlk="1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3" presetClass="entr" presetSubtype="1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6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3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linds(horizontal)">
                                      <p:cBhvr>
                                        <p:cTn id="19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" grpId="0" animBg="1"/>
      <p:bldP spid="21" grpId="0"/>
      <p:bldP spid="25" grpId="0"/>
    </p:bld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424738" cy="407988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b="1" dirty="0" smtClean="0">
                <a:solidFill>
                  <a:schemeClr val="bg2">
                    <a:lumMod val="75000"/>
                  </a:schemeClr>
                </a:solidFill>
              </a:rPr>
              <a:t>   </a:t>
            </a:r>
            <a:endParaRPr lang="en-GB" sz="32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2292" name="Text Box 11"/>
          <p:cNvSpPr txBox="1">
            <a:spLocks noChangeArrowheads="1"/>
          </p:cNvSpPr>
          <p:nvPr/>
        </p:nvSpPr>
        <p:spPr bwMode="auto">
          <a:xfrm>
            <a:off x="539750" y="1628775"/>
            <a:ext cx="1357313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400" b="1">
                <a:solidFill>
                  <a:schemeClr val="bg2"/>
                </a:solidFill>
              </a:rPr>
              <a:t>Uchwyt filtra z magnesem</a:t>
            </a:r>
            <a:endParaRPr lang="en-US" sz="1400" b="1">
              <a:solidFill>
                <a:schemeClr val="bg2"/>
              </a:solidFill>
            </a:endParaRPr>
          </a:p>
        </p:txBody>
      </p:sp>
      <p:sp>
        <p:nvSpPr>
          <p:cNvPr id="12293" name="Text Box 13"/>
          <p:cNvSpPr txBox="1">
            <a:spLocks noChangeArrowheads="1"/>
          </p:cNvSpPr>
          <p:nvPr/>
        </p:nvSpPr>
        <p:spPr bwMode="auto">
          <a:xfrm>
            <a:off x="250825" y="5516563"/>
            <a:ext cx="2714625" cy="631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400" b="1" dirty="0">
                <a:solidFill>
                  <a:schemeClr val="bg2"/>
                </a:solidFill>
              </a:rPr>
              <a:t>Tacka ociekowa</a:t>
            </a:r>
            <a:endParaRPr lang="en-US" sz="1400" b="1" dirty="0">
              <a:solidFill>
                <a:schemeClr val="bg2"/>
              </a:solidFill>
            </a:endParaRPr>
          </a:p>
          <a:p>
            <a:pPr>
              <a:spcBef>
                <a:spcPct val="50000"/>
              </a:spcBef>
            </a:pPr>
            <a:r>
              <a:rPr lang="pl-PL" sz="1400" b="1" dirty="0">
                <a:solidFill>
                  <a:schemeClr val="bg2"/>
                </a:solidFill>
              </a:rPr>
              <a:t>3 ustawienia wysokości</a:t>
            </a:r>
            <a:endParaRPr lang="en-US" sz="1400" b="1" dirty="0">
              <a:solidFill>
                <a:schemeClr val="bg2"/>
              </a:solidFill>
            </a:endParaRPr>
          </a:p>
        </p:txBody>
      </p:sp>
      <p:sp>
        <p:nvSpPr>
          <p:cNvPr id="12294" name="Text Box 14"/>
          <p:cNvSpPr txBox="1">
            <a:spLocks noChangeArrowheads="1"/>
          </p:cNvSpPr>
          <p:nvPr/>
        </p:nvSpPr>
        <p:spPr bwMode="auto">
          <a:xfrm>
            <a:off x="6750050" y="3551238"/>
            <a:ext cx="2268538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l-PL" sz="1400" b="1">
                <a:solidFill>
                  <a:schemeClr val="bg2"/>
                </a:solidFill>
              </a:rPr>
              <a:t>Wyjmowany zbiornik na wodę</a:t>
            </a:r>
            <a:r>
              <a:rPr lang="en-US" sz="1400" b="1">
                <a:solidFill>
                  <a:schemeClr val="bg2"/>
                </a:solidFill>
              </a:rPr>
              <a:t>= 0.6 </a:t>
            </a:r>
            <a:r>
              <a:rPr lang="pl-PL" sz="1400" b="1">
                <a:solidFill>
                  <a:schemeClr val="bg2"/>
                </a:solidFill>
              </a:rPr>
              <a:t>litra</a:t>
            </a:r>
            <a:endParaRPr lang="en-US" sz="1400" b="1">
              <a:solidFill>
                <a:schemeClr val="bg2"/>
              </a:solidFill>
            </a:endParaRPr>
          </a:p>
        </p:txBody>
      </p:sp>
      <p:sp>
        <p:nvSpPr>
          <p:cNvPr id="12295" name="Text Box 15"/>
          <p:cNvSpPr txBox="1">
            <a:spLocks noChangeArrowheads="1"/>
          </p:cNvSpPr>
          <p:nvPr/>
        </p:nvSpPr>
        <p:spPr bwMode="auto">
          <a:xfrm>
            <a:off x="250825" y="3500438"/>
            <a:ext cx="1714500" cy="523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400" b="1">
                <a:solidFill>
                  <a:schemeClr val="bg2"/>
                </a:solidFill>
              </a:rPr>
              <a:t>Podświetlany włącznik </a:t>
            </a:r>
            <a:endParaRPr lang="en-US" sz="1400" b="1">
              <a:solidFill>
                <a:schemeClr val="bg2"/>
              </a:solidFill>
            </a:endParaRPr>
          </a:p>
        </p:txBody>
      </p:sp>
      <p:sp>
        <p:nvSpPr>
          <p:cNvPr id="12296" name="Text Box 17"/>
          <p:cNvSpPr txBox="1">
            <a:spLocks noChangeArrowheads="1"/>
          </p:cNvSpPr>
          <p:nvPr/>
        </p:nvSpPr>
        <p:spPr bwMode="auto">
          <a:xfrm>
            <a:off x="6767513" y="4522788"/>
            <a:ext cx="2376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l-PL" sz="1400" b="1">
                <a:solidFill>
                  <a:schemeClr val="bg2"/>
                </a:solidFill>
              </a:rPr>
              <a:t>Moc </a:t>
            </a:r>
            <a:r>
              <a:rPr lang="en-US" sz="1400" b="1">
                <a:solidFill>
                  <a:schemeClr val="bg2"/>
                </a:solidFill>
              </a:rPr>
              <a:t>1.500 </a:t>
            </a:r>
            <a:r>
              <a:rPr lang="pl-PL" sz="1400" b="1">
                <a:solidFill>
                  <a:schemeClr val="bg2"/>
                </a:solidFill>
              </a:rPr>
              <a:t>Wat</a:t>
            </a:r>
            <a:endParaRPr lang="en-US" sz="1400" b="1">
              <a:solidFill>
                <a:schemeClr val="bg2"/>
              </a:solidFill>
            </a:endParaRPr>
          </a:p>
        </p:txBody>
      </p:sp>
      <p:sp>
        <p:nvSpPr>
          <p:cNvPr id="12297" name="Text Box 18"/>
          <p:cNvSpPr txBox="1">
            <a:spLocks noChangeArrowheads="1"/>
          </p:cNvSpPr>
          <p:nvPr/>
        </p:nvSpPr>
        <p:spPr bwMode="auto">
          <a:xfrm>
            <a:off x="6443663" y="5589588"/>
            <a:ext cx="2376487" cy="3048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en-US" sz="1400" b="1">
                <a:solidFill>
                  <a:schemeClr val="bg2"/>
                </a:solidFill>
              </a:rPr>
              <a:t>15-bar </a:t>
            </a:r>
            <a:r>
              <a:rPr lang="pl-PL" sz="1400" b="1">
                <a:solidFill>
                  <a:schemeClr val="bg2"/>
                </a:solidFill>
              </a:rPr>
              <a:t> </a:t>
            </a:r>
            <a:endParaRPr lang="en-US" sz="1400" b="1">
              <a:solidFill>
                <a:schemeClr val="bg2"/>
              </a:solidFill>
            </a:endParaRPr>
          </a:p>
        </p:txBody>
      </p:sp>
      <p:sp>
        <p:nvSpPr>
          <p:cNvPr id="12298" name="Text Box 29"/>
          <p:cNvSpPr txBox="1">
            <a:spLocks noChangeArrowheads="1"/>
          </p:cNvSpPr>
          <p:nvPr/>
        </p:nvSpPr>
        <p:spPr bwMode="auto">
          <a:xfrm>
            <a:off x="6300788" y="1557338"/>
            <a:ext cx="2449512" cy="522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l-PL" sz="1400" b="1">
                <a:solidFill>
                  <a:schemeClr val="bg2"/>
                </a:solidFill>
              </a:rPr>
              <a:t>Przełącznik funkcji- gorące/zimne napoje  </a:t>
            </a:r>
            <a:endParaRPr lang="en-US" sz="1400" b="1">
              <a:solidFill>
                <a:schemeClr val="bg2"/>
              </a:solidFill>
            </a:endParaRPr>
          </a:p>
        </p:txBody>
      </p:sp>
      <p:pic>
        <p:nvPicPr>
          <p:cNvPr id="12299" name="Image 37" descr="KP1006.jpg"/>
          <p:cNvPicPr>
            <a:picLocks noChangeAspect="1"/>
          </p:cNvPicPr>
          <p:nvPr/>
        </p:nvPicPr>
        <p:blipFill>
          <a:blip r:embed="rId2"/>
          <a:srcRect l="33594" t="4167" r="30469" b="5208"/>
          <a:stretch>
            <a:fillRect/>
          </a:stretch>
        </p:blipFill>
        <p:spPr bwMode="auto">
          <a:xfrm>
            <a:off x="3203575" y="1196975"/>
            <a:ext cx="2717800" cy="5138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2300" name="Line 30"/>
          <p:cNvSpPr>
            <a:spLocks noChangeShapeType="1"/>
          </p:cNvSpPr>
          <p:nvPr/>
        </p:nvSpPr>
        <p:spPr bwMode="auto">
          <a:xfrm flipH="1" flipV="1">
            <a:off x="4787900" y="1268413"/>
            <a:ext cx="2522538" cy="192087"/>
          </a:xfrm>
          <a:prstGeom prst="line">
            <a:avLst/>
          </a:prstGeom>
          <a:noFill/>
          <a:ln w="476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2301" name="Line 10"/>
          <p:cNvSpPr>
            <a:spLocks noChangeShapeType="1"/>
          </p:cNvSpPr>
          <p:nvPr/>
        </p:nvSpPr>
        <p:spPr bwMode="auto">
          <a:xfrm>
            <a:off x="1331913" y="2205038"/>
            <a:ext cx="2203450" cy="631825"/>
          </a:xfrm>
          <a:prstGeom prst="line">
            <a:avLst/>
          </a:prstGeom>
          <a:noFill/>
          <a:ln w="476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2302" name="Line 19"/>
          <p:cNvSpPr>
            <a:spLocks noChangeShapeType="1"/>
          </p:cNvSpPr>
          <p:nvPr/>
        </p:nvSpPr>
        <p:spPr bwMode="auto">
          <a:xfrm flipV="1">
            <a:off x="1835696" y="3479800"/>
            <a:ext cx="1342479" cy="237232"/>
          </a:xfrm>
          <a:prstGeom prst="line">
            <a:avLst/>
          </a:prstGeom>
          <a:noFill/>
          <a:ln w="476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2303" name="Line 21"/>
          <p:cNvSpPr>
            <a:spLocks noChangeShapeType="1"/>
          </p:cNvSpPr>
          <p:nvPr/>
        </p:nvSpPr>
        <p:spPr bwMode="auto">
          <a:xfrm flipH="1" flipV="1">
            <a:off x="5821363" y="3694113"/>
            <a:ext cx="1071562" cy="214312"/>
          </a:xfrm>
          <a:prstGeom prst="line">
            <a:avLst/>
          </a:prstGeom>
          <a:noFill/>
          <a:ln w="476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2304" name="Line 22"/>
          <p:cNvSpPr>
            <a:spLocks noChangeShapeType="1"/>
          </p:cNvSpPr>
          <p:nvPr/>
        </p:nvSpPr>
        <p:spPr bwMode="auto">
          <a:xfrm flipV="1">
            <a:off x="2267744" y="5051425"/>
            <a:ext cx="1410494" cy="465807"/>
          </a:xfrm>
          <a:prstGeom prst="line">
            <a:avLst/>
          </a:prstGeom>
          <a:noFill/>
          <a:ln w="476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2305" name="Line 23"/>
          <p:cNvSpPr>
            <a:spLocks noChangeShapeType="1"/>
          </p:cNvSpPr>
          <p:nvPr/>
        </p:nvSpPr>
        <p:spPr bwMode="auto">
          <a:xfrm flipH="1" flipV="1">
            <a:off x="5392738" y="5122863"/>
            <a:ext cx="2454275" cy="641350"/>
          </a:xfrm>
          <a:prstGeom prst="line">
            <a:avLst/>
          </a:prstGeom>
          <a:noFill/>
          <a:ln w="476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2306" name="Line 24"/>
          <p:cNvSpPr>
            <a:spLocks noChangeShapeType="1"/>
          </p:cNvSpPr>
          <p:nvPr/>
        </p:nvSpPr>
        <p:spPr bwMode="auto">
          <a:xfrm flipH="1">
            <a:off x="5464175" y="4683125"/>
            <a:ext cx="1951038" cy="82550"/>
          </a:xfrm>
          <a:prstGeom prst="line">
            <a:avLst/>
          </a:prstGeom>
          <a:noFill/>
          <a:ln w="476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2307" name="Text Box 16"/>
          <p:cNvSpPr txBox="1">
            <a:spLocks noChangeArrowheads="1"/>
          </p:cNvSpPr>
          <p:nvPr/>
        </p:nvSpPr>
        <p:spPr bwMode="auto">
          <a:xfrm>
            <a:off x="250825" y="4365625"/>
            <a:ext cx="2286000" cy="522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>
              <a:spcBef>
                <a:spcPct val="50000"/>
              </a:spcBef>
            </a:pPr>
            <a:r>
              <a:rPr lang="pl-PL" sz="1400" b="1">
                <a:solidFill>
                  <a:schemeClr val="bg2"/>
                </a:solidFill>
              </a:rPr>
              <a:t>Automatyczne wyłączanie po 5 min</a:t>
            </a:r>
            <a:r>
              <a:rPr lang="pl-PL" sz="1400">
                <a:solidFill>
                  <a:schemeClr val="bg2"/>
                </a:solidFill>
              </a:rPr>
              <a:t>, </a:t>
            </a:r>
            <a:endParaRPr lang="en-US" sz="1400">
              <a:solidFill>
                <a:schemeClr val="bg2"/>
              </a:solidFill>
            </a:endParaRPr>
          </a:p>
        </p:txBody>
      </p:sp>
      <p:sp>
        <p:nvSpPr>
          <p:cNvPr id="12308" name="Line 25"/>
          <p:cNvSpPr>
            <a:spLocks noChangeShapeType="1"/>
          </p:cNvSpPr>
          <p:nvPr/>
        </p:nvSpPr>
        <p:spPr bwMode="auto">
          <a:xfrm flipV="1">
            <a:off x="1835695" y="3908425"/>
            <a:ext cx="1342479" cy="456679"/>
          </a:xfrm>
          <a:prstGeom prst="line">
            <a:avLst/>
          </a:prstGeom>
          <a:noFill/>
          <a:ln w="476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35" name="Rectangle 2"/>
          <p:cNvSpPr txBox="1">
            <a:spLocks noChangeArrowheads="1"/>
          </p:cNvSpPr>
          <p:nvPr/>
        </p:nvSpPr>
        <p:spPr bwMode="auto">
          <a:xfrm>
            <a:off x="251520" y="188640"/>
            <a:ext cx="7424738" cy="5032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l-PL" sz="3200" b="1" kern="0" dirty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PICCOLO- funkcje jak </a:t>
            </a:r>
            <a:r>
              <a:rPr lang="pl-PL" sz="3200" b="1" kern="0" dirty="0" err="1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Melody</a:t>
            </a:r>
            <a:r>
              <a:rPr lang="pl-PL" sz="3200" b="1" kern="0" dirty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  <a:endParaRPr lang="en-GB" sz="3200" b="1" kern="0" dirty="0">
              <a:solidFill>
                <a:schemeClr val="bg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22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1108" y="0"/>
            <a:ext cx="922892" cy="11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650" y="260350"/>
            <a:ext cx="7424738" cy="407988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b="1" dirty="0" smtClean="0">
                <a:solidFill>
                  <a:schemeClr val="bg2">
                    <a:lumMod val="75000"/>
                  </a:schemeClr>
                </a:solidFill>
              </a:rPr>
              <a:t>  PICCOLO- funkcje jak </a:t>
            </a:r>
            <a:r>
              <a:rPr lang="pl-PL" sz="3200" b="1" dirty="0" err="1" smtClean="0">
                <a:solidFill>
                  <a:schemeClr val="bg2">
                    <a:lumMod val="75000"/>
                  </a:schemeClr>
                </a:solidFill>
              </a:rPr>
              <a:t>Melody</a:t>
            </a:r>
            <a:r>
              <a:rPr lang="pl-PL" sz="3200" b="1" dirty="0" smtClean="0">
                <a:solidFill>
                  <a:schemeClr val="bg2">
                    <a:lumMod val="75000"/>
                  </a:schemeClr>
                </a:solidFill>
              </a:rPr>
              <a:t>   </a:t>
            </a:r>
            <a:endParaRPr lang="en-GB" sz="32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13316" name="Text Box 14"/>
          <p:cNvSpPr txBox="1">
            <a:spLocks noChangeArrowheads="1"/>
          </p:cNvSpPr>
          <p:nvPr/>
        </p:nvSpPr>
        <p:spPr bwMode="auto">
          <a:xfrm>
            <a:off x="6875463" y="3213100"/>
            <a:ext cx="2268537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l-PL" sz="1400" b="1">
                <a:solidFill>
                  <a:schemeClr val="bg2"/>
                </a:solidFill>
              </a:rPr>
              <a:t>Zbiornik na wodę</a:t>
            </a:r>
            <a:endParaRPr lang="en-US" sz="1400" b="1">
              <a:solidFill>
                <a:schemeClr val="bg2"/>
              </a:solidFill>
            </a:endParaRPr>
          </a:p>
        </p:txBody>
      </p:sp>
      <p:sp>
        <p:nvSpPr>
          <p:cNvPr id="13317" name="Text Box 18"/>
          <p:cNvSpPr txBox="1">
            <a:spLocks noChangeArrowheads="1"/>
          </p:cNvSpPr>
          <p:nvPr/>
        </p:nvSpPr>
        <p:spPr bwMode="auto">
          <a:xfrm>
            <a:off x="6821488" y="4797425"/>
            <a:ext cx="2322512" cy="3079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l-PL" sz="1400" b="1">
                <a:solidFill>
                  <a:schemeClr val="bg2"/>
                </a:solidFill>
              </a:rPr>
              <a:t>Pojemnik  na igłę </a:t>
            </a:r>
            <a:endParaRPr lang="en-US" sz="1400" b="1">
              <a:solidFill>
                <a:schemeClr val="bg2"/>
              </a:solidFill>
            </a:endParaRPr>
          </a:p>
        </p:txBody>
      </p:sp>
      <p:sp>
        <p:nvSpPr>
          <p:cNvPr id="13318" name="Text Box 29"/>
          <p:cNvSpPr txBox="1">
            <a:spLocks noChangeArrowheads="1"/>
          </p:cNvSpPr>
          <p:nvPr/>
        </p:nvSpPr>
        <p:spPr bwMode="auto">
          <a:xfrm>
            <a:off x="6227763" y="2133600"/>
            <a:ext cx="2449512" cy="3063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algn="r">
              <a:spcBef>
                <a:spcPct val="50000"/>
              </a:spcBef>
            </a:pPr>
            <a:r>
              <a:rPr lang="pl-PL" sz="1400" b="1">
                <a:solidFill>
                  <a:schemeClr val="bg2"/>
                </a:solidFill>
              </a:rPr>
              <a:t>Przełącznik</a:t>
            </a:r>
            <a:endParaRPr lang="en-US" sz="1400" b="1">
              <a:solidFill>
                <a:schemeClr val="bg2"/>
              </a:solidFill>
            </a:endParaRPr>
          </a:p>
        </p:txBody>
      </p:sp>
      <p:pic>
        <p:nvPicPr>
          <p:cNvPr id="13319" name="Image 25" descr="KP1006 head.jpg"/>
          <p:cNvPicPr>
            <a:picLocks noChangeAspect="1"/>
          </p:cNvPicPr>
          <p:nvPr/>
        </p:nvPicPr>
        <p:blipFill>
          <a:blip r:embed="rId2"/>
          <a:srcRect l="7813" t="8333" r="3125"/>
          <a:stretch>
            <a:fillRect/>
          </a:stretch>
        </p:blipFill>
        <p:spPr bwMode="auto">
          <a:xfrm>
            <a:off x="1430338" y="1571625"/>
            <a:ext cx="5205412" cy="4017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3320" name="Line 21"/>
          <p:cNvSpPr>
            <a:spLocks noChangeShapeType="1"/>
          </p:cNvSpPr>
          <p:nvPr/>
        </p:nvSpPr>
        <p:spPr bwMode="auto">
          <a:xfrm flipH="1">
            <a:off x="6286500" y="3357563"/>
            <a:ext cx="1022350" cy="428625"/>
          </a:xfrm>
          <a:prstGeom prst="line">
            <a:avLst/>
          </a:prstGeom>
          <a:noFill/>
          <a:ln w="476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3321" name="Line 23"/>
          <p:cNvSpPr>
            <a:spLocks noChangeShapeType="1"/>
          </p:cNvSpPr>
          <p:nvPr/>
        </p:nvSpPr>
        <p:spPr bwMode="auto">
          <a:xfrm flipH="1" flipV="1">
            <a:off x="6143625" y="4811713"/>
            <a:ext cx="1214438" cy="46037"/>
          </a:xfrm>
          <a:prstGeom prst="line">
            <a:avLst/>
          </a:prstGeom>
          <a:noFill/>
          <a:ln w="476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13322" name="Line 30"/>
          <p:cNvSpPr>
            <a:spLocks noChangeShapeType="1"/>
          </p:cNvSpPr>
          <p:nvPr/>
        </p:nvSpPr>
        <p:spPr bwMode="auto">
          <a:xfrm flipH="1" flipV="1">
            <a:off x="5572125" y="1928813"/>
            <a:ext cx="1928813" cy="285750"/>
          </a:xfrm>
          <a:prstGeom prst="line">
            <a:avLst/>
          </a:prstGeom>
          <a:noFill/>
          <a:ln w="47625">
            <a:solidFill>
              <a:schemeClr val="bg2"/>
            </a:solidFill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pic>
        <p:nvPicPr>
          <p:cNvPr id="11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1108" y="0"/>
            <a:ext cx="922892" cy="11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424737" cy="407988"/>
          </a:xfrm>
        </p:spPr>
        <p:txBody>
          <a:bodyPr/>
          <a:lstStyle/>
          <a:p>
            <a:pPr eaLnBrk="1" hangingPunct="1">
              <a:defRPr/>
            </a:pPr>
            <a:r>
              <a:rPr lang="pl-PL" b="1" dirty="0" smtClean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pl-PL" sz="3200" b="1" dirty="0" smtClean="0">
                <a:solidFill>
                  <a:schemeClr val="bg2">
                    <a:lumMod val="75000"/>
                  </a:schemeClr>
                </a:solidFill>
              </a:rPr>
              <a:t>PICCOLO oferta</a:t>
            </a:r>
            <a:endParaRPr lang="en-GB" sz="32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4340" name="Picture 1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5867400" y="1628775"/>
            <a:ext cx="2244725" cy="44751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341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875" y="2060575"/>
            <a:ext cx="2954338" cy="4111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4" name="Prostokąt 33"/>
          <p:cNvSpPr/>
          <p:nvPr/>
        </p:nvSpPr>
        <p:spPr>
          <a:xfrm>
            <a:off x="539552" y="1628800"/>
            <a:ext cx="1631950" cy="1016000"/>
          </a:xfrm>
          <a:prstGeom prst="rect">
            <a:avLst/>
          </a:prstGeom>
          <a:solidFill>
            <a:schemeClr val="bg2">
              <a:lumMod val="60000"/>
              <a:lumOff val="4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l-PL" sz="2400" b="1" u="sng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BIAŁY 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u="sng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KP</a:t>
            </a:r>
            <a:r>
              <a:rPr lang="pl-PL" sz="2400" b="1" u="sng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2400" b="1" u="sng" dirty="0">
                <a:solidFill>
                  <a:schemeClr val="bg1"/>
                </a:solidFill>
                <a:latin typeface="Verdana" pitchFamily="34" charset="0"/>
                <a:cs typeface="Arial" charset="0"/>
              </a:rPr>
              <a:t>1002</a:t>
            </a: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1108" y="0"/>
            <a:ext cx="922892" cy="11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363" name="Image 11" descr="KP1006 front.jpg"/>
          <p:cNvPicPr>
            <a:picLocks noChangeAspect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4643438" y="1484313"/>
            <a:ext cx="3384550" cy="47736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8" name="Prostokąt 7"/>
          <p:cNvSpPr/>
          <p:nvPr/>
        </p:nvSpPr>
        <p:spPr>
          <a:xfrm>
            <a:off x="611188" y="1557338"/>
            <a:ext cx="2166937" cy="1016000"/>
          </a:xfrm>
          <a:prstGeom prst="rect">
            <a:avLst/>
          </a:prstGeom>
          <a:solidFill>
            <a:schemeClr val="bg2">
              <a:lumMod val="40000"/>
              <a:lumOff val="6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l-PL" sz="2400" b="1" u="sng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CZERWONY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u="sng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KP</a:t>
            </a:r>
            <a:r>
              <a:rPr lang="pl-PL" sz="2400" b="1" u="sng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2400" b="1" u="sng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100</a:t>
            </a:r>
            <a:r>
              <a:rPr lang="pl-PL" sz="2400" b="1" u="sng" dirty="0">
                <a:solidFill>
                  <a:srgbClr val="FF0000"/>
                </a:solidFill>
                <a:latin typeface="Verdana" pitchFamily="34" charset="0"/>
                <a:cs typeface="Arial" charset="0"/>
              </a:rPr>
              <a:t>6</a:t>
            </a:r>
            <a:endParaRPr lang="en-US" sz="2400" b="1" u="sng" dirty="0">
              <a:solidFill>
                <a:srgbClr val="FF0000"/>
              </a:solidFill>
              <a:latin typeface="Verdana" pitchFamily="34" charset="0"/>
              <a:cs typeface="Arial" charset="0"/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900113" y="260350"/>
            <a:ext cx="7424737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anchor="ctr"/>
          <a:lstStyle/>
          <a:p>
            <a:pPr algn="ctr">
              <a:defRPr/>
            </a:pPr>
            <a:r>
              <a:rPr lang="pl-PL" sz="2800" b="1" kern="0" dirty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  </a:t>
            </a:r>
            <a:r>
              <a:rPr lang="pl-PL" sz="3200" b="1" kern="0" dirty="0">
                <a:solidFill>
                  <a:schemeClr val="bg2">
                    <a:lumMod val="75000"/>
                  </a:schemeClr>
                </a:solidFill>
                <a:latin typeface="+mj-lt"/>
                <a:ea typeface="+mj-ea"/>
                <a:cs typeface="+mj-cs"/>
              </a:rPr>
              <a:t>PICCOLO oferta</a:t>
            </a:r>
            <a:endParaRPr lang="en-GB" sz="3200" b="1" kern="0" dirty="0">
              <a:solidFill>
                <a:schemeClr val="bg2">
                  <a:lumMod val="75000"/>
                </a:schemeClr>
              </a:solidFill>
              <a:latin typeface="+mj-lt"/>
              <a:ea typeface="+mj-ea"/>
              <a:cs typeface="+mj-cs"/>
            </a:endParaRPr>
          </a:p>
        </p:txBody>
      </p:sp>
      <p:pic>
        <p:nvPicPr>
          <p:cNvPr id="7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1108" y="0"/>
            <a:ext cx="922892" cy="11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Prostokąt 7"/>
          <p:cNvSpPr/>
          <p:nvPr/>
        </p:nvSpPr>
        <p:spPr>
          <a:xfrm>
            <a:off x="611188" y="1557338"/>
            <a:ext cx="2165350" cy="1016000"/>
          </a:xfrm>
          <a:prstGeom prst="rect">
            <a:avLst/>
          </a:prstGeom>
          <a:solidFill>
            <a:schemeClr val="bg2">
              <a:lumMod val="20000"/>
              <a:lumOff val="80000"/>
            </a:schemeClr>
          </a:solidFill>
        </p:spPr>
        <p:txBody>
          <a:bodyPr wrap="none">
            <a:spAutoFit/>
          </a:bodyPr>
          <a:lstStyle/>
          <a:p>
            <a:pPr>
              <a:spcBef>
                <a:spcPct val="50000"/>
              </a:spcBef>
              <a:defRPr/>
            </a:pPr>
            <a:r>
              <a:rPr lang="pl-PL" sz="2400" b="1" u="sng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  <a:cs typeface="Arial" charset="0"/>
              </a:rPr>
              <a:t>TYTANOWY</a:t>
            </a:r>
          </a:p>
          <a:p>
            <a:pPr>
              <a:spcBef>
                <a:spcPct val="50000"/>
              </a:spcBef>
              <a:defRPr/>
            </a:pPr>
            <a:r>
              <a:rPr lang="en-US" sz="2400" b="1" u="sng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  <a:cs typeface="Arial" charset="0"/>
              </a:rPr>
              <a:t>KP</a:t>
            </a:r>
            <a:r>
              <a:rPr lang="pl-PL" sz="2400" b="1" u="sng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  <a:cs typeface="Arial" charset="0"/>
              </a:rPr>
              <a:t> </a:t>
            </a:r>
            <a:r>
              <a:rPr lang="en-US" sz="2400" b="1" u="sng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  <a:cs typeface="Arial" charset="0"/>
              </a:rPr>
              <a:t>100</a:t>
            </a:r>
            <a:r>
              <a:rPr lang="pl-PL" sz="2400" b="1" u="sng" dirty="0">
                <a:solidFill>
                  <a:schemeClr val="accent3">
                    <a:lumMod val="50000"/>
                  </a:schemeClr>
                </a:solidFill>
                <a:latin typeface="Verdana" pitchFamily="34" charset="0"/>
                <a:cs typeface="Arial" charset="0"/>
              </a:rPr>
              <a:t>9</a:t>
            </a:r>
            <a:endParaRPr lang="en-US" sz="2400" b="1" u="sng" dirty="0">
              <a:solidFill>
                <a:schemeClr val="accent3">
                  <a:lumMod val="50000"/>
                </a:schemeClr>
              </a:solidFill>
              <a:latin typeface="Verdana" pitchFamily="34" charset="0"/>
              <a:cs typeface="Arial" charset="0"/>
            </a:endParaRPr>
          </a:p>
        </p:txBody>
      </p:sp>
      <p:pic>
        <p:nvPicPr>
          <p:cNvPr id="16388" name="Picture 2"/>
          <p:cNvPicPr>
            <a:picLocks noChangeAspect="1" noChangeArrowheads="1"/>
          </p:cNvPicPr>
          <p:nvPr/>
        </p:nvPicPr>
        <p:blipFill>
          <a:blip r:embed="rId2"/>
          <a:srcRect l="45724" t="24570" r="38580" b="22459"/>
          <a:stretch>
            <a:fillRect/>
          </a:stretch>
        </p:blipFill>
        <p:spPr bwMode="auto">
          <a:xfrm>
            <a:off x="5148263" y="1268413"/>
            <a:ext cx="2949575" cy="497681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Rectangle 2"/>
          <p:cNvSpPr>
            <a:spLocks noGrp="1" noChangeArrowheads="1"/>
          </p:cNvSpPr>
          <p:nvPr>
            <p:ph type="title"/>
          </p:nvPr>
        </p:nvSpPr>
        <p:spPr>
          <a:xfrm>
            <a:off x="827088" y="333375"/>
            <a:ext cx="7424737" cy="407988"/>
          </a:xfrm>
        </p:spPr>
        <p:txBody>
          <a:bodyPr/>
          <a:lstStyle/>
          <a:p>
            <a:pPr eaLnBrk="1" hangingPunct="1">
              <a:defRPr/>
            </a:pPr>
            <a:r>
              <a:rPr lang="pl-PL" b="1" dirty="0" smtClean="0">
                <a:solidFill>
                  <a:schemeClr val="bg2">
                    <a:lumMod val="75000"/>
                  </a:schemeClr>
                </a:solidFill>
              </a:rPr>
              <a:t>  </a:t>
            </a:r>
            <a:r>
              <a:rPr lang="pl-PL" sz="3200" b="1" dirty="0" smtClean="0">
                <a:solidFill>
                  <a:schemeClr val="bg2">
                    <a:lumMod val="75000"/>
                  </a:schemeClr>
                </a:solidFill>
              </a:rPr>
              <a:t>PICCOLO oferta</a:t>
            </a:r>
            <a:endParaRPr lang="en-GB" sz="32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21108" y="0"/>
            <a:ext cx="922892" cy="11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00113" y="333375"/>
            <a:ext cx="7424737" cy="407988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b="1" dirty="0" smtClean="0">
                <a:solidFill>
                  <a:schemeClr val="bg2">
                    <a:lumMod val="75000"/>
                  </a:schemeClr>
                </a:solidFill>
              </a:rPr>
              <a:t> PICCOLO- nowe opakowania</a:t>
            </a:r>
            <a:endParaRPr lang="en-GB" sz="32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1520" y="1268760"/>
            <a:ext cx="9144000" cy="5329237"/>
          </a:xfrm>
          <a:prstGeom prst="rect">
            <a:avLst/>
          </a:prstGeom>
          <a:noFill/>
        </p:spPr>
        <p:txBody>
          <a:bodyPr/>
          <a:lstStyle/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pl-PL" sz="2000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r>
              <a:rPr lang="pl-PL" sz="2000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Innowacyjne i kompaktowe opakowania</a:t>
            </a:r>
            <a:endParaRPr lang="pl-PL" sz="2000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endParaRPr lang="pl-PL" sz="2000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endParaRPr lang="pl-PL" sz="2000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endParaRPr lang="pl-PL" sz="2000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endParaRPr lang="pl-PL" sz="2000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endParaRPr lang="pl-PL" sz="2000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endParaRPr lang="pl-PL" sz="2000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endParaRPr lang="pl-PL" sz="2000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endParaRPr lang="pl-PL" sz="2000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r>
              <a:rPr lang="pl-PL" sz="2000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Pakiet powitalny: zestaw 6 </a:t>
            </a:r>
            <a:r>
              <a:rPr lang="pl-PL" sz="2000" b="1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kapsułek</a:t>
            </a:r>
            <a:endParaRPr lang="pl-PL" sz="2000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990000"/>
              </a:buClr>
              <a:buFont typeface="Wingdings" pitchFamily="2" charset="2"/>
              <a:buChar char="q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</p:txBody>
      </p:sp>
      <p:pic>
        <p:nvPicPr>
          <p:cNvPr id="17414" name="Picture 5"/>
          <p:cNvPicPr>
            <a:picLocks noChangeAspect="1" noChangeArrowheads="1"/>
          </p:cNvPicPr>
          <p:nvPr/>
        </p:nvPicPr>
        <p:blipFill>
          <a:blip r:embed="rId2"/>
          <a:srcRect l="8163" r="6125"/>
          <a:stretch>
            <a:fillRect/>
          </a:stretch>
        </p:blipFill>
        <p:spPr bwMode="auto">
          <a:xfrm>
            <a:off x="3707904" y="2276872"/>
            <a:ext cx="4536504" cy="24098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7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" y="2348880"/>
            <a:ext cx="2088232" cy="2491504"/>
          </a:xfrm>
          <a:prstGeom prst="rect">
            <a:avLst/>
          </a:prstGeom>
          <a:noFill/>
        </p:spPr>
      </p:pic>
      <p:pic>
        <p:nvPicPr>
          <p:cNvPr id="8" name="Picture 1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221108" y="0"/>
            <a:ext cx="922892" cy="11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491880" y="2420888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Film</a:t>
            </a:r>
            <a:endParaRPr lang="pl-P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99592" y="476672"/>
            <a:ext cx="7424737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2">
                    <a:lumMod val="75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PICCOLO</a:t>
            </a:r>
            <a:endParaRPr kumimoji="0" lang="en-GB" sz="3200" b="1" i="0" u="none" strike="noStrike" kern="0" cap="none" spc="0" normalizeH="0" baseline="0" noProof="0" dirty="0" smtClean="0">
              <a:ln>
                <a:noFill/>
              </a:ln>
              <a:solidFill>
                <a:schemeClr val="bg2">
                  <a:lumMod val="75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7106" name="Picture 2" descr="SilverBullet:Users:therezelefevre:Documents:1 - ON THE GO [13]:1 - DOSSIERS :SEB IDENTITÉ GROUPE:11° CHARTE:01 - CALAGES:PRES POWER PONT:CALAGE:IMPORTLOGO.jpg"/>
          <p:cNvPicPr>
            <a:picLocks noChangeAspect="1" noChangeArrowheads="1"/>
          </p:cNvPicPr>
          <p:nvPr/>
        </p:nvPicPr>
        <p:blipFill>
          <a:blip r:embed="rId2" r:link="rId3"/>
          <a:srcRect/>
          <a:stretch>
            <a:fillRect/>
          </a:stretch>
        </p:blipFill>
        <p:spPr bwMode="auto">
          <a:xfrm>
            <a:off x="0" y="0"/>
            <a:ext cx="1109663" cy="16208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47108" name="Line 2"/>
          <p:cNvSpPr>
            <a:spLocks noChangeShapeType="1"/>
          </p:cNvSpPr>
          <p:nvPr/>
        </p:nvSpPr>
        <p:spPr bwMode="auto">
          <a:xfrm flipV="1">
            <a:off x="0" y="2000238"/>
            <a:ext cx="9144000" cy="4857761"/>
          </a:xfrm>
          <a:prstGeom prst="line">
            <a:avLst/>
          </a:prstGeom>
          <a:noFill/>
          <a:ln w="76200">
            <a:solidFill>
              <a:schemeClr val="bg2"/>
            </a:solidFill>
            <a:prstDash val="sysDot"/>
            <a:round/>
            <a:headEnd/>
            <a:tailEnd type="triangle" w="med" len="med"/>
          </a:ln>
        </p:spPr>
        <p:txBody>
          <a:bodyPr/>
          <a:lstStyle/>
          <a:p>
            <a:endParaRPr lang="pl-PL"/>
          </a:p>
        </p:txBody>
      </p:sp>
      <p:sp>
        <p:nvSpPr>
          <p:cNvPr id="6" name="Prostokąt 16"/>
          <p:cNvSpPr>
            <a:spLocks noChangeArrowheads="1"/>
          </p:cNvSpPr>
          <p:nvPr/>
        </p:nvSpPr>
        <p:spPr bwMode="auto">
          <a:xfrm>
            <a:off x="-214313" y="214313"/>
            <a:ext cx="11501438" cy="59202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527175" lvl="2" indent="-342900" algn="l">
              <a:lnSpc>
                <a:spcPct val="110000"/>
              </a:lnSpc>
              <a:spcBef>
                <a:spcPct val="10000"/>
              </a:spcBef>
              <a:buClr>
                <a:srgbClr val="563117"/>
              </a:buClr>
              <a:tabLst>
                <a:tab pos="1790700" algn="l"/>
              </a:tabLst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KRUPS 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Nescafe</a:t>
            </a: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 Dolce </a:t>
            </a:r>
            <a:r>
              <a:rPr lang="pl-PL" sz="3200" b="1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Gusto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sp>
        <p:nvSpPr>
          <p:cNvPr id="20" name="pole tekstowe 19"/>
          <p:cNvSpPr txBox="1"/>
          <p:nvPr/>
        </p:nvSpPr>
        <p:spPr>
          <a:xfrm>
            <a:off x="467544" y="3212976"/>
            <a:ext cx="2808312" cy="307777"/>
          </a:xfrm>
          <a:prstGeom prst="rect">
            <a:avLst/>
          </a:prstGeom>
          <a:solidFill>
            <a:srgbClr val="C00000"/>
          </a:solidFill>
          <a:ln>
            <a:solidFill>
              <a:srgbClr val="C00000"/>
            </a:solidFill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defRPr/>
            </a:pPr>
            <a:r>
              <a:rPr lang="pl-PL" sz="1400" b="1" dirty="0" smtClean="0"/>
              <a:t>Nowość od października 2010</a:t>
            </a:r>
            <a:endParaRPr lang="pl-PL" sz="1400" b="1" dirty="0"/>
          </a:p>
        </p:txBody>
      </p:sp>
      <p:pic>
        <p:nvPicPr>
          <p:cNvPr id="16" name="Image 63" descr="KP1006 front.jpg"/>
          <p:cNvPicPr>
            <a:picLocks noChangeAspect="1"/>
          </p:cNvPicPr>
          <p:nvPr/>
        </p:nvPicPr>
        <p:blipFill>
          <a:blip r:embed="rId4" cstate="print"/>
          <a:srcRect l="15042" r="15663"/>
          <a:stretch>
            <a:fillRect/>
          </a:stretch>
        </p:blipFill>
        <p:spPr>
          <a:xfrm>
            <a:off x="1043608" y="4149080"/>
            <a:ext cx="719348" cy="1464148"/>
          </a:xfrm>
          <a:prstGeom prst="rect">
            <a:avLst/>
          </a:prstGeom>
          <a:ln w="19050">
            <a:noFill/>
          </a:ln>
        </p:spPr>
      </p:pic>
      <p:pic>
        <p:nvPicPr>
          <p:cNvPr id="18" name="Image 66" descr="KP1009 front.JPG"/>
          <p:cNvPicPr>
            <a:picLocks noChangeAspect="1"/>
          </p:cNvPicPr>
          <p:nvPr/>
        </p:nvPicPr>
        <p:blipFill>
          <a:blip r:embed="rId5" cstate="print"/>
          <a:srcRect l="15465" r="15584"/>
          <a:stretch>
            <a:fillRect/>
          </a:stretch>
        </p:blipFill>
        <p:spPr>
          <a:xfrm>
            <a:off x="2627784" y="3573016"/>
            <a:ext cx="714380" cy="1465207"/>
          </a:xfrm>
          <a:prstGeom prst="rect">
            <a:avLst/>
          </a:prstGeom>
          <a:ln w="19050">
            <a:noFill/>
          </a:ln>
        </p:spPr>
      </p:pic>
      <p:pic>
        <p:nvPicPr>
          <p:cNvPr id="19" name="Picture 7"/>
          <p:cNvPicPr>
            <a:picLocks noChangeAspect="1" noChangeArrowheads="1"/>
          </p:cNvPicPr>
          <p:nvPr/>
        </p:nvPicPr>
        <p:blipFill>
          <a:blip r:embed="rId6"/>
          <a:srcRect l="4843" r="7165"/>
          <a:stretch>
            <a:fillRect/>
          </a:stretch>
        </p:blipFill>
        <p:spPr bwMode="auto">
          <a:xfrm>
            <a:off x="7452320" y="1340768"/>
            <a:ext cx="954999" cy="1085326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1" name="Picture 18"/>
          <p:cNvPicPr>
            <a:picLocks noChangeAspect="1" noChangeArrowheads="1"/>
          </p:cNvPicPr>
          <p:nvPr/>
        </p:nvPicPr>
        <p:blipFill>
          <a:blip r:embed="rId7"/>
          <a:srcRect l="4743" r="6458"/>
          <a:stretch>
            <a:fillRect/>
          </a:stretch>
        </p:blipFill>
        <p:spPr bwMode="auto">
          <a:xfrm>
            <a:off x="6444208" y="1700808"/>
            <a:ext cx="1023080" cy="1152128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3" name="Picture 20"/>
          <p:cNvPicPr>
            <a:picLocks noChangeAspect="1" noChangeArrowheads="1"/>
          </p:cNvPicPr>
          <p:nvPr/>
        </p:nvPicPr>
        <p:blipFill>
          <a:blip r:embed="rId8"/>
          <a:srcRect/>
          <a:stretch>
            <a:fillRect/>
          </a:stretch>
        </p:blipFill>
        <p:spPr bwMode="auto">
          <a:xfrm>
            <a:off x="3851920" y="2780928"/>
            <a:ext cx="937550" cy="14992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pic>
        <p:nvPicPr>
          <p:cNvPr id="26" name="Picture 22"/>
          <p:cNvPicPr>
            <a:picLocks noChangeAspect="1" noChangeArrowheads="1"/>
          </p:cNvPicPr>
          <p:nvPr/>
        </p:nvPicPr>
        <p:blipFill>
          <a:blip r:embed="rId9"/>
          <a:srcRect/>
          <a:stretch>
            <a:fillRect/>
          </a:stretch>
        </p:blipFill>
        <p:spPr bwMode="auto">
          <a:xfrm>
            <a:off x="4860032" y="2420888"/>
            <a:ext cx="937550" cy="1499255"/>
          </a:xfrm>
          <a:prstGeom prst="rect">
            <a:avLst/>
          </a:prstGeom>
          <a:noFill/>
          <a:ln w="9525">
            <a:noFill/>
            <a:round/>
            <a:headEnd/>
            <a:tailEnd/>
          </a:ln>
        </p:spPr>
      </p:pic>
      <p:sp>
        <p:nvSpPr>
          <p:cNvPr id="32" name="Prostokąt 31"/>
          <p:cNvSpPr/>
          <p:nvPr/>
        </p:nvSpPr>
        <p:spPr>
          <a:xfrm>
            <a:off x="971600" y="908720"/>
            <a:ext cx="3857652" cy="1846659"/>
          </a:xfrm>
          <a:prstGeom prst="rect">
            <a:avLst/>
          </a:prstGeom>
          <a:ln w="19050">
            <a:solidFill>
              <a:schemeClr val="bg2">
                <a:lumMod val="75000"/>
              </a:schemeClr>
            </a:solidFill>
            <a:prstDash val="sysDot"/>
          </a:ln>
        </p:spPr>
        <p:txBody>
          <a:bodyPr wrap="square">
            <a:spAutoFit/>
          </a:bodyPr>
          <a:lstStyle/>
          <a:p>
            <a:pPr marL="381000" lvl="0" indent="-381000">
              <a:spcBef>
                <a:spcPct val="20000"/>
              </a:spcBef>
              <a:defRPr/>
            </a:pPr>
            <a:r>
              <a:rPr lang="pl-PL" b="1" kern="0" dirty="0" smtClean="0">
                <a:solidFill>
                  <a:schemeClr val="bg2"/>
                </a:solidFill>
              </a:rPr>
              <a:t>NOWE PRODUKTY</a:t>
            </a:r>
            <a:endParaRPr lang="pl-PL" sz="14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endParaRPr lang="pl-PL" sz="1200" kern="0" dirty="0" smtClean="0">
              <a:solidFill>
                <a:schemeClr val="bg2"/>
              </a:solidFill>
            </a:endParaRPr>
          </a:p>
          <a:p>
            <a:pPr marL="381000" lvl="0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dirty="0" smtClean="0">
                <a:solidFill>
                  <a:schemeClr val="bg2"/>
                </a:solidFill>
              </a:rPr>
              <a:t>Piccolo :</a:t>
            </a:r>
          </a:p>
          <a:p>
            <a:pPr marL="838200" lvl="1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600" dirty="0" smtClean="0">
                <a:solidFill>
                  <a:schemeClr val="bg2"/>
                </a:solidFill>
              </a:rPr>
              <a:t>biały</a:t>
            </a:r>
          </a:p>
          <a:p>
            <a:pPr marL="838200" lvl="1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600" dirty="0" smtClean="0">
                <a:solidFill>
                  <a:schemeClr val="bg2"/>
                </a:solidFill>
              </a:rPr>
              <a:t>czerwony</a:t>
            </a:r>
          </a:p>
          <a:p>
            <a:pPr marL="838200" lvl="1" indent="-381000" algn="l">
              <a:spcBef>
                <a:spcPct val="20000"/>
              </a:spcBef>
              <a:buFontTx/>
              <a:buChar char="•"/>
              <a:defRPr/>
            </a:pPr>
            <a:r>
              <a:rPr lang="pl-PL" sz="1600" dirty="0" smtClean="0">
                <a:solidFill>
                  <a:schemeClr val="bg2"/>
                </a:solidFill>
              </a:rPr>
              <a:t>tytanowy</a:t>
            </a:r>
          </a:p>
        </p:txBody>
      </p:sp>
      <p:pic>
        <p:nvPicPr>
          <p:cNvPr id="24" name="Image 46" descr="KP1002 front.jpg"/>
          <p:cNvPicPr>
            <a:picLocks noChangeAspect="1"/>
          </p:cNvPicPr>
          <p:nvPr/>
        </p:nvPicPr>
        <p:blipFill>
          <a:blip r:embed="rId10" cstate="print">
            <a:clrChange>
              <a:clrFrom>
                <a:srgbClr val="FAFAFA"/>
              </a:clrFrom>
              <a:clrTo>
                <a:srgbClr val="FAFAFA">
                  <a:alpha val="0"/>
                </a:srgbClr>
              </a:clrTo>
            </a:clrChange>
          </a:blip>
          <a:srcRect l="14124" r="15861"/>
          <a:stretch>
            <a:fillRect/>
          </a:stretch>
        </p:blipFill>
        <p:spPr>
          <a:xfrm>
            <a:off x="395536" y="4149080"/>
            <a:ext cx="792934" cy="1458995"/>
          </a:xfrm>
          <a:prstGeom prst="rect">
            <a:avLst/>
          </a:prstGeom>
          <a:noFill/>
          <a:ln w="19050">
            <a:noFill/>
            <a:miter lim="800000"/>
            <a:headEnd/>
            <a:tailEnd/>
          </a:ln>
        </p:spPr>
      </p:pic>
      <p:pic>
        <p:nvPicPr>
          <p:cNvPr id="17" name="Picture 1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8221108" y="0"/>
            <a:ext cx="922892" cy="11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22" name="pole tekstowe 21"/>
          <p:cNvSpPr txBox="1"/>
          <p:nvPr/>
        </p:nvSpPr>
        <p:spPr>
          <a:xfrm rot="10800000" flipV="1">
            <a:off x="1547664" y="6165304"/>
            <a:ext cx="2071687" cy="307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1400" b="1" dirty="0" smtClean="0">
                <a:solidFill>
                  <a:srgbClr val="D60000"/>
                </a:solidFill>
              </a:rPr>
              <a:t>349 </a:t>
            </a:r>
            <a:r>
              <a:rPr lang="pl-PL" sz="1400" b="1" dirty="0" err="1" smtClean="0">
                <a:solidFill>
                  <a:srgbClr val="D60000"/>
                </a:solidFill>
              </a:rPr>
              <a:t>pln</a:t>
            </a:r>
            <a:endParaRPr lang="pl-PL" sz="1400" dirty="0">
              <a:solidFill>
                <a:srgbClr val="D60000"/>
              </a:solidFill>
            </a:endParaRPr>
          </a:p>
        </p:txBody>
      </p:sp>
      <p:sp>
        <p:nvSpPr>
          <p:cNvPr id="25" name="pole tekstowe 24"/>
          <p:cNvSpPr txBox="1"/>
          <p:nvPr/>
        </p:nvSpPr>
        <p:spPr>
          <a:xfrm rot="10800000" flipV="1">
            <a:off x="3203848" y="5301208"/>
            <a:ext cx="2071687" cy="307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1400" b="1" dirty="0" smtClean="0">
                <a:solidFill>
                  <a:srgbClr val="D60000"/>
                </a:solidFill>
              </a:rPr>
              <a:t>379 </a:t>
            </a:r>
            <a:r>
              <a:rPr lang="pl-PL" sz="1400" b="1" dirty="0" err="1" smtClean="0">
                <a:solidFill>
                  <a:srgbClr val="D60000"/>
                </a:solidFill>
              </a:rPr>
              <a:t>pln</a:t>
            </a:r>
            <a:endParaRPr lang="pl-PL" sz="1400" dirty="0">
              <a:solidFill>
                <a:srgbClr val="D60000"/>
              </a:solidFill>
            </a:endParaRPr>
          </a:p>
        </p:txBody>
      </p:sp>
      <p:sp>
        <p:nvSpPr>
          <p:cNvPr id="27" name="pole tekstowe 26"/>
          <p:cNvSpPr txBox="1"/>
          <p:nvPr/>
        </p:nvSpPr>
        <p:spPr>
          <a:xfrm rot="10800000" flipV="1">
            <a:off x="4932040" y="4293096"/>
            <a:ext cx="2071687" cy="307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1400" b="1" dirty="0" smtClean="0">
                <a:solidFill>
                  <a:srgbClr val="D60000"/>
                </a:solidFill>
              </a:rPr>
              <a:t>499 </a:t>
            </a:r>
            <a:r>
              <a:rPr lang="pl-PL" sz="1400" b="1" dirty="0" err="1" smtClean="0">
                <a:solidFill>
                  <a:srgbClr val="D60000"/>
                </a:solidFill>
              </a:rPr>
              <a:t>pln</a:t>
            </a:r>
            <a:endParaRPr lang="pl-PL" sz="1400" dirty="0">
              <a:solidFill>
                <a:srgbClr val="D60000"/>
              </a:solidFill>
            </a:endParaRPr>
          </a:p>
        </p:txBody>
      </p:sp>
      <p:sp>
        <p:nvSpPr>
          <p:cNvPr id="28" name="pole tekstowe 27"/>
          <p:cNvSpPr txBox="1"/>
          <p:nvPr/>
        </p:nvSpPr>
        <p:spPr>
          <a:xfrm rot="10800000" flipV="1">
            <a:off x="7072313" y="3140968"/>
            <a:ext cx="2071687" cy="307975"/>
          </a:xfrm>
          <a:prstGeom prst="rect">
            <a:avLst/>
          </a:prstGeom>
          <a:solidFill>
            <a:schemeClr val="bg1">
              <a:lumMod val="85000"/>
            </a:schemeClr>
          </a:solidFill>
          <a:ln>
            <a:noFill/>
          </a:ln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>
            <a:spAutoFit/>
          </a:bodyPr>
          <a:lstStyle/>
          <a:p>
            <a:pPr algn="ctr">
              <a:defRPr/>
            </a:pPr>
            <a:r>
              <a:rPr lang="pl-PL" sz="1400" b="1" dirty="0" smtClean="0">
                <a:solidFill>
                  <a:srgbClr val="D60000"/>
                </a:solidFill>
              </a:rPr>
              <a:t>599 </a:t>
            </a:r>
            <a:r>
              <a:rPr lang="pl-PL" sz="1400" b="1" dirty="0" err="1" smtClean="0">
                <a:solidFill>
                  <a:srgbClr val="D60000"/>
                </a:solidFill>
              </a:rPr>
              <a:t>pln</a:t>
            </a:r>
            <a:endParaRPr lang="pl-PL" sz="1400" dirty="0">
              <a:solidFill>
                <a:srgbClr val="D60000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79512" y="1988840"/>
            <a:ext cx="2592288" cy="18430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cxnSp>
        <p:nvCxnSpPr>
          <p:cNvPr id="10" name="Connecteur droit avec flèche 9"/>
          <p:cNvCxnSpPr/>
          <p:nvPr/>
        </p:nvCxnSpPr>
        <p:spPr>
          <a:xfrm rot="5400000">
            <a:off x="1583668" y="1808820"/>
            <a:ext cx="1584176" cy="1512168"/>
          </a:xfrm>
          <a:prstGeom prst="straightConnector1">
            <a:avLst/>
          </a:prstGeom>
          <a:ln>
            <a:tailEnd type="arrow"/>
          </a:ln>
        </p:spPr>
        <p:style>
          <a:lnRef idx="3">
            <a:schemeClr val="accent3"/>
          </a:lnRef>
          <a:fillRef idx="0">
            <a:schemeClr val="accent3"/>
          </a:fillRef>
          <a:effectRef idx="2">
            <a:schemeClr val="accent3"/>
          </a:effectRef>
          <a:fontRef idx="minor">
            <a:schemeClr val="tx1"/>
          </a:fontRef>
        </p:style>
      </p:cxn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843808" y="1484784"/>
            <a:ext cx="1529773" cy="242410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9" name="ZoneTexte 18"/>
          <p:cNvSpPr txBox="1"/>
          <p:nvPr/>
        </p:nvSpPr>
        <p:spPr>
          <a:xfrm>
            <a:off x="-828600" y="6309320"/>
            <a:ext cx="6016752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l-PL" sz="1600" dirty="0" smtClean="0">
                <a:solidFill>
                  <a:srgbClr val="438D51"/>
                </a:solidFill>
              </a:rPr>
              <a:t>*)W porównaniu do tradycyjnego gotowania</a:t>
            </a:r>
            <a:endParaRPr lang="fr-FR" sz="1600" dirty="0">
              <a:solidFill>
                <a:srgbClr val="438D51"/>
              </a:solidFill>
            </a:endParaRPr>
          </a:p>
        </p:txBody>
      </p:sp>
      <p:sp>
        <p:nvSpPr>
          <p:cNvPr id="13" name="Prostokąt 12"/>
          <p:cNvSpPr/>
          <p:nvPr/>
        </p:nvSpPr>
        <p:spPr>
          <a:xfrm>
            <a:off x="1115616" y="0"/>
            <a:ext cx="5229317" cy="132343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4000" b="1" kern="0" dirty="0" err="1" smtClean="0">
                <a:solidFill>
                  <a:srgbClr val="8E8581"/>
                </a:solidFill>
                <a:latin typeface="Arial"/>
                <a:cs typeface="+mj-cs"/>
              </a:rPr>
              <a:t>Vitacuisine</a:t>
            </a:r>
            <a:r>
              <a:rPr lang="pl-PL" sz="4000" b="1" kern="0" dirty="0" smtClean="0">
                <a:solidFill>
                  <a:srgbClr val="8E8581"/>
                </a:solidFill>
                <a:latin typeface="Arial"/>
                <a:cs typeface="+mj-cs"/>
              </a:rPr>
              <a:t> Compact</a:t>
            </a:r>
          </a:p>
          <a:p>
            <a:pPr algn="l"/>
            <a:r>
              <a:rPr lang="pl-PL" sz="4000" b="1" kern="0" dirty="0" smtClean="0">
                <a:solidFill>
                  <a:srgbClr val="438D51"/>
                </a:solidFill>
                <a:latin typeface="Arial"/>
                <a:cs typeface="+mj-cs"/>
              </a:rPr>
              <a:t>- </a:t>
            </a:r>
            <a:r>
              <a:rPr lang="pl-PL" sz="3200" b="1" kern="0" dirty="0" smtClean="0">
                <a:solidFill>
                  <a:srgbClr val="438D51"/>
                </a:solidFill>
                <a:latin typeface="Arial"/>
                <a:cs typeface="+mj-cs"/>
              </a:rPr>
              <a:t>zdrowe gotowanie</a:t>
            </a:r>
            <a:endParaRPr lang="pl-PL" sz="1600" dirty="0">
              <a:solidFill>
                <a:srgbClr val="438D51"/>
              </a:solidFill>
            </a:endParaRPr>
          </a:p>
        </p:txBody>
      </p:sp>
      <p:sp>
        <p:nvSpPr>
          <p:cNvPr id="14" name="Prostokąt 13"/>
          <p:cNvSpPr/>
          <p:nvPr/>
        </p:nvSpPr>
        <p:spPr>
          <a:xfrm>
            <a:off x="4572000" y="350100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en-US" dirty="0" smtClean="0"/>
              <a:t>.</a:t>
            </a:r>
            <a:endParaRPr lang="en-US" dirty="0"/>
          </a:p>
        </p:txBody>
      </p:sp>
      <p:sp>
        <p:nvSpPr>
          <p:cNvPr id="17" name="Prostokąt 16"/>
          <p:cNvSpPr/>
          <p:nvPr/>
        </p:nvSpPr>
        <p:spPr>
          <a:xfrm>
            <a:off x="4391472" y="1556792"/>
            <a:ext cx="4752528" cy="37364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Vitamine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Plus </a:t>
            </a:r>
            <a:endParaRPr lang="en-US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en-US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szybki wzrost temperatury</a:t>
            </a:r>
            <a:endParaRPr lang="en-US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proces gotowania  następuje szybciej  niż w standardowym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parowarze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</a:t>
            </a: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</a:rPr>
              <a:t> w potrawie pozostaje więcej w</a:t>
            </a:r>
            <a:r>
              <a:rPr lang="en-US" dirty="0" err="1" smtClean="0">
                <a:solidFill>
                  <a:schemeClr val="bg2"/>
                </a:solidFill>
              </a:rPr>
              <a:t>itamin</a:t>
            </a:r>
            <a:r>
              <a:rPr lang="pl-PL" dirty="0" smtClean="0">
                <a:solidFill>
                  <a:schemeClr val="bg2"/>
                </a:solidFill>
              </a:rPr>
              <a:t>  </a:t>
            </a:r>
            <a:r>
              <a:rPr lang="en-US" dirty="0" smtClean="0">
                <a:solidFill>
                  <a:schemeClr val="bg2"/>
                </a:solidFill>
              </a:rPr>
              <a:t> </a:t>
            </a:r>
            <a:r>
              <a:rPr lang="pl-PL" dirty="0" smtClean="0">
                <a:solidFill>
                  <a:schemeClr val="bg2"/>
                </a:solidFill>
              </a:rPr>
              <a:t>oraz  składników odżywczych   </a:t>
            </a: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endParaRPr lang="en-US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</a:pPr>
            <a:endParaRPr lang="en-US" sz="2000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endParaRPr lang="pl-PL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</p:txBody>
      </p:sp>
      <p:pic>
        <p:nvPicPr>
          <p:cNvPr id="12" name="Picture 3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3674311" y="4005064"/>
            <a:ext cx="5469689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6" name="ZoneTexte 14"/>
          <p:cNvSpPr txBox="1"/>
          <p:nvPr/>
        </p:nvSpPr>
        <p:spPr>
          <a:xfrm>
            <a:off x="539552" y="4365104"/>
            <a:ext cx="2160240" cy="1077218"/>
          </a:xfrm>
          <a:prstGeom prst="rect">
            <a:avLst/>
          </a:prstGeom>
          <a:ln>
            <a:solidFill>
              <a:srgbClr val="FF0000"/>
            </a:solidFill>
          </a:ln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>
              <a:spcBef>
                <a:spcPct val="20000"/>
              </a:spcBef>
            </a:pPr>
            <a:r>
              <a:rPr lang="pl-PL" sz="2000" b="1" dirty="0" smtClean="0">
                <a:solidFill>
                  <a:srgbClr val="438D51"/>
                </a:solidFill>
              </a:rPr>
              <a:t>Zatrzymuje  do</a:t>
            </a:r>
          </a:p>
          <a:p>
            <a:pPr algn="ctr">
              <a:spcBef>
                <a:spcPct val="20000"/>
              </a:spcBef>
            </a:pPr>
            <a:r>
              <a:rPr lang="pl-PL" sz="2000" b="1" dirty="0" smtClean="0">
                <a:solidFill>
                  <a:srgbClr val="438D51"/>
                </a:solidFill>
              </a:rPr>
              <a:t> 2 x więcej </a:t>
            </a:r>
            <a:r>
              <a:rPr lang="fr-FR" sz="2000" b="1" dirty="0" smtClean="0">
                <a:solidFill>
                  <a:srgbClr val="438D51"/>
                </a:solidFill>
              </a:rPr>
              <a:t>vitamin</a:t>
            </a:r>
            <a:r>
              <a:rPr lang="pl-PL" sz="2000" b="1" dirty="0" smtClean="0">
                <a:solidFill>
                  <a:srgbClr val="438D51"/>
                </a:solidFill>
              </a:rPr>
              <a:t>y</a:t>
            </a:r>
            <a:r>
              <a:rPr lang="fr-FR" sz="2000" b="1" dirty="0" smtClean="0">
                <a:solidFill>
                  <a:srgbClr val="438D51"/>
                </a:solidFill>
              </a:rPr>
              <a:t> C</a:t>
            </a:r>
            <a:r>
              <a:rPr lang="pl-PL" sz="2000" b="1" dirty="0" smtClean="0">
                <a:solidFill>
                  <a:srgbClr val="438D51"/>
                </a:solidFill>
              </a:rPr>
              <a:t>*</a:t>
            </a:r>
            <a:r>
              <a:rPr lang="fr-FR" sz="2000" b="1" dirty="0" smtClean="0">
                <a:solidFill>
                  <a:srgbClr val="438D51"/>
                </a:solidFill>
              </a:rPr>
              <a:t>!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60648"/>
            <a:ext cx="7424737" cy="407988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b="1" dirty="0" smtClean="0">
                <a:solidFill>
                  <a:schemeClr val="bg2">
                    <a:lumMod val="75000"/>
                  </a:schemeClr>
                </a:solidFill>
              </a:rPr>
              <a:t> PICCOLO- wprowadzenie na rynek </a:t>
            </a:r>
            <a:endParaRPr lang="en-GB" sz="32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2555776" y="2276872"/>
            <a:ext cx="6264696" cy="3456383"/>
          </a:xfrm>
          <a:prstGeom prst="rect">
            <a:avLst/>
          </a:prstGeom>
          <a:noFill/>
        </p:spPr>
        <p:txBody>
          <a:bodyPr/>
          <a:lstStyle/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Start </a:t>
            </a:r>
            <a:r>
              <a:rPr lang="pl-PL" sz="2000" b="1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pl-PL" sz="2000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: </a:t>
            </a: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15 </a:t>
            </a: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październik  </a:t>
            </a:r>
          </a:p>
          <a:p>
            <a:pPr marL="1714500" lvl="3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defRPr/>
            </a:pPr>
            <a:endParaRPr lang="pl-PL" sz="1600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Budowanie dystrybucji</a:t>
            </a:r>
            <a:endParaRPr lang="pl-PL" sz="2000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15-31 październik </a:t>
            </a:r>
            <a:r>
              <a:rPr lang="pl-PL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-  Media Markt/ </a:t>
            </a:r>
            <a:r>
              <a:rPr lang="pl-PL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Saturn, Makro </a:t>
            </a:r>
            <a:endParaRPr lang="pl-PL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pl-PL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do 15 listopada - hipermarkety, </a:t>
            </a:r>
            <a:r>
              <a:rPr lang="pl-PL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Euro Net </a:t>
            </a:r>
            <a:r>
              <a:rPr lang="pl-PL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,GZ</a:t>
            </a:r>
            <a:endParaRPr lang="pl-PL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defRPr/>
            </a:pPr>
            <a:endParaRPr lang="pl-PL" sz="2000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defRPr/>
            </a:pPr>
            <a:endParaRPr lang="pl-PL" sz="2000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defRPr/>
            </a:pPr>
            <a:r>
              <a:rPr lang="pl-PL" sz="2000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  </a:t>
            </a:r>
            <a:endParaRPr lang="pl-PL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defRPr/>
            </a:pPr>
            <a:r>
              <a:rPr lang="pl-PL" sz="2000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</p:txBody>
      </p:sp>
      <p:pic>
        <p:nvPicPr>
          <p:cNvPr id="19461" name="Image 8" descr="KP1006 front.jpg"/>
          <p:cNvPicPr>
            <a:picLocks noChangeAspect="1"/>
          </p:cNvPicPr>
          <p:nvPr/>
        </p:nvPicPr>
        <p:blipFill>
          <a:blip r:embed="rId2"/>
          <a:srcRect l="15042" r="15663"/>
          <a:stretch>
            <a:fillRect/>
          </a:stretch>
        </p:blipFill>
        <p:spPr bwMode="auto">
          <a:xfrm>
            <a:off x="899592" y="4869160"/>
            <a:ext cx="863600" cy="183356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2" name="Image 9" descr="KP1002 front.jpg"/>
          <p:cNvPicPr>
            <a:picLocks noChangeAspect="1"/>
          </p:cNvPicPr>
          <p:nvPr/>
        </p:nvPicPr>
        <p:blipFill>
          <a:blip r:embed="rId3"/>
          <a:srcRect l="14124" r="15862"/>
          <a:stretch>
            <a:fillRect/>
          </a:stretch>
        </p:blipFill>
        <p:spPr bwMode="auto">
          <a:xfrm>
            <a:off x="899592" y="3068960"/>
            <a:ext cx="863600" cy="17494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9463" name="Image 24" descr="KP1009 front.JPG"/>
          <p:cNvPicPr>
            <a:picLocks noChangeAspect="1"/>
          </p:cNvPicPr>
          <p:nvPr/>
        </p:nvPicPr>
        <p:blipFill>
          <a:blip r:embed="rId4"/>
          <a:srcRect l="15465" r="15584"/>
          <a:stretch>
            <a:fillRect/>
          </a:stretch>
        </p:blipFill>
        <p:spPr bwMode="auto">
          <a:xfrm>
            <a:off x="899592" y="1196752"/>
            <a:ext cx="863600" cy="17716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1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72400" y="-27384"/>
            <a:ext cx="922892" cy="11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755576" y="260648"/>
            <a:ext cx="8532812" cy="576362"/>
          </a:xfrm>
        </p:spPr>
        <p:txBody>
          <a:bodyPr/>
          <a:lstStyle/>
          <a:p>
            <a:pPr eaLnBrk="1" hangingPunct="1">
              <a:defRPr/>
            </a:pPr>
            <a:r>
              <a:rPr lang="pl-PL" sz="3200" b="1" dirty="0" smtClean="0">
                <a:solidFill>
                  <a:schemeClr val="bg2">
                    <a:lumMod val="75000"/>
                  </a:schemeClr>
                </a:solidFill>
              </a:rPr>
              <a:t> DOLCE GUSTO</a:t>
            </a:r>
            <a:br>
              <a:rPr lang="pl-PL" sz="3200" b="1" dirty="0" smtClean="0">
                <a:solidFill>
                  <a:schemeClr val="bg2">
                    <a:lumMod val="75000"/>
                  </a:schemeClr>
                </a:solidFill>
              </a:rPr>
            </a:br>
            <a:r>
              <a:rPr lang="pl-PL" sz="3200" b="1" dirty="0" smtClean="0">
                <a:solidFill>
                  <a:schemeClr val="bg2">
                    <a:lumMod val="75000"/>
                  </a:schemeClr>
                </a:solidFill>
              </a:rPr>
              <a:t>- wsparcie marketingowe</a:t>
            </a:r>
            <a:endParaRPr lang="en-GB" sz="32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4103440" y="1817441"/>
            <a:ext cx="5040560" cy="5040559"/>
          </a:xfrm>
          <a:prstGeom prst="rect">
            <a:avLst/>
          </a:prstGeom>
          <a:noFill/>
        </p:spPr>
        <p:txBody>
          <a:bodyPr/>
          <a:lstStyle/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Kampania TV</a:t>
            </a: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listopad/grudzień</a:t>
            </a:r>
            <a:endParaRPr lang="pl-PL" sz="1600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Działania PR</a:t>
            </a:r>
            <a:endParaRPr lang="pl-PL" sz="2000" kern="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sz="1100" kern="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kern="0" dirty="0" err="1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Advertoriale</a:t>
            </a:r>
            <a:endParaRPr lang="pl-PL" sz="2000" kern="0" dirty="0" smtClean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endParaRPr lang="pl-PL" sz="1200" kern="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kern="0" dirty="0" err="1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Product</a:t>
            </a: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r>
              <a:rPr lang="pl-PL" sz="2000" kern="0" dirty="0" err="1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Placement</a:t>
            </a: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endParaRPr lang="pl-PL" sz="2000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dzień Dobry TVN- od września do grudnia</a:t>
            </a:r>
            <a:endParaRPr lang="pl-PL" kern="0" dirty="0">
              <a:solidFill>
                <a:schemeClr val="bg2">
                  <a:lumMod val="75000"/>
                </a:schemeClr>
              </a:solidFill>
            </a:endParaRP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l-PL" sz="1100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lvl="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kern="0" dirty="0" smtClean="0">
                <a:solidFill>
                  <a:srgbClr val="808080">
                    <a:lumMod val="75000"/>
                  </a:srgbClr>
                </a:solidFill>
              </a:rPr>
              <a:t>Materiały POS</a:t>
            </a: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kern="0" dirty="0" smtClean="0">
                <a:solidFill>
                  <a:schemeClr val="bg2">
                    <a:lumMod val="75000"/>
                  </a:schemeClr>
                </a:solidFill>
              </a:rPr>
              <a:t>ulotki ze stojaczkami, wypełniacze półkowe, zawieszki</a:t>
            </a: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kern="0" dirty="0" smtClean="0">
                <a:solidFill>
                  <a:schemeClr val="bg2">
                    <a:lumMod val="75000"/>
                  </a:schemeClr>
                </a:solidFill>
              </a:rPr>
              <a:t>nowe standy Ambasador</a:t>
            </a: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defRPr/>
            </a:pPr>
            <a:endParaRPr lang="pl-PL" sz="2000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defRPr/>
            </a:pPr>
            <a:r>
              <a:rPr lang="pl-PL" sz="2000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  </a:t>
            </a:r>
            <a:endParaRPr lang="pl-PL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defRPr/>
            </a:pPr>
            <a:r>
              <a:rPr lang="pl-PL" sz="2000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</p:txBody>
      </p:sp>
      <p:pic>
        <p:nvPicPr>
          <p:cNvPr id="6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1108" y="0"/>
            <a:ext cx="922892" cy="11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3"/>
          <a:srcRect t="39683" r="10629"/>
          <a:stretch>
            <a:fillRect/>
          </a:stretch>
        </p:blipFill>
        <p:spPr bwMode="auto">
          <a:xfrm>
            <a:off x="179512" y="2420888"/>
            <a:ext cx="2915816" cy="25767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4"/>
          <p:cNvPicPr>
            <a:picLocks noChangeAspect="1" noChangeArrowheads="1"/>
          </p:cNvPicPr>
          <p:nvPr/>
        </p:nvPicPr>
        <p:blipFill>
          <a:blip r:embed="rId3"/>
          <a:srcRect l="83136" b="87302"/>
          <a:stretch>
            <a:fillRect/>
          </a:stretch>
        </p:blipFill>
        <p:spPr bwMode="auto">
          <a:xfrm>
            <a:off x="251520" y="4293096"/>
            <a:ext cx="618281" cy="6096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338" name="Rectangle 2"/>
          <p:cNvSpPr>
            <a:spLocks noGrp="1" noChangeArrowheads="1"/>
          </p:cNvSpPr>
          <p:nvPr>
            <p:ph type="title"/>
          </p:nvPr>
        </p:nvSpPr>
        <p:spPr>
          <a:xfrm>
            <a:off x="971600" y="260648"/>
            <a:ext cx="8496944" cy="648072"/>
          </a:xfrm>
        </p:spPr>
        <p:txBody>
          <a:bodyPr/>
          <a:lstStyle/>
          <a:p>
            <a:pPr eaLnBrk="1" hangingPunct="1">
              <a:defRPr/>
            </a:pPr>
            <a:r>
              <a:rPr lang="pl-PL" sz="2800" b="1" dirty="0" smtClean="0">
                <a:solidFill>
                  <a:schemeClr val="bg2">
                    <a:lumMod val="75000"/>
                  </a:schemeClr>
                </a:solidFill>
              </a:rPr>
              <a:t> DOLCE GUSTO- wsparcie handlowo/marketingowe</a:t>
            </a:r>
            <a:endParaRPr lang="en-GB" sz="2800" b="1" dirty="0" smtClean="0">
              <a:solidFill>
                <a:schemeClr val="bg2">
                  <a:lumMod val="75000"/>
                </a:schemeClr>
              </a:solidFill>
            </a:endParaRPr>
          </a:p>
        </p:txBody>
      </p:sp>
      <p:sp>
        <p:nvSpPr>
          <p:cNvPr id="5" name="Rectangle 3"/>
          <p:cNvSpPr txBox="1">
            <a:spLocks noChangeArrowheads="1"/>
          </p:cNvSpPr>
          <p:nvPr/>
        </p:nvSpPr>
        <p:spPr>
          <a:xfrm>
            <a:off x="1619672" y="1340768"/>
            <a:ext cx="6911752" cy="5040559"/>
          </a:xfrm>
          <a:prstGeom prst="rect">
            <a:avLst/>
          </a:prstGeom>
          <a:noFill/>
        </p:spPr>
        <p:txBody>
          <a:bodyPr/>
          <a:lstStyle/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q"/>
              <a:defRPr/>
            </a:pPr>
            <a:r>
              <a:rPr lang="pl-PL" sz="2000" b="1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INDYWIDUALNE  PROGRAMY WSPARCIA                DLA KLUCZOWYCH KLIENTÓW</a:t>
            </a:r>
            <a:endParaRPr lang="pl-PL" sz="2000" kern="0" dirty="0">
              <a:solidFill>
                <a:schemeClr val="bg2">
                  <a:lumMod val="75000"/>
                </a:schemeClr>
              </a:solidFill>
            </a:endParaRPr>
          </a:p>
          <a:p>
            <a:pPr marL="342900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endParaRPr lang="pl-PL" sz="2000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Euro net</a:t>
            </a: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</a:rPr>
              <a:t>Media Markt</a:t>
            </a: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Media </a:t>
            </a:r>
            <a:r>
              <a:rPr lang="pl-PL" sz="2000" kern="0" dirty="0" err="1" smtClean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Expert</a:t>
            </a:r>
            <a:endParaRPr lang="pl-PL" sz="2000" kern="0" dirty="0" smtClean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</a:rPr>
              <a:t>Partner</a:t>
            </a:r>
            <a:endParaRPr lang="pl-PL" sz="2000" kern="0" dirty="0" smtClean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</a:rPr>
              <a:t>Avans</a:t>
            </a: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2000" kern="0" dirty="0" err="1" smtClean="0">
                <a:solidFill>
                  <a:schemeClr val="bg2">
                    <a:lumMod val="75000"/>
                  </a:schemeClr>
                </a:solidFill>
              </a:rPr>
              <a:t>Neonet</a:t>
            </a:r>
            <a:endParaRPr lang="pl-PL" sz="2000" kern="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</a:rPr>
              <a:t>Makro</a:t>
            </a: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</a:rPr>
              <a:t>Auchan </a:t>
            </a: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buFont typeface="Wingdings" pitchFamily="2" charset="2"/>
              <a:buChar char="§"/>
              <a:defRPr/>
            </a:pPr>
            <a:r>
              <a:rPr lang="pl-PL" sz="2000" kern="0" dirty="0" smtClean="0">
                <a:solidFill>
                  <a:schemeClr val="bg2">
                    <a:lumMod val="75000"/>
                  </a:schemeClr>
                </a:solidFill>
              </a:rPr>
              <a:t>Real</a:t>
            </a: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defRPr/>
            </a:pPr>
            <a:endParaRPr lang="pl-PL" sz="2000" b="1" kern="0" dirty="0" smtClean="0">
              <a:solidFill>
                <a:schemeClr val="bg2">
                  <a:lumMod val="75000"/>
                </a:schemeClr>
              </a:solidFill>
            </a:endParaRPr>
          </a:p>
          <a:p>
            <a:pPr marL="800100" lvl="1" indent="-342900" algn="l" eaLnBrk="0" hangingPunct="0">
              <a:lnSpc>
                <a:spcPct val="110000"/>
              </a:lnSpc>
              <a:spcBef>
                <a:spcPct val="20000"/>
              </a:spcBef>
              <a:buClr>
                <a:srgbClr val="C00000"/>
              </a:buClr>
              <a:defRPr/>
            </a:pPr>
            <a:endParaRPr lang="pl-PL" b="1" kern="0" dirty="0">
              <a:solidFill>
                <a:schemeClr val="bg2">
                  <a:lumMod val="75000"/>
                </a:schemeClr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defRPr/>
            </a:pPr>
            <a:r>
              <a:rPr lang="pl-PL" sz="2000" b="1" kern="0" dirty="0">
                <a:solidFill>
                  <a:schemeClr val="bg2">
                    <a:lumMod val="75000"/>
                  </a:schemeClr>
                </a:solidFill>
                <a:latin typeface="Arial" charset="0"/>
                <a:cs typeface="+mn-cs"/>
              </a:rPr>
              <a:t> </a:t>
            </a: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  <a:p>
            <a:pPr marL="342900" indent="-342900" eaLnBrk="0" hangingPunct="0">
              <a:lnSpc>
                <a:spcPct val="110000"/>
              </a:lnSpc>
              <a:spcBef>
                <a:spcPct val="20000"/>
              </a:spcBef>
              <a:buFontTx/>
              <a:buChar char="•"/>
              <a:defRPr/>
            </a:pPr>
            <a:endParaRPr lang="pl-PL" b="1" kern="0" dirty="0">
              <a:solidFill>
                <a:srgbClr val="663300"/>
              </a:solidFill>
              <a:latin typeface="Arial" charset="0"/>
              <a:cs typeface="+mn-cs"/>
            </a:endParaRPr>
          </a:p>
        </p:txBody>
      </p:sp>
      <p:pic>
        <p:nvPicPr>
          <p:cNvPr id="4" name="Picture 1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8221108" y="0"/>
            <a:ext cx="922892" cy="11714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8914" name="Text Box 8"/>
          <p:cNvSpPr txBox="1">
            <a:spLocks noChangeArrowheads="1"/>
          </p:cNvSpPr>
          <p:nvPr/>
        </p:nvSpPr>
        <p:spPr bwMode="auto">
          <a:xfrm>
            <a:off x="1785938" y="2357438"/>
            <a:ext cx="300082" cy="1138773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1" lang="pl-PL" sz="3600" b="1" dirty="0" smtClean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 </a:t>
            </a:r>
            <a:endParaRPr kumimoji="1" lang="en-US" sz="36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0" hangingPunct="0">
              <a:defRPr/>
            </a:pPr>
            <a:r>
              <a:rPr kumimoji="1" lang="pl-PL" sz="3200" dirty="0">
                <a:solidFill>
                  <a:srgbClr val="333300"/>
                </a:solidFill>
              </a:rPr>
              <a:t> </a:t>
            </a:r>
            <a:endParaRPr kumimoji="1" lang="en-US" sz="3200" dirty="0">
              <a:solidFill>
                <a:srgbClr val="333300"/>
              </a:solidFill>
            </a:endParaRPr>
          </a:p>
        </p:txBody>
      </p:sp>
      <p:pic>
        <p:nvPicPr>
          <p:cNvPr id="39939" name="Picture 4" descr="Frise_logo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0"/>
            <a:ext cx="1679575" cy="31273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7" name="Text Box 8"/>
          <p:cNvSpPr txBox="1">
            <a:spLocks noChangeArrowheads="1"/>
          </p:cNvSpPr>
          <p:nvPr/>
        </p:nvSpPr>
        <p:spPr bwMode="auto">
          <a:xfrm>
            <a:off x="1785938" y="2357438"/>
            <a:ext cx="3079689" cy="1692771"/>
          </a:xfrm>
          <a:prstGeom prst="rect">
            <a:avLst/>
          </a:prstGeom>
          <a:noFill/>
          <a:ln w="12700" cap="sq">
            <a:noFill/>
            <a:miter lim="800000"/>
            <a:headEnd type="none" w="sm" len="sm"/>
            <a:tailEnd type="none" w="sm" len="sm"/>
          </a:ln>
        </p:spPr>
        <p:txBody>
          <a:bodyPr wrap="none">
            <a:spAutoFit/>
          </a:bodyPr>
          <a:lstStyle/>
          <a:p>
            <a:pPr eaLnBrk="0" hangingPunct="0">
              <a:defRPr/>
            </a:pPr>
            <a:r>
              <a:rPr kumimoji="1" lang="pl-PL" sz="3600" b="1" dirty="0" smtClean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NESPRESSO</a:t>
            </a:r>
            <a:endParaRPr kumimoji="1" lang="pl-PL" sz="36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0" hangingPunct="0">
              <a:defRPr/>
            </a:pPr>
            <a:r>
              <a:rPr kumimoji="1" lang="pl-PL" sz="3600" b="1" dirty="0">
                <a:solidFill>
                  <a:schemeClr val="bg1">
                    <a:lumMod val="50000"/>
                  </a:schemeClr>
                </a:solidFill>
                <a:latin typeface="Arial Rounded MT Bold" pitchFamily="34" charset="0"/>
              </a:rPr>
              <a:t>		 </a:t>
            </a:r>
            <a:endParaRPr kumimoji="1" lang="en-US" sz="3600" b="1" dirty="0">
              <a:solidFill>
                <a:schemeClr val="bg1">
                  <a:lumMod val="50000"/>
                </a:schemeClr>
              </a:solidFill>
              <a:latin typeface="Arial Rounded MT Bold" pitchFamily="34" charset="0"/>
            </a:endParaRPr>
          </a:p>
          <a:p>
            <a:pPr eaLnBrk="0" hangingPunct="0">
              <a:defRPr/>
            </a:pPr>
            <a:r>
              <a:rPr kumimoji="1" lang="pl-PL" sz="3200" dirty="0">
                <a:solidFill>
                  <a:srgbClr val="333300"/>
                </a:solidFill>
              </a:rPr>
              <a:t> </a:t>
            </a:r>
            <a:endParaRPr kumimoji="1" lang="en-US" sz="3200" dirty="0">
              <a:solidFill>
                <a:srgbClr val="333300"/>
              </a:solidFill>
            </a:endParaRPr>
          </a:p>
        </p:txBody>
      </p:sp>
      <p:pic>
        <p:nvPicPr>
          <p:cNvPr id="8" name="Picture 7" descr="logoBig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2555776" y="4077072"/>
            <a:ext cx="3981428" cy="71665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Prostokąt 4"/>
          <p:cNvSpPr/>
          <p:nvPr/>
        </p:nvSpPr>
        <p:spPr>
          <a:xfrm>
            <a:off x="3491880" y="2420888"/>
            <a:ext cx="160813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algn="ctr"/>
            <a:r>
              <a:rPr lang="pl-PL" sz="5400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bg2">
                    <a:tint val="85000"/>
                    <a:satMod val="155000"/>
                  </a:schemeClr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</a:rPr>
              <a:t>Film</a:t>
            </a:r>
            <a:endParaRPr lang="pl-PL" sz="5400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bg2">
                  <a:tint val="85000"/>
                  <a:satMod val="155000"/>
                </a:schemeClr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6" name="Rectangle 2"/>
          <p:cNvSpPr txBox="1">
            <a:spLocks noChangeArrowheads="1"/>
          </p:cNvSpPr>
          <p:nvPr/>
        </p:nvSpPr>
        <p:spPr bwMode="auto">
          <a:xfrm>
            <a:off x="899592" y="476672"/>
            <a:ext cx="7424737" cy="4079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3200" b="1" i="0" u="none" strike="noStrike" kern="0" cap="none" spc="0" normalizeH="0" baseline="0" noProof="0" dirty="0" smtClean="0">
                <a:ln>
                  <a:noFill/>
                </a:ln>
                <a:solidFill>
                  <a:schemeClr val="bg1">
                    <a:lumMod val="50000"/>
                  </a:schemeClr>
                </a:solidFill>
                <a:effectLst/>
                <a:uLnTx/>
                <a:uFillTx/>
                <a:latin typeface="+mj-lt"/>
                <a:ea typeface="+mj-ea"/>
                <a:cs typeface="+mj-cs"/>
              </a:rPr>
              <a:t> NESPRESSO</a:t>
            </a:r>
            <a:endParaRPr kumimoji="0" lang="en-GB" sz="3200" b="1" i="0" u="none" strike="noStrike" kern="0" cap="none" spc="0" normalizeH="0" baseline="0" noProof="0" dirty="0" smtClean="0">
              <a:ln>
                <a:noFill/>
              </a:ln>
              <a:solidFill>
                <a:schemeClr val="bg1">
                  <a:lumMod val="50000"/>
                </a:schemeClr>
              </a:solidFill>
              <a:effectLst/>
              <a:uLnTx/>
              <a:uFillTx/>
              <a:latin typeface="+mj-lt"/>
              <a:ea typeface="+mj-ea"/>
              <a:cs typeface="+mj-cs"/>
            </a:endParaRPr>
          </a:p>
        </p:txBody>
      </p:sp>
      <p:pic>
        <p:nvPicPr>
          <p:cNvPr id="4" name="corporatemovie_ppt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3"/>
          <a:stretch>
            <a:fillRect/>
          </a:stretch>
        </p:blipFill>
        <p:spPr>
          <a:xfrm>
            <a:off x="375730" y="0"/>
            <a:ext cx="8573575" cy="6858000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313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8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5106" name="Picture 2" descr="Slide16_visuel0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6588224" y="2454275"/>
            <a:ext cx="1820862" cy="18288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973138" y="1268413"/>
            <a:ext cx="81359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5729" tIns="38305" rIns="135729" bIns="38305"/>
          <a:lstStyle/>
          <a:p>
            <a:pPr marL="358775" indent="-273050" algn="ctr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GB" sz="1700">
              <a:solidFill>
                <a:schemeClr val="accent1"/>
              </a:solidFill>
            </a:endParaRP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0" y="4509120"/>
            <a:ext cx="3276600" cy="115728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5729" tIns="38305" rIns="135729" bIns="38305"/>
          <a:lstStyle/>
          <a:p>
            <a:pPr marL="342900" indent="-76200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  <a:tabLst>
                <a:tab pos="4040188" algn="l"/>
              </a:tabLst>
            </a:pPr>
            <a:r>
              <a:rPr lang="pl-PL" sz="180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</a:t>
            </a:r>
            <a:endParaRPr lang="en-US" sz="1800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  <a:p>
            <a:pPr marL="342900" indent="-76200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  <a:tabLst>
                <a:tab pos="4040188" algn="l"/>
              </a:tabLst>
            </a:pPr>
            <a:r>
              <a:rPr lang="pl-PL" sz="180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Najwyższej jakości porcjowana kawa z gatunku 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Gran</a:t>
            </a:r>
            <a:r>
              <a:rPr lang="pl-PL" sz="180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d</a:t>
            </a:r>
            <a:r>
              <a:rPr lang="en-US" sz="180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</a:t>
            </a:r>
            <a:r>
              <a:rPr lang="en-US" sz="1800" dirty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Cru </a:t>
            </a:r>
            <a:r>
              <a:rPr lang="pl-PL" sz="180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 </a:t>
            </a:r>
            <a:endParaRPr lang="en-GB" sz="1500" dirty="0">
              <a:solidFill>
                <a:schemeClr val="bg1">
                  <a:lumMod val="50000"/>
                </a:schemeClr>
              </a:solidFill>
            </a:endParaRPr>
          </a:p>
          <a:p>
            <a:pPr marL="342900" indent="-76200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  <a:tabLst>
                <a:tab pos="4040188" algn="l"/>
              </a:tabLst>
            </a:pPr>
            <a:r>
              <a:rPr lang="en-GB" sz="1500" dirty="0">
                <a:solidFill>
                  <a:schemeClr val="bg1">
                    <a:lumMod val="50000"/>
                  </a:schemeClr>
                </a:solidFill>
              </a:rPr>
              <a:t>         </a:t>
            </a:r>
          </a:p>
        </p:txBody>
      </p:sp>
      <p:pic>
        <p:nvPicPr>
          <p:cNvPr id="175109" name="Picture 5" descr="ambiance5capsules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1115616" y="2492896"/>
            <a:ext cx="1903413" cy="179863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175111" name="Rectangle 7"/>
          <p:cNvSpPr>
            <a:spLocks noGrp="1" noChangeArrowheads="1"/>
          </p:cNvSpPr>
          <p:nvPr>
            <p:ph type="title"/>
          </p:nvPr>
        </p:nvSpPr>
        <p:spPr>
          <a:xfrm>
            <a:off x="1043608" y="404664"/>
            <a:ext cx="6948487" cy="574675"/>
          </a:xfrm>
        </p:spPr>
        <p:txBody>
          <a:bodyPr/>
          <a:lstStyle/>
          <a:p>
            <a:pPr algn="ctr"/>
            <a:r>
              <a:rPr lang="pl-PL" sz="2800" b="1" dirty="0" smtClean="0">
                <a:latin typeface="Arial" charset="0"/>
                <a:cs typeface="Arial" charset="0"/>
              </a:rPr>
              <a:t>Unikalna trylogia </a:t>
            </a:r>
            <a:r>
              <a:rPr lang="pl-PL" sz="2800" b="1" dirty="0" err="1" smtClean="0">
                <a:latin typeface="Arial" charset="0"/>
                <a:cs typeface="Arial" charset="0"/>
              </a:rPr>
              <a:t>Nespresso</a:t>
            </a:r>
            <a:endParaRPr lang="en-GB" sz="2800" b="1" dirty="0">
              <a:latin typeface="Arial" charset="0"/>
              <a:cs typeface="Arial" charset="0"/>
            </a:endParaRPr>
          </a:p>
        </p:txBody>
      </p:sp>
      <p:sp>
        <p:nvSpPr>
          <p:cNvPr id="175112" name="Rectangle 8"/>
          <p:cNvSpPr>
            <a:spLocks noChangeArrowheads="1"/>
          </p:cNvSpPr>
          <p:nvPr/>
        </p:nvSpPr>
        <p:spPr bwMode="auto">
          <a:xfrm>
            <a:off x="3419872" y="4149080"/>
            <a:ext cx="2592288" cy="1440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5729" tIns="38305" rIns="135729" bIns="38305"/>
          <a:lstStyle/>
          <a:p>
            <a:pPr marL="342900" indent="-76200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  <a:tabLst>
                <a:tab pos="4040188" algn="l"/>
              </a:tabLst>
            </a:pPr>
            <a:endParaRPr lang="pl-PL" sz="1800" dirty="0" smtClean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  <a:p>
            <a:pPr marL="342900" indent="-76200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  <a:tabLst>
                <a:tab pos="4040188" algn="l"/>
              </a:tabLst>
            </a:pPr>
            <a:endParaRPr lang="pl-PL" dirty="0" smtClean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  <a:p>
            <a:pPr marL="342900" indent="-76200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  <a:tabLst>
                <a:tab pos="4040188" algn="l"/>
              </a:tabLst>
            </a:pPr>
            <a:r>
              <a:rPr lang="pl-PL" sz="180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Eleganckie, nowoczesne                       i  łatwe w obsłudze ekspresy</a:t>
            </a:r>
            <a:endParaRPr lang="en-GB" sz="1800" dirty="0">
              <a:solidFill>
                <a:schemeClr val="bg1">
                  <a:lumMod val="50000"/>
                </a:schemeClr>
              </a:solidFill>
              <a:cs typeface="Arial" charset="0"/>
            </a:endParaRPr>
          </a:p>
        </p:txBody>
      </p:sp>
      <p:sp>
        <p:nvSpPr>
          <p:cNvPr id="175113" name="Rectangle 9"/>
          <p:cNvSpPr>
            <a:spLocks noChangeArrowheads="1"/>
          </p:cNvSpPr>
          <p:nvPr/>
        </p:nvSpPr>
        <p:spPr bwMode="auto">
          <a:xfrm>
            <a:off x="6156176" y="4797152"/>
            <a:ext cx="2590800" cy="11572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5729" tIns="38305" rIns="135729" bIns="38305"/>
          <a:lstStyle/>
          <a:p>
            <a:pPr marL="342900" indent="-76200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  <a:tabLst>
                <a:tab pos="4040188" algn="l"/>
              </a:tabLst>
            </a:pPr>
            <a:r>
              <a:rPr lang="pl-PL" sz="1800" dirty="0" smtClean="0">
                <a:solidFill>
                  <a:schemeClr val="bg1">
                    <a:lumMod val="50000"/>
                  </a:schemeClr>
                </a:solidFill>
                <a:cs typeface="Arial" charset="0"/>
              </a:rPr>
              <a:t>Zindywidualizowana obsługa klienta</a:t>
            </a:r>
            <a:endParaRPr lang="en-GB" sz="1500" dirty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" name="Picture 2"/>
          <p:cNvPicPr>
            <a:picLocks noChangeAspect="1" noChangeArrowheads="1"/>
          </p:cNvPicPr>
          <p:nvPr/>
        </p:nvPicPr>
        <p:blipFill>
          <a:blip r:embed="rId5"/>
          <a:srcRect l="19021" r="3856" b="16492"/>
          <a:stretch>
            <a:fillRect/>
          </a:stretch>
        </p:blipFill>
        <p:spPr bwMode="auto">
          <a:xfrm>
            <a:off x="3923928" y="2276872"/>
            <a:ext cx="1440160" cy="230425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12" descr="nespreso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72400" y="0"/>
            <a:ext cx="971600" cy="9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								                  </a:t>
            </a:r>
            <a:fld id="{0C1D4260-895A-4CF9-A83C-97DB639FD748}" type="slidenum">
              <a:rPr lang="fr-FR" sz="1200">
                <a:solidFill>
                  <a:schemeClr val="tx2"/>
                </a:solidFill>
              </a:rPr>
              <a:pPr/>
              <a:t>86</a:t>
            </a:fld>
            <a:endParaRPr lang="fr-FR" sz="1200">
              <a:solidFill>
                <a:schemeClr val="tx2"/>
              </a:solidFill>
            </a:endParaRP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1008063" y="1196752"/>
            <a:ext cx="81359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5729" tIns="38305" rIns="135729" bIns="38305"/>
          <a:lstStyle/>
          <a:p>
            <a:pPr marL="358775" indent="-273050" algn="ctr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GB" sz="1700">
              <a:solidFill>
                <a:schemeClr val="accent1"/>
              </a:solidFill>
            </a:endParaRPr>
          </a:p>
        </p:txBody>
      </p:sp>
      <p:sp>
        <p:nvSpPr>
          <p:cNvPr id="175108" name="Rectangle 4"/>
          <p:cNvSpPr>
            <a:spLocks noChangeArrowheads="1"/>
          </p:cNvSpPr>
          <p:nvPr/>
        </p:nvSpPr>
        <p:spPr bwMode="auto">
          <a:xfrm>
            <a:off x="2627784" y="764704"/>
            <a:ext cx="5904656" cy="12961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5729" tIns="38305" rIns="135729" bIns="38305"/>
          <a:lstStyle/>
          <a:p>
            <a:pPr marL="342900" indent="-76200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  <a:tabLst>
                <a:tab pos="4040188" algn="l"/>
              </a:tabLst>
            </a:pPr>
            <a:r>
              <a:rPr lang="pl-PL" sz="1800" dirty="0" smtClean="0">
                <a:solidFill>
                  <a:schemeClr val="bg2">
                    <a:lumMod val="50000"/>
                  </a:schemeClr>
                </a:solidFill>
                <a:cs typeface="Arial" charset="0"/>
              </a:rPr>
              <a:t> </a:t>
            </a:r>
            <a:endParaRPr lang="en-US" sz="1800" dirty="0">
              <a:solidFill>
                <a:schemeClr val="bg2">
                  <a:lumMod val="50000"/>
                </a:schemeClr>
              </a:solidFill>
              <a:cs typeface="Arial" charset="0"/>
            </a:endParaRPr>
          </a:p>
          <a:p>
            <a:r>
              <a:rPr lang="pl-PL" i="1" dirty="0" err="1" smtClean="0">
                <a:solidFill>
                  <a:schemeClr val="bg2">
                    <a:lumMod val="75000"/>
                  </a:schemeClr>
                </a:solidFill>
              </a:rPr>
              <a:t>CitiZ</a:t>
            </a:r>
            <a:r>
              <a:rPr lang="pl-PL" i="1" dirty="0" smtClean="0">
                <a:solidFill>
                  <a:schemeClr val="bg2">
                    <a:lumMod val="75000"/>
                  </a:schemeClr>
                </a:solidFill>
              </a:rPr>
              <a:t> jest odzwierciedleniem harmonii pomiędzy nowoczesną technologią oraz wzorem inspirowanym stylem retro</a:t>
            </a:r>
            <a:r>
              <a:rPr lang="pl-PL" dirty="0" smtClean="0"/>
              <a:t>.</a:t>
            </a:r>
          </a:p>
          <a:p>
            <a:pPr marL="342900" indent="-76200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  <a:tabLst>
                <a:tab pos="4040188" algn="l"/>
              </a:tabLst>
            </a:pPr>
            <a:r>
              <a:rPr lang="en-GB" sz="1500" dirty="0" smtClean="0">
                <a:solidFill>
                  <a:schemeClr val="bg2">
                    <a:lumMod val="50000"/>
                  </a:schemeClr>
                </a:solidFill>
              </a:rPr>
              <a:t>         </a:t>
            </a:r>
            <a:endParaRPr lang="en-GB" sz="1500" dirty="0">
              <a:solidFill>
                <a:schemeClr val="bg2">
                  <a:lumMod val="50000"/>
                </a:schemeClr>
              </a:solidFill>
            </a:endParaRPr>
          </a:p>
        </p:txBody>
      </p:sp>
      <p:sp>
        <p:nvSpPr>
          <p:cNvPr id="175111" name="Rectangle 7"/>
          <p:cNvSpPr>
            <a:spLocks noGrp="1" noChangeArrowheads="1"/>
          </p:cNvSpPr>
          <p:nvPr>
            <p:ph type="title"/>
          </p:nvPr>
        </p:nvSpPr>
        <p:spPr>
          <a:xfrm>
            <a:off x="1096963" y="255588"/>
            <a:ext cx="6948487" cy="574675"/>
          </a:xfrm>
        </p:spPr>
        <p:txBody>
          <a:bodyPr/>
          <a:lstStyle/>
          <a:p>
            <a:r>
              <a:rPr lang="pl-PL" sz="2800" b="1" dirty="0" smtClean="0">
                <a:latin typeface="Arial" charset="0"/>
                <a:cs typeface="Arial" charset="0"/>
              </a:rPr>
              <a:t>CITIZ</a:t>
            </a:r>
            <a:endParaRPr lang="en-GB" sz="2800" b="1" dirty="0">
              <a:latin typeface="Arial" charset="0"/>
              <a:cs typeface="Arial" charset="0"/>
            </a:endParaRPr>
          </a:p>
        </p:txBody>
      </p:sp>
      <p:pic>
        <p:nvPicPr>
          <p:cNvPr id="9" name="Image 28" descr="Citiz_Alone_Red_KRUPS.jpg"/>
          <p:cNvPicPr>
            <a:picLocks noChangeAspect="1"/>
          </p:cNvPicPr>
          <p:nvPr/>
        </p:nvPicPr>
        <p:blipFill>
          <a:blip r:embed="rId3"/>
          <a:srcRect l="31030" t="4167" r="5731" b="28124"/>
          <a:stretch>
            <a:fillRect/>
          </a:stretch>
        </p:blipFill>
        <p:spPr>
          <a:xfrm>
            <a:off x="971600" y="1196752"/>
            <a:ext cx="1178485" cy="1868330"/>
          </a:xfrm>
          <a:prstGeom prst="rect">
            <a:avLst/>
          </a:prstGeom>
        </p:spPr>
      </p:pic>
      <p:pic>
        <p:nvPicPr>
          <p:cNvPr id="10" name="Image 29" descr="XN7001 side.jpg"/>
          <p:cNvPicPr>
            <a:picLocks noChangeAspect="1"/>
          </p:cNvPicPr>
          <p:nvPr/>
        </p:nvPicPr>
        <p:blipFill>
          <a:blip r:embed="rId4" cstate="print"/>
          <a:srcRect l="29956" t="3125" r="6828" b="29166"/>
          <a:stretch>
            <a:fillRect/>
          </a:stretch>
        </p:blipFill>
        <p:spPr>
          <a:xfrm>
            <a:off x="179512" y="3789040"/>
            <a:ext cx="1074977" cy="1704232"/>
          </a:xfrm>
          <a:prstGeom prst="rect">
            <a:avLst/>
          </a:prstGeom>
        </p:spPr>
      </p:pic>
      <p:sp>
        <p:nvSpPr>
          <p:cNvPr id="12" name="ZoneTexte 39"/>
          <p:cNvSpPr txBox="1"/>
          <p:nvPr/>
        </p:nvSpPr>
        <p:spPr>
          <a:xfrm>
            <a:off x="611560" y="3212977"/>
            <a:ext cx="1800200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XN700</a:t>
            </a:r>
            <a:r>
              <a:rPr lang="pl-PL" sz="1400" b="1" dirty="0" smtClean="0">
                <a:solidFill>
                  <a:schemeClr val="bg1"/>
                </a:solidFill>
              </a:rPr>
              <a:t>6- czerwony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3" name="ZoneTexte 40"/>
          <p:cNvSpPr txBox="1"/>
          <p:nvPr/>
        </p:nvSpPr>
        <p:spPr>
          <a:xfrm>
            <a:off x="72008" y="5786100"/>
            <a:ext cx="1187624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XN700</a:t>
            </a:r>
            <a:r>
              <a:rPr lang="pl-PL" sz="1400" b="1" dirty="0" smtClean="0">
                <a:solidFill>
                  <a:schemeClr val="bg1"/>
                </a:solidFill>
              </a:rPr>
              <a:t>1</a:t>
            </a:r>
          </a:p>
          <a:p>
            <a:pPr algn="ctr"/>
            <a:r>
              <a:rPr lang="pl-PL" sz="1400" b="1" dirty="0" smtClean="0">
                <a:solidFill>
                  <a:schemeClr val="bg1"/>
                </a:solidFill>
              </a:rPr>
              <a:t>tytanowy</a:t>
            </a:r>
            <a:endParaRPr lang="fr-FR" sz="1600" b="1" dirty="0">
              <a:solidFill>
                <a:schemeClr val="bg1"/>
              </a:solidFill>
            </a:endParaRPr>
          </a:p>
        </p:txBody>
      </p:sp>
      <p:sp>
        <p:nvSpPr>
          <p:cNvPr id="14" name="Text Box 10"/>
          <p:cNvSpPr txBox="1">
            <a:spLocks noChangeArrowheads="1"/>
          </p:cNvSpPr>
          <p:nvPr/>
        </p:nvSpPr>
        <p:spPr bwMode="auto">
          <a:xfrm>
            <a:off x="3419872" y="2060848"/>
            <a:ext cx="5724128" cy="492440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buClr>
                <a:srgbClr val="990000"/>
              </a:buClr>
              <a:buSzPct val="80000"/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Ciśnienie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19 bar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programowane  ustawienia zatrzymywania wody</a:t>
            </a: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Wyjmowany zbiornik  na wodę o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poj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1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lit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ra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Pojemnik na 10 sztuk zużytych kapsułek</a:t>
            </a: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Tryb oszczędnej pracy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: 30 min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 z możliwością przedłużenia do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godz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lub wyłączenia</a:t>
            </a:r>
          </a:p>
          <a:p>
            <a:pPr algn="l">
              <a:buClr>
                <a:srgbClr val="990000"/>
              </a:buClr>
              <a:buSzPct val="80000"/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Regulowana wysokość podstawki pozwala zmieścić wysokie szklanki do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Caffe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Latte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pl-PL" dirty="0" smtClean="0">
                <a:solidFill>
                  <a:srgbClr val="FFFFFF">
                    <a:lumMod val="50000"/>
                  </a:srgbClr>
                </a:solidFill>
              </a:rPr>
              <a:t>Moc</a:t>
            </a:r>
            <a:r>
              <a:rPr lang="en-US" dirty="0" smtClean="0">
                <a:solidFill>
                  <a:srgbClr val="FFFFFF">
                    <a:lumMod val="50000"/>
                  </a:srgbClr>
                </a:solidFill>
              </a:rPr>
              <a:t> : 1260 W.</a:t>
            </a:r>
            <a:endParaRPr lang="pl-PL" dirty="0" smtClean="0"/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Clr>
                <a:srgbClr val="990000"/>
              </a:buClr>
              <a:buSzPct val="80000"/>
              <a:defRPr/>
            </a:pPr>
            <a:r>
              <a:rPr lang="en-US" sz="2000" dirty="0">
                <a:latin typeface="Verdana" pitchFamily="34" charset="0"/>
              </a:rPr>
              <a:t>	</a:t>
            </a:r>
            <a:endParaRPr lang="en-US" sz="2200" dirty="0">
              <a:latin typeface="Verdana" pitchFamily="34" charset="0"/>
            </a:endParaRPr>
          </a:p>
        </p:txBody>
      </p:sp>
      <p:sp>
        <p:nvSpPr>
          <p:cNvPr id="15" name="Prostokąt 14"/>
          <p:cNvSpPr/>
          <p:nvPr/>
        </p:nvSpPr>
        <p:spPr>
          <a:xfrm>
            <a:off x="4093092" y="6439972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pl-PL" dirty="0"/>
          </a:p>
        </p:txBody>
      </p:sp>
      <p:pic>
        <p:nvPicPr>
          <p:cNvPr id="16" name="Picture 12" descr="nespres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72400" y="5886401"/>
            <a:ext cx="971600" cy="9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7" name="Picture 7" descr="logoBig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00" y="260648"/>
            <a:ext cx="2584286" cy="46517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7"/>
          <a:srcRect l="19021" r="5360" b="18722"/>
          <a:stretch>
            <a:fillRect/>
          </a:stretch>
        </p:blipFill>
        <p:spPr bwMode="auto">
          <a:xfrm>
            <a:off x="1475655" y="3717032"/>
            <a:ext cx="1314813" cy="20882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" name="ZoneTexte 40"/>
          <p:cNvSpPr txBox="1"/>
          <p:nvPr/>
        </p:nvSpPr>
        <p:spPr>
          <a:xfrm>
            <a:off x="1547664" y="5805264"/>
            <a:ext cx="1187624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XN700</a:t>
            </a:r>
            <a:r>
              <a:rPr lang="pl-PL" sz="1400" b="1" dirty="0" smtClean="0">
                <a:solidFill>
                  <a:schemeClr val="bg1"/>
                </a:solidFill>
              </a:rPr>
              <a:t>2</a:t>
            </a:r>
          </a:p>
          <a:p>
            <a:pPr algn="ctr"/>
            <a:r>
              <a:rPr lang="pl-PL" sz="1400" b="1" dirty="0" smtClean="0">
                <a:solidFill>
                  <a:schemeClr val="bg1"/>
                </a:solidFill>
              </a:rPr>
              <a:t>aluminium</a:t>
            </a:r>
            <a:endParaRPr lang="fr-FR" sz="1600" b="1" dirty="0">
              <a:solidFill>
                <a:schemeClr val="bg1"/>
              </a:solidFill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8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" name="Symbol zastępczy daty 3"/>
          <p:cNvSpPr>
            <a:spLocks noGrp="1"/>
          </p:cNvSpPr>
          <p:nvPr>
            <p:ph type="dt" sz="half" idx="10"/>
          </p:nvPr>
        </p:nvSpPr>
        <p:spPr>
          <a:xfrm>
            <a:off x="835714" y="6895926"/>
            <a:ext cx="1905000" cy="457200"/>
          </a:xfrm>
        </p:spPr>
        <p:txBody>
          <a:bodyPr/>
          <a:lstStyle/>
          <a:p>
            <a:r>
              <a:rPr lang="fr-FR"/>
              <a:t>								                  </a:t>
            </a:r>
            <a:fld id="{6C64FA1C-0D9E-4F48-9341-41C2991811A2}" type="slidenum">
              <a:rPr lang="fr-FR" sz="1200">
                <a:solidFill>
                  <a:schemeClr val="tx2"/>
                </a:solidFill>
              </a:rPr>
              <a:pPr/>
              <a:t>87</a:t>
            </a:fld>
            <a:endParaRPr lang="fr-FR" sz="1200">
              <a:solidFill>
                <a:schemeClr val="tx2"/>
              </a:solidFill>
            </a:endParaRPr>
          </a:p>
        </p:txBody>
      </p:sp>
      <p:pic>
        <p:nvPicPr>
          <p:cNvPr id="198661" name="Picture 5" descr="Picture 005"/>
          <p:cNvPicPr>
            <a:picLocks noChangeAspect="1" noChangeArrowheads="1"/>
          </p:cNvPicPr>
          <p:nvPr/>
        </p:nvPicPr>
        <p:blipFill>
          <a:blip r:embed="rId2" cstate="print"/>
          <a:srcRect l="-4807" t="7246" r="-4744" b="25648"/>
          <a:stretch>
            <a:fillRect/>
          </a:stretch>
        </p:blipFill>
        <p:spPr bwMode="auto">
          <a:xfrm>
            <a:off x="2339752" y="2420888"/>
            <a:ext cx="4125913" cy="3956050"/>
          </a:xfrm>
          <a:prstGeom prst="rect">
            <a:avLst/>
          </a:prstGeom>
          <a:noFill/>
        </p:spPr>
      </p:pic>
      <p:sp>
        <p:nvSpPr>
          <p:cNvPr id="198662" name="Rectangle 6"/>
          <p:cNvSpPr>
            <a:spLocks noChangeArrowheads="1"/>
          </p:cNvSpPr>
          <p:nvPr/>
        </p:nvSpPr>
        <p:spPr bwMode="auto">
          <a:xfrm>
            <a:off x="6263010" y="3962226"/>
            <a:ext cx="2332038" cy="677621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Mała jednostka parząca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98663" name="Rectangle 7"/>
          <p:cNvSpPr>
            <a:spLocks noChangeArrowheads="1"/>
          </p:cNvSpPr>
          <p:nvPr/>
        </p:nvSpPr>
        <p:spPr bwMode="auto">
          <a:xfrm>
            <a:off x="6263010" y="2285826"/>
            <a:ext cx="2341563" cy="1323439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Przycisk do kawy espresso i </a:t>
            </a:r>
            <a:r>
              <a:rPr lang="pl-PL" sz="1600" b="1" dirty="0" err="1" smtClean="0">
                <a:solidFill>
                  <a:schemeClr val="bg1"/>
                </a:solidFill>
                <a:ea typeface="ＭＳ Ｐゴシック" pitchFamily="34" charset="-128"/>
              </a:rPr>
              <a:t>lungo</a:t>
            </a: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 z możliwością programowania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98664" name="Text Box 8"/>
          <p:cNvSpPr txBox="1">
            <a:spLocks noChangeArrowheads="1"/>
          </p:cNvSpPr>
          <p:nvPr/>
        </p:nvSpPr>
        <p:spPr bwMode="auto">
          <a:xfrm>
            <a:off x="540073" y="1706389"/>
            <a:ext cx="2330450" cy="707886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pl-PL" sz="1600" b="1" dirty="0" err="1" smtClean="0">
                <a:solidFill>
                  <a:schemeClr val="bg1"/>
                </a:solidFill>
                <a:ea typeface="ＭＳ Ｐゴシック" pitchFamily="34" charset="-128"/>
              </a:rPr>
              <a:t>Aytomatyczne</a:t>
            </a: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 zatrzymywanie wody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98665" name="Line 9"/>
          <p:cNvSpPr>
            <a:spLocks noChangeShapeType="1"/>
          </p:cNvSpPr>
          <p:nvPr/>
        </p:nvSpPr>
        <p:spPr bwMode="auto">
          <a:xfrm flipH="1" flipV="1">
            <a:off x="4499992" y="2852935"/>
            <a:ext cx="1763018" cy="1225178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8666" name="Line 10"/>
          <p:cNvSpPr>
            <a:spLocks noChangeShapeType="1"/>
          </p:cNvSpPr>
          <p:nvPr/>
        </p:nvSpPr>
        <p:spPr bwMode="auto">
          <a:xfrm flipH="1" flipV="1">
            <a:off x="4716016" y="2708920"/>
            <a:ext cx="1546994" cy="213494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8667" name="Text Box 11"/>
          <p:cNvSpPr txBox="1">
            <a:spLocks noChangeArrowheads="1"/>
          </p:cNvSpPr>
          <p:nvPr/>
        </p:nvSpPr>
        <p:spPr bwMode="auto">
          <a:xfrm>
            <a:off x="540073" y="3605039"/>
            <a:ext cx="2062162" cy="1293175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Składana podstawka na kawy czarne i  duże z mlekiem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98668" name="Text Box 12"/>
          <p:cNvSpPr txBox="1">
            <a:spLocks noChangeArrowheads="1"/>
          </p:cNvSpPr>
          <p:nvPr/>
        </p:nvSpPr>
        <p:spPr bwMode="auto">
          <a:xfrm>
            <a:off x="3135635" y="1706389"/>
            <a:ext cx="2928938" cy="707886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en-GB" sz="1600" b="1" dirty="0" smtClean="0">
                <a:solidFill>
                  <a:schemeClr val="bg1"/>
                </a:solidFill>
                <a:ea typeface="ＭＳ Ｐゴシック" pitchFamily="34" charset="-128"/>
              </a:rPr>
              <a:t>Automat</a:t>
            </a:r>
            <a:r>
              <a:rPr lang="pl-PL" sz="1600" b="1" dirty="0" err="1" smtClean="0">
                <a:solidFill>
                  <a:schemeClr val="bg1"/>
                </a:solidFill>
                <a:ea typeface="ＭＳ Ｐゴシック" pitchFamily="34" charset="-128"/>
              </a:rPr>
              <a:t>yczne</a:t>
            </a: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n-GB" sz="1600" b="1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napełnianie pompy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98669" name="Text Box 13"/>
          <p:cNvSpPr txBox="1">
            <a:spLocks noChangeArrowheads="1"/>
          </p:cNvSpPr>
          <p:nvPr/>
        </p:nvSpPr>
        <p:spPr bwMode="auto">
          <a:xfrm>
            <a:off x="540073" y="2689051"/>
            <a:ext cx="2058987" cy="677621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Pojemnik  na 10  kapsułek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98670" name="Line 14"/>
          <p:cNvSpPr>
            <a:spLocks noChangeShapeType="1"/>
          </p:cNvSpPr>
          <p:nvPr/>
        </p:nvSpPr>
        <p:spPr bwMode="auto">
          <a:xfrm>
            <a:off x="2527623" y="3084339"/>
            <a:ext cx="1339850" cy="1108075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8671" name="Text Box 15"/>
          <p:cNvSpPr txBox="1">
            <a:spLocks noChangeArrowheads="1"/>
          </p:cNvSpPr>
          <p:nvPr/>
        </p:nvSpPr>
        <p:spPr bwMode="auto">
          <a:xfrm>
            <a:off x="6197923" y="1706389"/>
            <a:ext cx="2397125" cy="369845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Tryb oszczędnej pracy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98672" name="Rectangle 16"/>
          <p:cNvSpPr>
            <a:spLocks noChangeArrowheads="1"/>
          </p:cNvSpPr>
          <p:nvPr/>
        </p:nvSpPr>
        <p:spPr bwMode="auto">
          <a:xfrm>
            <a:off x="539552" y="5085184"/>
            <a:ext cx="2058988" cy="1064907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Kratka ociekowa: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Łatwo się wyjmuje i czyści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98673" name="Line 17"/>
          <p:cNvSpPr>
            <a:spLocks noChangeShapeType="1"/>
          </p:cNvSpPr>
          <p:nvPr/>
        </p:nvSpPr>
        <p:spPr bwMode="auto">
          <a:xfrm>
            <a:off x="2627784" y="5229200"/>
            <a:ext cx="931862" cy="404813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sp>
        <p:nvSpPr>
          <p:cNvPr id="198674" name="Line 18"/>
          <p:cNvSpPr>
            <a:spLocks noChangeShapeType="1"/>
          </p:cNvSpPr>
          <p:nvPr/>
        </p:nvSpPr>
        <p:spPr bwMode="auto">
          <a:xfrm>
            <a:off x="2627784" y="3789040"/>
            <a:ext cx="933450" cy="87630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198675" name="Picture 19"/>
          <p:cNvPicPr>
            <a:picLocks noChangeAspect="1" noChangeArrowheads="1"/>
          </p:cNvPicPr>
          <p:nvPr/>
        </p:nvPicPr>
        <p:blipFill>
          <a:blip r:embed="rId3" cstate="print"/>
          <a:srcRect l="59251" r="3864"/>
          <a:stretch>
            <a:fillRect/>
          </a:stretch>
        </p:blipFill>
        <p:spPr bwMode="auto">
          <a:xfrm>
            <a:off x="7452048" y="3571701"/>
            <a:ext cx="358775" cy="33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98676" name="Picture 20"/>
          <p:cNvPicPr>
            <a:picLocks noChangeAspect="1" noChangeArrowheads="1"/>
          </p:cNvPicPr>
          <p:nvPr/>
        </p:nvPicPr>
        <p:blipFill>
          <a:blip r:embed="rId4" cstate="print"/>
          <a:srcRect l="5531" r="57585" b="7260"/>
          <a:stretch>
            <a:fillRect/>
          </a:stretch>
        </p:blipFill>
        <p:spPr bwMode="auto">
          <a:xfrm>
            <a:off x="7020248" y="3571701"/>
            <a:ext cx="358775" cy="3143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8677" name="Text Box 21"/>
          <p:cNvSpPr txBox="1">
            <a:spLocks noChangeArrowheads="1"/>
          </p:cNvSpPr>
          <p:nvPr/>
        </p:nvSpPr>
        <p:spPr bwMode="auto">
          <a:xfrm>
            <a:off x="6228184" y="4941168"/>
            <a:ext cx="2332038" cy="369845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en-GB" sz="1600" b="1" dirty="0">
                <a:solidFill>
                  <a:schemeClr val="bg1"/>
                </a:solidFill>
                <a:ea typeface="ＭＳ Ｐゴシック" pitchFamily="34" charset="-128"/>
              </a:rPr>
              <a:t>1L </a:t>
            </a: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pojemnik na wodę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98678" name="Line 22"/>
          <p:cNvSpPr>
            <a:spLocks noChangeShapeType="1"/>
          </p:cNvSpPr>
          <p:nvPr/>
        </p:nvSpPr>
        <p:spPr bwMode="auto">
          <a:xfrm flipH="1" flipV="1">
            <a:off x="5731198" y="4135264"/>
            <a:ext cx="531812" cy="636587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198679" name="Picture 23"/>
          <p:cNvPicPr>
            <a:picLocks noChangeAspect="1" noChangeArrowheads="1"/>
          </p:cNvPicPr>
          <p:nvPr/>
        </p:nvPicPr>
        <p:blipFill>
          <a:blip r:embed="rId5" cstate="print"/>
          <a:srcRect l="22821" t="32263" r="19870" b="25618"/>
          <a:stretch>
            <a:fillRect/>
          </a:stretch>
        </p:blipFill>
        <p:spPr bwMode="auto">
          <a:xfrm>
            <a:off x="3419872" y="0"/>
            <a:ext cx="1457895" cy="91368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22" name="Picture 7" descr="logoBig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588224" y="332656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3" name="Picture 12" descr="nespreso logo"/>
          <p:cNvPicPr>
            <a:picLocks noChangeAspect="1" noChangeArrowheads="1"/>
          </p:cNvPicPr>
          <p:nvPr/>
        </p:nvPicPr>
        <p:blipFill>
          <a:blip r:embed="rId7"/>
          <a:srcRect/>
          <a:stretch>
            <a:fillRect/>
          </a:stretch>
        </p:blipFill>
        <p:spPr bwMode="auto">
          <a:xfrm>
            <a:off x="8172400" y="5886401"/>
            <a:ext cx="971600" cy="9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7893" name="Picture 7" descr="logoBig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572250" y="6143625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9" name="Text Box 9"/>
          <p:cNvSpPr txBox="1">
            <a:spLocks noChangeArrowheads="1"/>
          </p:cNvSpPr>
          <p:nvPr/>
        </p:nvSpPr>
        <p:spPr bwMode="auto">
          <a:xfrm>
            <a:off x="928662" y="35716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CITIZ &amp; MILK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2" name="Picture 13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0" y="6092825"/>
            <a:ext cx="9144000" cy="765175"/>
          </a:xfrm>
          <a:prstGeom prst="rect">
            <a:avLst/>
          </a:prstGeom>
          <a:noFill/>
        </p:spPr>
      </p:pic>
      <p:pic>
        <p:nvPicPr>
          <p:cNvPr id="14" name="Image 30" descr="XN7101 side.jpg"/>
          <p:cNvPicPr>
            <a:picLocks noChangeAspect="1"/>
          </p:cNvPicPr>
          <p:nvPr/>
        </p:nvPicPr>
        <p:blipFill>
          <a:blip r:embed="rId4" cstate="print"/>
          <a:srcRect l="23542" t="3125" r="5834" b="27083"/>
          <a:stretch>
            <a:fillRect/>
          </a:stretch>
        </p:blipFill>
        <p:spPr>
          <a:xfrm>
            <a:off x="251520" y="3420520"/>
            <a:ext cx="1224136" cy="1366964"/>
          </a:xfrm>
          <a:prstGeom prst="rect">
            <a:avLst/>
          </a:prstGeom>
        </p:spPr>
      </p:pic>
      <p:pic>
        <p:nvPicPr>
          <p:cNvPr id="15" name="Image 31" descr="Citiz_Milk_Red_Krups.jpg"/>
          <p:cNvPicPr>
            <a:picLocks noChangeAspect="1"/>
          </p:cNvPicPr>
          <p:nvPr/>
        </p:nvPicPr>
        <p:blipFill>
          <a:blip r:embed="rId5"/>
          <a:srcRect l="22683" t="3125" r="5491" b="27083"/>
          <a:stretch>
            <a:fillRect/>
          </a:stretch>
        </p:blipFill>
        <p:spPr>
          <a:xfrm>
            <a:off x="827584" y="1124744"/>
            <a:ext cx="1433507" cy="1574507"/>
          </a:xfrm>
          <a:prstGeom prst="rect">
            <a:avLst/>
          </a:prstGeom>
        </p:spPr>
      </p:pic>
      <p:sp>
        <p:nvSpPr>
          <p:cNvPr id="16" name="ZoneTexte 41"/>
          <p:cNvSpPr txBox="1"/>
          <p:nvPr/>
        </p:nvSpPr>
        <p:spPr>
          <a:xfrm>
            <a:off x="539552" y="2852936"/>
            <a:ext cx="1656184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XN7106</a:t>
            </a:r>
            <a:r>
              <a:rPr lang="pl-PL" sz="1400" b="1" dirty="0" smtClean="0">
                <a:solidFill>
                  <a:schemeClr val="bg1"/>
                </a:solidFill>
              </a:rPr>
              <a:t>- red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7" name="ZoneTexte 42"/>
          <p:cNvSpPr txBox="1"/>
          <p:nvPr/>
        </p:nvSpPr>
        <p:spPr>
          <a:xfrm>
            <a:off x="395536" y="5157192"/>
            <a:ext cx="1080120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XN7101</a:t>
            </a:r>
            <a:r>
              <a:rPr lang="pl-PL" sz="1400" b="1" dirty="0" smtClean="0">
                <a:solidFill>
                  <a:schemeClr val="bg1"/>
                </a:solidFill>
              </a:rPr>
              <a:t>- tytanowy</a:t>
            </a:r>
            <a:endParaRPr lang="fr-FR" sz="1400" b="1" dirty="0">
              <a:solidFill>
                <a:schemeClr val="bg1"/>
              </a:solidFill>
            </a:endParaRPr>
          </a:p>
        </p:txBody>
      </p:sp>
      <p:pic>
        <p:nvPicPr>
          <p:cNvPr id="20" name="Picture 7" descr="logoBig2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00" y="404664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1" name="Text Box 10"/>
          <p:cNvSpPr txBox="1">
            <a:spLocks noChangeArrowheads="1"/>
          </p:cNvSpPr>
          <p:nvPr/>
        </p:nvSpPr>
        <p:spPr bwMode="auto">
          <a:xfrm>
            <a:off x="3635896" y="980728"/>
            <a:ext cx="5724128" cy="547840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buClr>
                <a:srgbClr val="990000"/>
              </a:buClr>
              <a:buSzPct val="8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Ciśnienie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19 bar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b="1" dirty="0" err="1" smtClean="0">
                <a:solidFill>
                  <a:schemeClr val="bg1">
                    <a:lumMod val="50000"/>
                  </a:schemeClr>
                </a:solidFill>
              </a:rPr>
              <a:t>Aeroccino</a:t>
            </a:r>
            <a:endParaRPr lang="pl-PL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programowane  ustawienia zatrzymywania wody</a:t>
            </a: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Wyjmowany zbiornik  na wodę o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poj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.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1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lit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ra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Pojemnik na 10 sztuk zużytych kapsułek</a:t>
            </a: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Tryb oszczędnej pracy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: 30 min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 z możliwością przedłużenia do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godz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lub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wyłaczenia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defRPr/>
            </a:pPr>
            <a:endParaRPr lang="pl-PL" sz="16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Regulowana wysokość podstawki pozwala                  zmieścić wysokie szklanki do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Caffe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Latte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defRPr/>
            </a:pPr>
            <a:endParaRPr lang="pl-PL" sz="11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Moc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 : 1</a:t>
            </a:r>
            <a:r>
              <a:rPr lang="pl-PL" b="1" dirty="0" smtClean="0">
                <a:solidFill>
                  <a:schemeClr val="bg1">
                    <a:lumMod val="50000"/>
                  </a:schemeClr>
                </a:solidFill>
              </a:rPr>
              <a:t>70</a:t>
            </a:r>
            <a:r>
              <a:rPr lang="en-US" b="1" dirty="0" smtClean="0">
                <a:solidFill>
                  <a:schemeClr val="bg1">
                    <a:lumMod val="50000"/>
                  </a:schemeClr>
                </a:solidFill>
              </a:rPr>
              <a:t>0 W.</a:t>
            </a:r>
            <a:endParaRPr lang="pl-PL" b="1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Clr>
                <a:srgbClr val="990000"/>
              </a:buClr>
              <a:buSzPct val="80000"/>
              <a:defRPr/>
            </a:pPr>
            <a:r>
              <a:rPr lang="en-US" sz="2000" dirty="0">
                <a:latin typeface="Verdana" pitchFamily="34" charset="0"/>
              </a:rPr>
              <a:t>	</a:t>
            </a:r>
            <a:endParaRPr lang="en-US" sz="2200" dirty="0">
              <a:latin typeface="Verdana" pitchFamily="34" charset="0"/>
            </a:endParaRPr>
          </a:p>
        </p:txBody>
      </p:sp>
      <p:sp>
        <p:nvSpPr>
          <p:cNvPr id="13" name="ZoneTexte 42"/>
          <p:cNvSpPr txBox="1"/>
          <p:nvPr/>
        </p:nvSpPr>
        <p:spPr>
          <a:xfrm>
            <a:off x="1979712" y="5157192"/>
            <a:ext cx="1080120" cy="523220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XN710</a:t>
            </a:r>
            <a:r>
              <a:rPr lang="pl-PL" sz="1400" b="1" dirty="0" smtClean="0">
                <a:solidFill>
                  <a:schemeClr val="bg1"/>
                </a:solidFill>
              </a:rPr>
              <a:t>2- aluminium</a:t>
            </a:r>
            <a:endParaRPr lang="fr-FR" sz="1400" b="1" dirty="0">
              <a:solidFill>
                <a:schemeClr val="bg1"/>
              </a:solidFill>
            </a:endParaRPr>
          </a:p>
        </p:txBody>
      </p:sp>
      <p:pic>
        <p:nvPicPr>
          <p:cNvPr id="18" name="Picture 3"/>
          <p:cNvPicPr>
            <a:picLocks noChangeAspect="1" noChangeArrowheads="1"/>
          </p:cNvPicPr>
          <p:nvPr/>
        </p:nvPicPr>
        <p:blipFill>
          <a:blip r:embed="rId6"/>
          <a:srcRect l="13279" r="2621" b="17815"/>
          <a:stretch>
            <a:fillRect/>
          </a:stretch>
        </p:blipFill>
        <p:spPr bwMode="auto">
          <a:xfrm>
            <a:off x="1763688" y="3237050"/>
            <a:ext cx="1512168" cy="167134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								                  </a:t>
            </a:r>
            <a:fld id="{835446E8-0045-4267-BA67-6C1918B4C62E}" type="slidenum">
              <a:rPr lang="fr-FR" sz="1200">
                <a:solidFill>
                  <a:schemeClr val="tx2"/>
                </a:solidFill>
              </a:rPr>
              <a:pPr/>
              <a:t>89</a:t>
            </a:fld>
            <a:endParaRPr lang="fr-FR" sz="1200">
              <a:solidFill>
                <a:schemeClr val="tx2"/>
              </a:solidFill>
            </a:endParaRPr>
          </a:p>
        </p:txBody>
      </p:sp>
      <p:sp>
        <p:nvSpPr>
          <p:cNvPr id="199684" name="Text Box 4"/>
          <p:cNvSpPr txBox="1">
            <a:spLocks noChangeArrowheads="1"/>
          </p:cNvSpPr>
          <p:nvPr/>
        </p:nvSpPr>
        <p:spPr bwMode="auto">
          <a:xfrm>
            <a:off x="755576" y="1412776"/>
            <a:ext cx="8172450" cy="419346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pl-PL" sz="1700" b="1" dirty="0" smtClean="0">
                <a:solidFill>
                  <a:schemeClr val="bg1"/>
                </a:solidFill>
                <a:ea typeface="ＭＳ Ｐゴシック" pitchFamily="34" charset="-128"/>
              </a:rPr>
              <a:t>Cechy takie same jak CITIZ + zintegrowany, automatyczny </a:t>
            </a:r>
            <a:r>
              <a:rPr lang="pl-PL" sz="1700" b="1" dirty="0" err="1" smtClean="0">
                <a:solidFill>
                  <a:schemeClr val="bg1"/>
                </a:solidFill>
                <a:ea typeface="ＭＳ Ｐゴシック" pitchFamily="34" charset="-128"/>
              </a:rPr>
              <a:t>spieniacz</a:t>
            </a:r>
            <a:r>
              <a:rPr lang="pl-PL" sz="1700" b="1" dirty="0" smtClean="0">
                <a:solidFill>
                  <a:schemeClr val="bg1"/>
                </a:solidFill>
                <a:ea typeface="ＭＳ Ｐゴシック" pitchFamily="34" charset="-128"/>
              </a:rPr>
              <a:t> do mleka </a:t>
            </a:r>
            <a:endParaRPr lang="en-US" sz="17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99685" name="Text Box 5"/>
          <p:cNvSpPr txBox="1">
            <a:spLocks noChangeArrowheads="1"/>
          </p:cNvSpPr>
          <p:nvPr/>
        </p:nvSpPr>
        <p:spPr bwMode="auto">
          <a:xfrm>
            <a:off x="5436096" y="2924944"/>
            <a:ext cx="3390900" cy="369845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Przechowywanie filiżanek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199689" name="Picture 9" descr="Picture 051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4135" t="4497" r="3136" b="7010"/>
          <a:stretch>
            <a:fillRect/>
          </a:stretch>
        </p:blipFill>
        <p:spPr bwMode="auto">
          <a:xfrm>
            <a:off x="611560" y="2603500"/>
            <a:ext cx="3738562" cy="4254500"/>
          </a:xfrm>
          <a:prstGeom prst="rect">
            <a:avLst/>
          </a:prstGeom>
          <a:noFill/>
        </p:spPr>
      </p:pic>
      <p:sp>
        <p:nvSpPr>
          <p:cNvPr id="199690" name="Line 10"/>
          <p:cNvSpPr>
            <a:spLocks noChangeShapeType="1"/>
          </p:cNvSpPr>
          <p:nvPr/>
        </p:nvSpPr>
        <p:spPr bwMode="auto">
          <a:xfrm flipH="1">
            <a:off x="2813050" y="2071688"/>
            <a:ext cx="2700338" cy="2279650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199692" name="Picture 12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49" t="33777" r="19279" b="26357"/>
          <a:stretch>
            <a:fillRect/>
          </a:stretch>
        </p:blipFill>
        <p:spPr bwMode="auto">
          <a:xfrm>
            <a:off x="3834884" y="188912"/>
            <a:ext cx="1481654" cy="79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199693" name="Text Box 13"/>
          <p:cNvSpPr txBox="1">
            <a:spLocks noChangeArrowheads="1"/>
          </p:cNvSpPr>
          <p:nvPr/>
        </p:nvSpPr>
        <p:spPr bwMode="auto">
          <a:xfrm>
            <a:off x="5508104" y="2132856"/>
            <a:ext cx="3403600" cy="369845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en-GB" sz="1600" b="1" dirty="0" err="1" smtClean="0">
                <a:solidFill>
                  <a:schemeClr val="bg1"/>
                </a:solidFill>
                <a:ea typeface="ＭＳ Ｐゴシック" pitchFamily="34" charset="-128"/>
              </a:rPr>
              <a:t>Aeroccino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199694" name="Line 14"/>
          <p:cNvSpPr>
            <a:spLocks noChangeShapeType="1"/>
          </p:cNvSpPr>
          <p:nvPr/>
        </p:nvSpPr>
        <p:spPr bwMode="auto">
          <a:xfrm flipH="1">
            <a:off x="2843808" y="2348880"/>
            <a:ext cx="1512168" cy="1073274"/>
          </a:xfrm>
          <a:prstGeom prst="line">
            <a:avLst/>
          </a:prstGeom>
          <a:noFill/>
          <a:ln w="38100">
            <a:solidFill>
              <a:srgbClr val="5F5F5F"/>
            </a:solidFill>
            <a:round/>
            <a:headEnd/>
            <a:tailEnd type="triangle" w="lg" len="lg"/>
          </a:ln>
          <a:effectLst/>
        </p:spPr>
        <p:txBody>
          <a:bodyPr wrap="none" anchor="ctr"/>
          <a:lstStyle/>
          <a:p>
            <a:endParaRPr lang="pl-PL"/>
          </a:p>
        </p:txBody>
      </p:sp>
      <p:pic>
        <p:nvPicPr>
          <p:cNvPr id="14" name="Picture 7" descr="logoBig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6372200" y="404664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5" name="Picture 12" descr="nespres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72400" y="5886401"/>
            <a:ext cx="971600" cy="9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4"/>
          <p:cNvPicPr>
            <a:picLocks noChangeAspect="1" noChangeArrowheads="1"/>
          </p:cNvPicPr>
          <p:nvPr/>
        </p:nvPicPr>
        <p:blipFill>
          <a:blip r:embed="rId3" cstate="email"/>
          <a:srcRect/>
          <a:stretch>
            <a:fillRect/>
          </a:stretch>
        </p:blipFill>
        <p:spPr bwMode="auto">
          <a:xfrm>
            <a:off x="5148064" y="3645024"/>
            <a:ext cx="2160240" cy="23897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0353" name="Picture 1"/>
          <p:cNvPicPr>
            <a:picLocks noChangeAspect="1" noChangeArrowheads="1"/>
          </p:cNvPicPr>
          <p:nvPr/>
        </p:nvPicPr>
        <p:blipFill>
          <a:blip r:embed="rId4" cstate="email"/>
          <a:srcRect/>
          <a:stretch>
            <a:fillRect/>
          </a:stretch>
        </p:blipFill>
        <p:spPr bwMode="auto">
          <a:xfrm>
            <a:off x="971600" y="2076973"/>
            <a:ext cx="2952328" cy="398256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cxnSp>
        <p:nvCxnSpPr>
          <p:cNvPr id="29" name="Connecteur droit avec flèche 28"/>
          <p:cNvCxnSpPr/>
          <p:nvPr/>
        </p:nvCxnSpPr>
        <p:spPr>
          <a:xfrm>
            <a:off x="323528" y="2852936"/>
            <a:ext cx="1214446" cy="214314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Connecteur droit avec flèche 29"/>
          <p:cNvCxnSpPr/>
          <p:nvPr/>
        </p:nvCxnSpPr>
        <p:spPr>
          <a:xfrm>
            <a:off x="251520" y="3501008"/>
            <a:ext cx="1214446" cy="214314"/>
          </a:xfrm>
          <a:prstGeom prst="straightConnector1">
            <a:avLst/>
          </a:prstGeom>
          <a:ln w="57150">
            <a:solidFill>
              <a:srgbClr val="92D050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Prostokąt 19"/>
          <p:cNvSpPr/>
          <p:nvPr/>
        </p:nvSpPr>
        <p:spPr>
          <a:xfrm>
            <a:off x="907450" y="188640"/>
            <a:ext cx="4724370" cy="1200329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pl-PL" sz="3600" b="1" kern="0" dirty="0" err="1" smtClean="0">
                <a:solidFill>
                  <a:srgbClr val="8E8581"/>
                </a:solidFill>
                <a:latin typeface="Arial"/>
                <a:cs typeface="+mj-cs"/>
              </a:rPr>
              <a:t>Vitacuisine</a:t>
            </a:r>
            <a:r>
              <a:rPr lang="pl-PL" sz="3600" b="1" kern="0" dirty="0" smtClean="0">
                <a:solidFill>
                  <a:srgbClr val="8E8581"/>
                </a:solidFill>
                <a:latin typeface="Arial"/>
                <a:cs typeface="+mj-cs"/>
              </a:rPr>
              <a:t> Compact</a:t>
            </a:r>
          </a:p>
          <a:p>
            <a:r>
              <a:rPr lang="pl-PL" sz="3600" b="1" kern="0" dirty="0" smtClean="0">
                <a:solidFill>
                  <a:srgbClr val="438D51"/>
                </a:solidFill>
                <a:latin typeface="Arial"/>
                <a:cs typeface="+mj-cs"/>
              </a:rPr>
              <a:t>- </a:t>
            </a:r>
            <a:r>
              <a:rPr lang="pl-PL" sz="3200" b="1" kern="0" dirty="0" smtClean="0">
                <a:solidFill>
                  <a:srgbClr val="438D51"/>
                </a:solidFill>
                <a:latin typeface="Arial"/>
                <a:cs typeface="+mj-cs"/>
              </a:rPr>
              <a:t>smaczne gotowanie</a:t>
            </a:r>
            <a:endParaRPr lang="pl-PL" sz="1600" dirty="0">
              <a:solidFill>
                <a:srgbClr val="438D51"/>
              </a:solidFill>
            </a:endParaRPr>
          </a:p>
        </p:txBody>
      </p:sp>
      <p:sp>
        <p:nvSpPr>
          <p:cNvPr id="23" name="Prostokąt 22"/>
          <p:cNvSpPr/>
          <p:nvPr/>
        </p:nvSpPr>
        <p:spPr>
          <a:xfrm>
            <a:off x="4499992" y="2420888"/>
            <a:ext cx="5220072" cy="116955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3038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q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 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2 tacki do gotowania</a:t>
            </a:r>
            <a:endParaRPr lang="en-US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gotowanie w marynacie </a:t>
            </a:r>
          </a:p>
          <a:p>
            <a:pPr marL="444500" indent="-173038" algn="l">
              <a:lnSpc>
                <a:spcPct val="80000"/>
              </a:lnSpc>
              <a:spcBef>
                <a:spcPct val="70000"/>
              </a:spcBef>
              <a:buClr>
                <a:srgbClr val="D6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  <a:sym typeface="Wingdings" pitchFamily="2" charset="2"/>
              </a:rPr>
              <a:t>gotowanie w naturalnym sosie</a:t>
            </a:r>
            <a:endParaRPr lang="en-US" dirty="0" smtClean="0">
              <a:solidFill>
                <a:schemeClr val="bg1">
                  <a:lumMod val="50000"/>
                </a:schemeClr>
              </a:solidFill>
              <a:sym typeface="Wingdings" pitchFamily="2" charset="2"/>
            </a:endParaRPr>
          </a:p>
        </p:txBody>
      </p:sp>
      <p:pic>
        <p:nvPicPr>
          <p:cNvPr id="24" name="Picture 7" descr="200343219-005"/>
          <p:cNvPicPr>
            <a:picLocks noChangeAspect="1" noChangeArrowheads="1"/>
          </p:cNvPicPr>
          <p:nvPr/>
        </p:nvPicPr>
        <p:blipFill>
          <a:blip r:embed="rId5" cstate="email"/>
          <a:srcRect/>
          <a:stretch>
            <a:fillRect/>
          </a:stretch>
        </p:blipFill>
        <p:spPr bwMode="auto">
          <a:xfrm>
            <a:off x="7164288" y="260648"/>
            <a:ext cx="1701129" cy="1877542"/>
          </a:xfrm>
          <a:prstGeom prst="rect">
            <a:avLst/>
          </a:prstGeom>
          <a:noFill/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Symbol zastępczy daty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								                  </a:t>
            </a:r>
            <a:fld id="{7F60063B-545B-4FD1-9145-5984C1ADC1CB}" type="slidenum">
              <a:rPr lang="fr-FR" sz="1200">
                <a:solidFill>
                  <a:schemeClr val="tx2"/>
                </a:solidFill>
              </a:rPr>
              <a:pPr/>
              <a:t>90</a:t>
            </a:fld>
            <a:endParaRPr lang="fr-FR" sz="1200">
              <a:solidFill>
                <a:schemeClr val="tx2"/>
              </a:solidFill>
            </a:endParaRPr>
          </a:p>
        </p:txBody>
      </p:sp>
      <p:sp>
        <p:nvSpPr>
          <p:cNvPr id="200708" name="Rectangle 4"/>
          <p:cNvSpPr>
            <a:spLocks noChangeArrowheads="1"/>
          </p:cNvSpPr>
          <p:nvPr/>
        </p:nvSpPr>
        <p:spPr bwMode="auto">
          <a:xfrm>
            <a:off x="467544" y="4868863"/>
            <a:ext cx="2808311" cy="707886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wrap="square"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Wysoka jakość spienionego mleka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200709" name="Rectangle 5"/>
          <p:cNvSpPr>
            <a:spLocks noChangeArrowheads="1"/>
          </p:cNvSpPr>
          <p:nvPr/>
        </p:nvSpPr>
        <p:spPr bwMode="auto">
          <a:xfrm>
            <a:off x="6507163" y="2006600"/>
            <a:ext cx="2265362" cy="369845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Wodoodporny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200710" name="Text Box 6"/>
          <p:cNvSpPr txBox="1">
            <a:spLocks noChangeArrowheads="1"/>
          </p:cNvSpPr>
          <p:nvPr/>
        </p:nvSpPr>
        <p:spPr bwMode="auto">
          <a:xfrm>
            <a:off x="539552" y="3405188"/>
            <a:ext cx="2808312" cy="1114151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wrap="square"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Pojemność</a:t>
            </a:r>
            <a:r>
              <a:rPr lang="en-GB" sz="1600" b="1" dirty="0" smtClean="0">
                <a:solidFill>
                  <a:schemeClr val="bg1"/>
                </a:solidFill>
                <a:ea typeface="ＭＳ Ｐゴシック" pitchFamily="34" charset="-128"/>
              </a:rPr>
              <a:t>: 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en-GB" sz="1600" b="1" dirty="0">
                <a:solidFill>
                  <a:schemeClr val="bg1"/>
                </a:solidFill>
                <a:ea typeface="ＭＳ Ｐゴシック" pitchFamily="34" charset="-128"/>
              </a:rPr>
              <a:t>2 </a:t>
            </a:r>
            <a:r>
              <a:rPr lang="en-GB" sz="1600" b="1" dirty="0" smtClean="0">
                <a:solidFill>
                  <a:schemeClr val="bg1"/>
                </a:solidFill>
                <a:ea typeface="ＭＳ Ｐゴシック" pitchFamily="34" charset="-128"/>
              </a:rPr>
              <a:t>cappuccino</a:t>
            </a: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en-GB" sz="1600" b="1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lub 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en-GB" sz="1600" b="1" dirty="0">
                <a:solidFill>
                  <a:schemeClr val="bg1"/>
                </a:solidFill>
                <a:ea typeface="ＭＳ Ｐゴシック" pitchFamily="34" charset="-128"/>
              </a:rPr>
              <a:t>1 Latte Macchiato</a:t>
            </a:r>
          </a:p>
        </p:txBody>
      </p:sp>
      <p:sp>
        <p:nvSpPr>
          <p:cNvPr id="200711" name="Rectangle 7"/>
          <p:cNvSpPr>
            <a:spLocks noChangeArrowheads="1"/>
          </p:cNvSpPr>
          <p:nvPr/>
        </p:nvSpPr>
        <p:spPr bwMode="auto">
          <a:xfrm>
            <a:off x="6507163" y="2833688"/>
            <a:ext cx="2265362" cy="1015663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Ulepszona powłoka  wewnętrzna- łatwa w czyszczeniu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sp>
        <p:nvSpPr>
          <p:cNvPr id="200712" name="Rectangle 8"/>
          <p:cNvSpPr>
            <a:spLocks noChangeArrowheads="1"/>
          </p:cNvSpPr>
          <p:nvPr/>
        </p:nvSpPr>
        <p:spPr bwMode="auto">
          <a:xfrm>
            <a:off x="539552" y="2035175"/>
            <a:ext cx="2808311" cy="707886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wrap="square"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Spienianie gorącego mleka </a:t>
            </a:r>
            <a:r>
              <a:rPr lang="en-GB" sz="1600" b="1" dirty="0" smtClean="0">
                <a:solidFill>
                  <a:schemeClr val="bg1"/>
                </a:solidFill>
                <a:ea typeface="ＭＳ Ｐゴシック" pitchFamily="34" charset="-128"/>
              </a:rPr>
              <a:t> </a:t>
            </a: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          Spienianie zimnego mleka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200713" name="Picture 9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6372200" y="4941168"/>
            <a:ext cx="1125538" cy="1033462"/>
          </a:xfrm>
          <a:prstGeom prst="rect">
            <a:avLst/>
          </a:prstGeom>
          <a:noFill/>
        </p:spPr>
      </p:pic>
      <p:sp>
        <p:nvSpPr>
          <p:cNvPr id="200714" name="Rectangle 10"/>
          <p:cNvSpPr>
            <a:spLocks noChangeArrowheads="1"/>
          </p:cNvSpPr>
          <p:nvPr/>
        </p:nvSpPr>
        <p:spPr bwMode="auto">
          <a:xfrm>
            <a:off x="6516688" y="4005263"/>
            <a:ext cx="2266950" cy="707886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pl-PL" sz="1600" b="1" dirty="0" smtClean="0">
                <a:solidFill>
                  <a:schemeClr val="bg1"/>
                </a:solidFill>
                <a:ea typeface="ＭＳ Ｐゴシック" pitchFamily="34" charset="-128"/>
              </a:rPr>
              <a:t>Łatwe wyjmowanie trzepaczki do mleka</a:t>
            </a:r>
            <a:endParaRPr lang="en-GB" sz="1600" b="1" dirty="0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200715" name="Picture 11" descr="Picture 001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492500" y="2060575"/>
            <a:ext cx="2465388" cy="3376613"/>
          </a:xfrm>
          <a:prstGeom prst="rect">
            <a:avLst/>
          </a:prstGeom>
          <a:noFill/>
        </p:spPr>
      </p:pic>
      <p:sp>
        <p:nvSpPr>
          <p:cNvPr id="200716" name="Text Box 12"/>
          <p:cNvSpPr txBox="1">
            <a:spLocks noChangeArrowheads="1"/>
          </p:cNvSpPr>
          <p:nvPr/>
        </p:nvSpPr>
        <p:spPr bwMode="auto">
          <a:xfrm>
            <a:off x="2822575" y="1209675"/>
            <a:ext cx="3638550" cy="444500"/>
          </a:xfrm>
          <a:prstGeom prst="rect">
            <a:avLst/>
          </a:prstGeom>
          <a:solidFill>
            <a:srgbClr val="5F5F5F"/>
          </a:solidFill>
          <a:ln w="28575" algn="ctr">
            <a:solidFill>
              <a:srgbClr val="5F5F5F"/>
            </a:solidFill>
            <a:miter lim="800000"/>
            <a:headEnd/>
            <a:tailEnd/>
          </a:ln>
          <a:effectLst/>
        </p:spPr>
        <p:txBody>
          <a:bodyPr lIns="61200">
            <a:spAutoFit/>
          </a:bodyPr>
          <a:lstStyle/>
          <a:p>
            <a:pPr algn="ctr" eaLnBrk="1" hangingPunct="1">
              <a:lnSpc>
                <a:spcPct val="125000"/>
              </a:lnSpc>
              <a:spcBef>
                <a:spcPct val="20000"/>
              </a:spcBef>
              <a:buSzPct val="120000"/>
              <a:buFont typeface="Wingdings" pitchFamily="2" charset="2"/>
              <a:buNone/>
            </a:pPr>
            <a:r>
              <a:rPr lang="en-GB" sz="1700" b="1">
                <a:solidFill>
                  <a:schemeClr val="bg1"/>
                </a:solidFill>
                <a:ea typeface="ＭＳ Ｐゴシック" pitchFamily="34" charset="-128"/>
              </a:rPr>
              <a:t>Citiz Aeroccino</a:t>
            </a:r>
            <a:endParaRPr lang="en-US" sz="1700" b="1">
              <a:solidFill>
                <a:schemeClr val="bg1"/>
              </a:solidFill>
              <a:ea typeface="ＭＳ Ｐゴシック" pitchFamily="34" charset="-128"/>
            </a:endParaRPr>
          </a:p>
        </p:txBody>
      </p:sp>
      <p:pic>
        <p:nvPicPr>
          <p:cNvPr id="200717" name="Picture 13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 l="21049" t="33777" r="19279" b="26357"/>
          <a:stretch>
            <a:fillRect/>
          </a:stretch>
        </p:blipFill>
        <p:spPr bwMode="auto">
          <a:xfrm>
            <a:off x="3690422" y="188912"/>
            <a:ext cx="1481653" cy="79181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3" name="Picture 7" descr="logoBig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00" y="404664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12" descr="nespreso logo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8172400" y="5886401"/>
            <a:ext cx="971600" cy="9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								                  </a:t>
            </a:r>
            <a:fld id="{0C1D4260-895A-4CF9-A83C-97DB639FD748}" type="slidenum">
              <a:rPr lang="fr-FR" sz="1200">
                <a:solidFill>
                  <a:schemeClr val="tx2"/>
                </a:solidFill>
              </a:rPr>
              <a:pPr/>
              <a:t>91</a:t>
            </a:fld>
            <a:endParaRPr lang="fr-FR" sz="1200">
              <a:solidFill>
                <a:schemeClr val="tx2"/>
              </a:solidFill>
            </a:endParaRP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973138" y="1268413"/>
            <a:ext cx="81359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5729" tIns="38305" rIns="135729" bIns="38305"/>
          <a:lstStyle/>
          <a:p>
            <a:pPr marL="358775" indent="-273050" algn="ctr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GB" sz="1700">
              <a:solidFill>
                <a:schemeClr val="accent1"/>
              </a:solidFill>
            </a:endParaRPr>
          </a:p>
        </p:txBody>
      </p:sp>
      <p:sp>
        <p:nvSpPr>
          <p:cNvPr id="12" name="Prostokąt 11"/>
          <p:cNvSpPr/>
          <p:nvPr/>
        </p:nvSpPr>
        <p:spPr>
          <a:xfrm>
            <a:off x="2195736" y="1196752"/>
            <a:ext cx="66967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i="1" dirty="0" err="1" smtClean="0">
                <a:solidFill>
                  <a:schemeClr val="bg2">
                    <a:lumMod val="75000"/>
                  </a:schemeClr>
                </a:solidFill>
              </a:rPr>
              <a:t>Essenza</a:t>
            </a:r>
            <a:r>
              <a:rPr lang="pl-PL" i="1" dirty="0" smtClean="0">
                <a:solidFill>
                  <a:schemeClr val="bg2">
                    <a:lumMod val="75000"/>
                  </a:schemeClr>
                </a:solidFill>
              </a:rPr>
              <a:t> w sposób inteligentny łączy w sobie kompaktową konstrukcję i rzadko spotykaną łatwość użytkowania, </a:t>
            </a:r>
            <a:endParaRPr lang="pl-PL" i="1" dirty="0">
              <a:solidFill>
                <a:schemeClr val="bg2">
                  <a:lumMod val="75000"/>
                </a:schemeClr>
              </a:solidFill>
            </a:endParaRPr>
          </a:p>
        </p:txBody>
      </p:sp>
      <p:pic>
        <p:nvPicPr>
          <p:cNvPr id="13" name="Picture 62" descr="Birdy Flow stop Laqué Black small"/>
          <p:cNvPicPr>
            <a:picLocks noChangeAspect="1" noChangeArrowheads="1"/>
          </p:cNvPicPr>
          <p:nvPr/>
        </p:nvPicPr>
        <p:blipFill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1772816"/>
            <a:ext cx="1376631" cy="191049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4" name="Picture 63" descr="Birdy Flow stop Titan Grey small"/>
          <p:cNvPicPr>
            <a:picLocks noChangeAspect="1" noChangeArrowheads="1"/>
          </p:cNvPicPr>
          <p:nvPr/>
        </p:nvPicPr>
        <p:blipFill>
          <a:blip r:embed="rId4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27584" y="4221088"/>
            <a:ext cx="1311169" cy="182444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5" name="ZoneTexte 34"/>
          <p:cNvSpPr txBox="1"/>
          <p:nvPr/>
        </p:nvSpPr>
        <p:spPr>
          <a:xfrm>
            <a:off x="755576" y="6073551"/>
            <a:ext cx="1800200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XN2125</a:t>
            </a:r>
            <a:r>
              <a:rPr lang="pl-PL" sz="1400" b="1" dirty="0" smtClean="0">
                <a:solidFill>
                  <a:schemeClr val="bg1"/>
                </a:solidFill>
              </a:rPr>
              <a:t>- tytanowy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6" name="ZoneTexte 35"/>
          <p:cNvSpPr txBox="1"/>
          <p:nvPr/>
        </p:nvSpPr>
        <p:spPr>
          <a:xfrm>
            <a:off x="827584" y="3717032"/>
            <a:ext cx="1506151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XN2120</a:t>
            </a:r>
            <a:r>
              <a:rPr lang="pl-PL" sz="1400" b="1" dirty="0" smtClean="0">
                <a:solidFill>
                  <a:schemeClr val="bg1"/>
                </a:solidFill>
              </a:rPr>
              <a:t>- czarny</a:t>
            </a:r>
            <a:endParaRPr lang="fr-FR" sz="1400" b="1" dirty="0">
              <a:solidFill>
                <a:schemeClr val="bg1"/>
              </a:solidFill>
            </a:endParaRPr>
          </a:p>
        </p:txBody>
      </p:sp>
      <p:sp>
        <p:nvSpPr>
          <p:cNvPr id="17" name="Text Box 10"/>
          <p:cNvSpPr txBox="1">
            <a:spLocks noChangeArrowheads="1"/>
          </p:cNvSpPr>
          <p:nvPr/>
        </p:nvSpPr>
        <p:spPr bwMode="auto">
          <a:xfrm>
            <a:off x="3347864" y="1916832"/>
            <a:ext cx="5292080" cy="4154963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buClr>
                <a:srgbClr val="990000"/>
              </a:buClr>
              <a:buSzPct val="8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Ciśnienie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19 bar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regulowane ustawienia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zatrzymywania wody</a:t>
            </a: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wyjmowany  pojemnik na wodę: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0,9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lit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ra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Pojemnik na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15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zużytych kapsułek</a:t>
            </a: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Tryb oszczędnej pracy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: 30 min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 z możliwością przedłużenia do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godz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lub wyłączenia</a:t>
            </a:r>
          </a:p>
          <a:p>
            <a:pPr algn="l">
              <a:buClr>
                <a:srgbClr val="990000"/>
              </a:buClr>
              <a:buSzPct val="8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Moc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: 1260 W.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>
              <a:buClr>
                <a:srgbClr val="990000"/>
              </a:buClr>
              <a:buSzPct val="80000"/>
              <a:defRPr/>
            </a:pPr>
            <a:r>
              <a:rPr lang="en-US" sz="2000" dirty="0">
                <a:latin typeface="Verdana" pitchFamily="34" charset="0"/>
              </a:rPr>
              <a:t>	</a:t>
            </a:r>
            <a:endParaRPr lang="en-US" sz="2200" dirty="0">
              <a:latin typeface="Verdana" pitchFamily="34" charset="0"/>
            </a:endParaRPr>
          </a:p>
        </p:txBody>
      </p:sp>
      <p:sp>
        <p:nvSpPr>
          <p:cNvPr id="19" name="Text Box 9"/>
          <p:cNvSpPr txBox="1">
            <a:spLocks noChangeArrowheads="1"/>
          </p:cNvSpPr>
          <p:nvPr/>
        </p:nvSpPr>
        <p:spPr bwMode="auto">
          <a:xfrm>
            <a:off x="928662" y="357166"/>
            <a:ext cx="9144000" cy="5842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ESSENZA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pic>
        <p:nvPicPr>
          <p:cNvPr id="18" name="Picture 12" descr="nespreso logo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172400" y="5886401"/>
            <a:ext cx="971600" cy="9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20" name="Picture 7" descr="logoBig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6372200" y="404664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								                  </a:t>
            </a:r>
            <a:fld id="{0C1D4260-895A-4CF9-A83C-97DB639FD748}" type="slidenum">
              <a:rPr lang="fr-FR" sz="1200">
                <a:solidFill>
                  <a:schemeClr val="tx2"/>
                </a:solidFill>
              </a:rPr>
              <a:pPr/>
              <a:t>92</a:t>
            </a:fld>
            <a:endParaRPr lang="fr-FR" sz="1200">
              <a:solidFill>
                <a:schemeClr val="tx2"/>
              </a:solidFill>
            </a:endParaRPr>
          </a:p>
        </p:txBody>
      </p:sp>
      <p:sp>
        <p:nvSpPr>
          <p:cNvPr id="15" name="ZoneTexte 34"/>
          <p:cNvSpPr txBox="1"/>
          <p:nvPr/>
        </p:nvSpPr>
        <p:spPr>
          <a:xfrm>
            <a:off x="683568" y="4725144"/>
            <a:ext cx="1800200" cy="307777"/>
          </a:xfrm>
          <a:prstGeom prst="rect">
            <a:avLst/>
          </a:prstGeom>
          <a:solidFill>
            <a:schemeClr val="bg2">
              <a:lumMod val="75000"/>
            </a:schemeClr>
          </a:solidFill>
        </p:spPr>
        <p:txBody>
          <a:bodyPr wrap="square" rtlCol="0">
            <a:spAutoFit/>
          </a:bodyPr>
          <a:lstStyle/>
          <a:p>
            <a:pPr algn="ctr"/>
            <a:r>
              <a:rPr lang="fr-FR" sz="1400" b="1" dirty="0" smtClean="0">
                <a:solidFill>
                  <a:schemeClr val="bg1"/>
                </a:solidFill>
              </a:rPr>
              <a:t>XN2</a:t>
            </a:r>
            <a:r>
              <a:rPr lang="pl-PL" sz="1400" b="1" dirty="0" smtClean="0">
                <a:solidFill>
                  <a:schemeClr val="bg1"/>
                </a:solidFill>
              </a:rPr>
              <a:t>003- czarny </a:t>
            </a:r>
            <a:endParaRPr lang="fr-FR" sz="1400" b="1" dirty="0">
              <a:solidFill>
                <a:schemeClr val="bg1"/>
              </a:solidFill>
            </a:endParaRPr>
          </a:p>
        </p:txBody>
      </p:sp>
      <p:pic>
        <p:nvPicPr>
          <p:cNvPr id="18" name="Picture 2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899592" y="2204864"/>
            <a:ext cx="1440160" cy="22608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0" name="Text Box 9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115616" y="0"/>
            <a:ext cx="7680080" cy="11430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ESSENZA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563888" y="1556792"/>
            <a:ext cx="5292080" cy="470896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buClr>
                <a:srgbClr val="990000"/>
              </a:buClr>
              <a:buSzPct val="8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Ciśnienie 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19 bar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2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regulowane ustawienia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zatrzymywania wody</a:t>
            </a: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wyjmowany  pojemnik na wodę: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0,9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lit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ra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Pojemnik na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15 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zużytych kapsułek</a:t>
            </a: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30 min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 z możliwością przedłużenia do 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1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godz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lub wyłączenia</a:t>
            </a: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Moc</a:t>
            </a:r>
            <a:r>
              <a:rPr lang="en-US" dirty="0" smtClean="0">
                <a:solidFill>
                  <a:schemeClr val="bg1">
                    <a:lumMod val="50000"/>
                  </a:schemeClr>
                </a:solidFill>
              </a:rPr>
              <a:t>: 1260 W.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 </a:t>
            </a:r>
            <a:r>
              <a:rPr lang="pl-PL" dirty="0" smtClean="0">
                <a:solidFill>
                  <a:srgbClr val="C00000"/>
                </a:solidFill>
              </a:rPr>
              <a:t>Model dostępny od października</a:t>
            </a:r>
          </a:p>
          <a:p>
            <a:pPr>
              <a:buClr>
                <a:srgbClr val="990000"/>
              </a:buClr>
              <a:buSzPct val="80000"/>
              <a:defRPr/>
            </a:pPr>
            <a:r>
              <a:rPr lang="en-US" sz="2000" dirty="0">
                <a:latin typeface="Verdana" pitchFamily="34" charset="0"/>
              </a:rPr>
              <a:t>	</a:t>
            </a:r>
            <a:endParaRPr lang="en-US" sz="2200" dirty="0">
              <a:latin typeface="Verdana" pitchFamily="34" charset="0"/>
            </a:endParaRPr>
          </a:p>
        </p:txBody>
      </p:sp>
      <p:pic>
        <p:nvPicPr>
          <p:cNvPr id="8" name="Picture 12" descr="nespreso logo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8172400" y="5886401"/>
            <a:ext cx="971600" cy="9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9" name="Picture 7" descr="logoBig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6372200" y="404664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3.xml><?xml version="1.0" encoding="utf-8"?>
<p:sld xmlns:a="http://schemas.openxmlformats.org/drawingml/2006/main" xmlns:r="http://schemas.openxmlformats.org/officeDocument/2006/relationships" xmlns:p="http://schemas.openxmlformats.org/presentationml/2006/main" showMasterPhAnim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1443" name="Rectangle 3"/>
          <p:cNvSpPr>
            <a:spLocks noChangeArrowheads="1"/>
          </p:cNvSpPr>
          <p:nvPr/>
        </p:nvSpPr>
        <p:spPr bwMode="auto">
          <a:xfrm>
            <a:off x="7684477" y="6278564"/>
            <a:ext cx="1459523" cy="579437"/>
          </a:xfrm>
          <a:prstGeom prst="rect">
            <a:avLst/>
          </a:prstGeom>
          <a:solidFill>
            <a:schemeClr val="bg1"/>
          </a:solidFill>
          <a:ln w="9525">
            <a:noFill/>
            <a:miter lim="800000"/>
            <a:headEnd/>
            <a:tailEnd/>
          </a:ln>
          <a:effectLst/>
        </p:spPr>
        <p:txBody>
          <a:bodyPr wrap="none" anchor="ctr"/>
          <a:lstStyle/>
          <a:p>
            <a:endParaRPr lang="fr-FR"/>
          </a:p>
        </p:txBody>
      </p:sp>
      <p:sp>
        <p:nvSpPr>
          <p:cNvPr id="7" name="Text Box 31"/>
          <p:cNvSpPr txBox="1">
            <a:spLocks noChangeArrowheads="1"/>
          </p:cNvSpPr>
          <p:nvPr/>
        </p:nvSpPr>
        <p:spPr bwMode="auto">
          <a:xfrm>
            <a:off x="1979712" y="5805264"/>
            <a:ext cx="1136021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599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fr-FR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endParaRPr lang="fr-FR" sz="1200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9" name="Text Box 31"/>
          <p:cNvSpPr txBox="1">
            <a:spLocks noChangeArrowheads="1"/>
          </p:cNvSpPr>
          <p:nvPr/>
        </p:nvSpPr>
        <p:spPr bwMode="auto">
          <a:xfrm>
            <a:off x="3563888" y="5013176"/>
            <a:ext cx="953279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69</a:t>
            </a:r>
            <a:r>
              <a:rPr lang="fr-FR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9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endParaRPr lang="fr-FR" sz="1400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0" name="Text Box 31"/>
          <p:cNvSpPr txBox="1">
            <a:spLocks noChangeArrowheads="1"/>
          </p:cNvSpPr>
          <p:nvPr/>
        </p:nvSpPr>
        <p:spPr bwMode="auto">
          <a:xfrm>
            <a:off x="6660232" y="3429000"/>
            <a:ext cx="1136021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999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fr-FR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endParaRPr lang="fr-FR" sz="1400" b="1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11" name="Text Box 31"/>
          <p:cNvSpPr txBox="1">
            <a:spLocks noChangeArrowheads="1"/>
          </p:cNvSpPr>
          <p:nvPr/>
        </p:nvSpPr>
        <p:spPr bwMode="auto">
          <a:xfrm>
            <a:off x="7991872" y="2780928"/>
            <a:ext cx="1152128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squar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1099</a:t>
            </a:r>
            <a:r>
              <a:rPr lang="fr-FR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endParaRPr lang="fr-FR" sz="1400" b="1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12" name="Picture 62" descr="Birdy Flow stop Laqué Black small"/>
          <p:cNvPicPr>
            <a:picLocks noChangeAspect="1" noChangeArrowheads="1"/>
          </p:cNvPicPr>
          <p:nvPr/>
        </p:nvPicPr>
        <p:blipFill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7704" y="2564904"/>
            <a:ext cx="864096" cy="119919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" name="Picture 63" descr="Birdy Flow stop Titan Grey small"/>
          <p:cNvPicPr>
            <a:picLocks noChangeAspect="1" noChangeArrowheads="1"/>
          </p:cNvPicPr>
          <p:nvPr/>
        </p:nvPicPr>
        <p:blipFill>
          <a:blip r:embed="rId3" cstate="screen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1907704" y="3960750"/>
            <a:ext cx="792088" cy="110216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18" name="Text Box 31"/>
          <p:cNvSpPr txBox="1">
            <a:spLocks noChangeArrowheads="1"/>
          </p:cNvSpPr>
          <p:nvPr/>
        </p:nvSpPr>
        <p:spPr bwMode="auto">
          <a:xfrm>
            <a:off x="4860032" y="4293096"/>
            <a:ext cx="953279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7</a:t>
            </a:r>
            <a:r>
              <a:rPr lang="fr-FR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99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endParaRPr lang="fr-FR" sz="1400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sp>
        <p:nvSpPr>
          <p:cNvPr id="28" name="Line 2"/>
          <p:cNvSpPr>
            <a:spLocks noChangeShapeType="1"/>
          </p:cNvSpPr>
          <p:nvPr/>
        </p:nvSpPr>
        <p:spPr bwMode="auto">
          <a:xfrm flipV="1">
            <a:off x="400050" y="2060848"/>
            <a:ext cx="8743950" cy="4614862"/>
          </a:xfrm>
          <a:prstGeom prst="line">
            <a:avLst/>
          </a:prstGeom>
          <a:noFill/>
          <a:ln w="76200">
            <a:solidFill>
              <a:srgbClr val="C00000"/>
            </a:solidFill>
            <a:prstDash val="sysDot"/>
            <a:round/>
            <a:headEnd/>
            <a:tailEnd type="triangle" w="med" len="med"/>
          </a:ln>
          <a:effectLst/>
        </p:spPr>
        <p:txBody>
          <a:bodyPr/>
          <a:lstStyle/>
          <a:p>
            <a:pPr algn="l" rtl="0" fontAlgn="base">
              <a:spcBef>
                <a:spcPct val="0"/>
              </a:spcBef>
              <a:spcAft>
                <a:spcPct val="0"/>
              </a:spcAft>
              <a:defRPr/>
            </a:pPr>
            <a:endParaRPr lang="fr-FR" kern="1200">
              <a:ln>
                <a:solidFill>
                  <a:srgbClr val="FFFFFF">
                    <a:lumMod val="75000"/>
                  </a:srgbClr>
                </a:solidFill>
              </a:ln>
              <a:solidFill>
                <a:srgbClr val="000000"/>
              </a:solidFill>
              <a:latin typeface="Arial" charset="0"/>
              <a:cs typeface="+mn-cs"/>
            </a:endParaRPr>
          </a:p>
        </p:txBody>
      </p:sp>
      <p:sp>
        <p:nvSpPr>
          <p:cNvPr id="27" name="Text Box 31"/>
          <p:cNvSpPr txBox="1">
            <a:spLocks noChangeArrowheads="1"/>
          </p:cNvSpPr>
          <p:nvPr/>
        </p:nvSpPr>
        <p:spPr bwMode="auto">
          <a:xfrm>
            <a:off x="899592" y="6545829"/>
            <a:ext cx="1039840" cy="312171"/>
          </a:xfrm>
          <a:prstGeom prst="rect">
            <a:avLst/>
          </a:prstGeom>
          <a:noFill/>
          <a:ln w="9525" algn="ctr">
            <a:noFill/>
            <a:miter lim="800000"/>
            <a:headEnd/>
            <a:tailEnd/>
          </a:ln>
        </p:spPr>
        <p:txBody>
          <a:bodyPr wrap="none" lIns="95792" tIns="47896" rIns="95792" bIns="47896">
            <a:spAutoFit/>
          </a:bodyPr>
          <a:lstStyle/>
          <a:p>
            <a:pPr algn="ctr" defTabSz="957263" rtl="0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399 </a:t>
            </a:r>
            <a:r>
              <a:rPr lang="pl-PL" sz="1400" b="1" kern="1200" dirty="0" err="1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pln</a:t>
            </a:r>
            <a:r>
              <a:rPr lang="pl-PL" sz="1400" b="1" kern="1200" dirty="0" smtClean="0">
                <a:solidFill>
                  <a:srgbClr val="000000"/>
                </a:solidFill>
                <a:latin typeface="Verdana" pitchFamily="34" charset="0"/>
                <a:cs typeface="+mn-cs"/>
              </a:rPr>
              <a:t>-</a:t>
            </a:r>
            <a:endParaRPr lang="fr-FR" sz="1400" b="1" kern="1200" dirty="0">
              <a:solidFill>
                <a:srgbClr val="000000"/>
              </a:solidFill>
              <a:latin typeface="Verdana" pitchFamily="34" charset="0"/>
              <a:cs typeface="+mn-cs"/>
            </a:endParaRPr>
          </a:p>
        </p:txBody>
      </p:sp>
      <p:pic>
        <p:nvPicPr>
          <p:cNvPr id="29" name="Image 28" descr="Citiz_Alone_Red_KRUPS.jpg"/>
          <p:cNvPicPr>
            <a:picLocks noChangeAspect="1"/>
          </p:cNvPicPr>
          <p:nvPr/>
        </p:nvPicPr>
        <p:blipFill>
          <a:blip r:embed="rId4"/>
          <a:srcRect l="31030" t="4167" r="5731" b="28124"/>
          <a:stretch>
            <a:fillRect/>
          </a:stretch>
        </p:blipFill>
        <p:spPr>
          <a:xfrm>
            <a:off x="3347864" y="1484784"/>
            <a:ext cx="792088" cy="1255750"/>
          </a:xfrm>
          <a:prstGeom prst="rect">
            <a:avLst/>
          </a:prstGeom>
        </p:spPr>
      </p:pic>
      <p:pic>
        <p:nvPicPr>
          <p:cNvPr id="30" name="Image 29" descr="XN7001 side.jpg"/>
          <p:cNvPicPr>
            <a:picLocks noChangeAspect="1"/>
          </p:cNvPicPr>
          <p:nvPr/>
        </p:nvPicPr>
        <p:blipFill>
          <a:blip r:embed="rId5" cstate="print"/>
          <a:srcRect l="29956" t="3125" r="6828" b="29166"/>
          <a:stretch>
            <a:fillRect/>
          </a:stretch>
        </p:blipFill>
        <p:spPr>
          <a:xfrm>
            <a:off x="3347864" y="2979618"/>
            <a:ext cx="792088" cy="1255750"/>
          </a:xfrm>
          <a:prstGeom prst="rect">
            <a:avLst/>
          </a:prstGeom>
        </p:spPr>
      </p:pic>
      <p:pic>
        <p:nvPicPr>
          <p:cNvPr id="31" name="Image 30" descr="XN7101 side.jpg"/>
          <p:cNvPicPr>
            <a:picLocks noChangeAspect="1"/>
          </p:cNvPicPr>
          <p:nvPr/>
        </p:nvPicPr>
        <p:blipFill>
          <a:blip r:embed="rId6" cstate="print"/>
          <a:srcRect l="23542" t="3125" r="5834" b="27083"/>
          <a:stretch>
            <a:fillRect/>
          </a:stretch>
        </p:blipFill>
        <p:spPr>
          <a:xfrm>
            <a:off x="6300192" y="1700808"/>
            <a:ext cx="1023089" cy="1142460"/>
          </a:xfrm>
          <a:prstGeom prst="rect">
            <a:avLst/>
          </a:prstGeom>
        </p:spPr>
      </p:pic>
      <p:pic>
        <p:nvPicPr>
          <p:cNvPr id="32" name="Image 31" descr="Citiz_Milk_Red_Krups.jpg"/>
          <p:cNvPicPr>
            <a:picLocks noChangeAspect="1"/>
          </p:cNvPicPr>
          <p:nvPr/>
        </p:nvPicPr>
        <p:blipFill>
          <a:blip r:embed="rId7"/>
          <a:srcRect l="22683" t="3125" r="5491" b="27083"/>
          <a:stretch>
            <a:fillRect/>
          </a:stretch>
        </p:blipFill>
        <p:spPr>
          <a:xfrm>
            <a:off x="6300192" y="188640"/>
            <a:ext cx="1040150" cy="1142459"/>
          </a:xfrm>
          <a:prstGeom prst="rect">
            <a:avLst/>
          </a:prstGeom>
        </p:spPr>
      </p:pic>
      <p:sp>
        <p:nvSpPr>
          <p:cNvPr id="26" name="ZoneTexte 25"/>
          <p:cNvSpPr txBox="1"/>
          <p:nvPr/>
        </p:nvSpPr>
        <p:spPr>
          <a:xfrm>
            <a:off x="467544" y="5013176"/>
            <a:ext cx="864096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XN2003</a:t>
            </a:r>
            <a:endParaRPr lang="fr-FR" sz="1000" b="1" dirty="0"/>
          </a:p>
        </p:txBody>
      </p:sp>
      <p:sp>
        <p:nvSpPr>
          <p:cNvPr id="35" name="ZoneTexte 34"/>
          <p:cNvSpPr txBox="1"/>
          <p:nvPr/>
        </p:nvSpPr>
        <p:spPr>
          <a:xfrm>
            <a:off x="1835696" y="5085184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XN2125</a:t>
            </a:r>
            <a:endParaRPr lang="fr-FR" sz="1000" b="1" dirty="0"/>
          </a:p>
        </p:txBody>
      </p:sp>
      <p:sp>
        <p:nvSpPr>
          <p:cNvPr id="36" name="ZoneTexte 35"/>
          <p:cNvSpPr txBox="1"/>
          <p:nvPr/>
        </p:nvSpPr>
        <p:spPr>
          <a:xfrm>
            <a:off x="1907704" y="3789040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XN2120</a:t>
            </a:r>
            <a:endParaRPr lang="fr-FR" sz="1000" b="1" dirty="0"/>
          </a:p>
        </p:txBody>
      </p:sp>
      <p:sp>
        <p:nvSpPr>
          <p:cNvPr id="40" name="ZoneTexte 39"/>
          <p:cNvSpPr txBox="1"/>
          <p:nvPr/>
        </p:nvSpPr>
        <p:spPr>
          <a:xfrm>
            <a:off x="3275856" y="2780928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XN700</a:t>
            </a:r>
            <a:r>
              <a:rPr lang="pl-PL" sz="1000" b="1" dirty="0" smtClean="0"/>
              <a:t>6</a:t>
            </a:r>
            <a:endParaRPr lang="fr-FR" sz="1000" b="1" dirty="0"/>
          </a:p>
        </p:txBody>
      </p:sp>
      <p:sp>
        <p:nvSpPr>
          <p:cNvPr id="41" name="ZoneTexte 40"/>
          <p:cNvSpPr txBox="1"/>
          <p:nvPr/>
        </p:nvSpPr>
        <p:spPr>
          <a:xfrm>
            <a:off x="3347864" y="4293096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XN700</a:t>
            </a:r>
            <a:r>
              <a:rPr lang="pl-PL" sz="1000" b="1" dirty="0" smtClean="0"/>
              <a:t>1</a:t>
            </a:r>
            <a:endParaRPr lang="fr-FR" sz="1000" b="1" dirty="0"/>
          </a:p>
        </p:txBody>
      </p:sp>
      <p:sp>
        <p:nvSpPr>
          <p:cNvPr id="42" name="ZoneTexte 41"/>
          <p:cNvSpPr txBox="1"/>
          <p:nvPr/>
        </p:nvSpPr>
        <p:spPr>
          <a:xfrm>
            <a:off x="6372200" y="1484784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XN7106</a:t>
            </a:r>
            <a:endParaRPr lang="fr-FR" sz="1000" b="1" dirty="0"/>
          </a:p>
        </p:txBody>
      </p:sp>
      <p:sp>
        <p:nvSpPr>
          <p:cNvPr id="43" name="ZoneTexte 42"/>
          <p:cNvSpPr txBox="1"/>
          <p:nvPr/>
        </p:nvSpPr>
        <p:spPr>
          <a:xfrm>
            <a:off x="6372200" y="2852936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XN7101</a:t>
            </a:r>
            <a:endParaRPr lang="fr-FR" sz="1000" b="1" dirty="0"/>
          </a:p>
        </p:txBody>
      </p:sp>
      <p:sp>
        <p:nvSpPr>
          <p:cNvPr id="46" name="Prostokąt 16"/>
          <p:cNvSpPr>
            <a:spLocks noGrp="1" noChangeArrowheads="1"/>
          </p:cNvSpPr>
          <p:nvPr>
            <p:ph type="title"/>
          </p:nvPr>
        </p:nvSpPr>
        <p:spPr bwMode="auto">
          <a:xfrm>
            <a:off x="251520" y="188640"/>
            <a:ext cx="7680080" cy="129881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>
            <a:spAutoFit/>
          </a:bodyPr>
          <a:lstStyle/>
          <a:p>
            <a:pPr marL="1527175" lvl="2" indent="-342900">
              <a:lnSpc>
                <a:spcPct val="110000"/>
              </a:lnSpc>
              <a:spcBef>
                <a:spcPct val="10000"/>
              </a:spcBef>
              <a:buClr>
                <a:srgbClr val="563117"/>
              </a:buClr>
              <a:tabLst>
                <a:tab pos="1790700" algn="l"/>
              </a:tabLst>
              <a:defRPr/>
            </a:pPr>
            <a:r>
              <a:rPr lang="pl-PL" sz="3200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KRUPS </a:t>
            </a:r>
            <a:r>
              <a:rPr lang="pl-PL" sz="3200" dirty="0" err="1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Nespresso</a:t>
            </a:r>
            <a:endParaRPr lang="pl-PL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  <a:p>
            <a:pPr marL="1527175" lvl="2" indent="-342900" algn="ctr">
              <a:lnSpc>
                <a:spcPct val="110000"/>
              </a:lnSpc>
              <a:spcBef>
                <a:spcPct val="10000"/>
              </a:spcBef>
              <a:buClr>
                <a:srgbClr val="563117"/>
              </a:buClr>
              <a:tabLst>
                <a:tab pos="1790700" algn="l"/>
              </a:tabLst>
              <a:defRPr/>
            </a:pPr>
            <a:r>
              <a:rPr lang="pl-PL" sz="3600" b="1" dirty="0">
                <a:solidFill>
                  <a:schemeClr val="bg1">
                    <a:lumMod val="50000"/>
                  </a:schemeClr>
                </a:solidFill>
                <a:latin typeface="+mn-lt"/>
              </a:rPr>
              <a:t> </a:t>
            </a:r>
            <a:endParaRPr lang="en-US" sz="3600" b="1" dirty="0">
              <a:solidFill>
                <a:schemeClr val="bg1">
                  <a:lumMod val="50000"/>
                </a:schemeClr>
              </a:solidFill>
              <a:latin typeface="+mn-lt"/>
            </a:endParaRP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683568" y="5198294"/>
            <a:ext cx="576064" cy="90435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33" name="ZoneTexte 42"/>
          <p:cNvSpPr txBox="1"/>
          <p:nvPr/>
        </p:nvSpPr>
        <p:spPr>
          <a:xfrm>
            <a:off x="4716016" y="3429000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XN7</a:t>
            </a:r>
            <a:r>
              <a:rPr lang="pl-PL" sz="1000" b="1" dirty="0" smtClean="0"/>
              <a:t>002</a:t>
            </a:r>
            <a:endParaRPr lang="fr-FR" sz="1000" b="1" dirty="0"/>
          </a:p>
        </p:txBody>
      </p:sp>
      <p:sp>
        <p:nvSpPr>
          <p:cNvPr id="34" name="ZoneTexte 42"/>
          <p:cNvSpPr txBox="1"/>
          <p:nvPr/>
        </p:nvSpPr>
        <p:spPr>
          <a:xfrm>
            <a:off x="7956376" y="1772816"/>
            <a:ext cx="785818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FR" sz="1000" b="1" dirty="0" smtClean="0"/>
              <a:t>XN710</a:t>
            </a:r>
            <a:r>
              <a:rPr lang="pl-PL" sz="1000" b="1" dirty="0" smtClean="0"/>
              <a:t>2</a:t>
            </a:r>
            <a:endParaRPr lang="fr-FR" sz="1000" b="1" dirty="0"/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9"/>
          <a:srcRect l="19021" b="9894"/>
          <a:stretch>
            <a:fillRect/>
          </a:stretch>
        </p:blipFill>
        <p:spPr bwMode="auto">
          <a:xfrm>
            <a:off x="4572000" y="1772816"/>
            <a:ext cx="963491" cy="158417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10"/>
          <a:srcRect l="13279" r="2621" b="17815"/>
          <a:stretch>
            <a:fillRect/>
          </a:stretch>
        </p:blipFill>
        <p:spPr bwMode="auto">
          <a:xfrm>
            <a:off x="7668344" y="260648"/>
            <a:ext cx="1259632" cy="13922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8" name="Picture 7" descr="logoBig2"/>
          <p:cNvPicPr>
            <a:picLocks noChangeAspect="1" noChangeArrowheads="1"/>
          </p:cNvPicPr>
          <p:nvPr/>
        </p:nvPicPr>
        <p:blipFill>
          <a:blip r:embed="rId11"/>
          <a:srcRect/>
          <a:stretch>
            <a:fillRect/>
          </a:stretch>
        </p:blipFill>
        <p:spPr bwMode="auto">
          <a:xfrm>
            <a:off x="5436096" y="6093296"/>
            <a:ext cx="2381250" cy="42862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37" name="Picture 12" descr="nespreso logo"/>
          <p:cNvPicPr>
            <a:picLocks noChangeAspect="1" noChangeArrowheads="1"/>
          </p:cNvPicPr>
          <p:nvPr/>
        </p:nvPicPr>
        <p:blipFill>
          <a:blip r:embed="rId12"/>
          <a:srcRect/>
          <a:stretch>
            <a:fillRect/>
          </a:stretch>
        </p:blipFill>
        <p:spPr bwMode="auto">
          <a:xfrm>
            <a:off x="8172400" y="5886401"/>
            <a:ext cx="971600" cy="9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39552" y="1628800"/>
            <a:ext cx="81359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5729" tIns="38305" rIns="135729" bIns="38305"/>
          <a:lstStyle/>
          <a:p>
            <a:pPr marL="358775" indent="-273050" algn="ctr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GB" sz="1700">
              <a:solidFill>
                <a:schemeClr val="accent1"/>
              </a:solidFill>
            </a:endParaRPr>
          </a:p>
        </p:txBody>
      </p:sp>
      <p:sp>
        <p:nvSpPr>
          <p:cNvPr id="175111" name="Rectangle 7"/>
          <p:cNvSpPr>
            <a:spLocks noGrp="1" noChangeArrowheads="1"/>
          </p:cNvSpPr>
          <p:nvPr>
            <p:ph type="title"/>
          </p:nvPr>
        </p:nvSpPr>
        <p:spPr>
          <a:xfrm>
            <a:off x="1043608" y="260648"/>
            <a:ext cx="6948487" cy="574675"/>
          </a:xfrm>
        </p:spPr>
        <p:txBody>
          <a:bodyPr/>
          <a:lstStyle/>
          <a:p>
            <a:pPr algn="ctr"/>
            <a:r>
              <a:rPr lang="pl-PL" sz="2400" b="1" dirty="0" smtClean="0">
                <a:latin typeface="Arial" charset="0"/>
                <a:cs typeface="Arial" charset="0"/>
              </a:rPr>
              <a:t>Zindywidualizowana obsługa klienta</a:t>
            </a:r>
            <a:endParaRPr lang="en-GB" sz="2400" b="1" dirty="0">
              <a:latin typeface="Arial" charset="0"/>
              <a:cs typeface="Arial" charset="0"/>
            </a:endParaRP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611561" y="1556792"/>
            <a:ext cx="8532440" cy="363791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marL="342900" indent="-342900" algn="l" eaLnBrk="1" hangingPunct="1">
              <a:spcBef>
                <a:spcPct val="40000"/>
              </a:spcBef>
              <a:buClr>
                <a:srgbClr val="990000"/>
              </a:buClr>
              <a:buFont typeface="Wingdings" pitchFamily="2" charset="2"/>
              <a:buChar char="q"/>
            </a:pPr>
            <a:r>
              <a:rPr lang="pl-PL" sz="1800" dirty="0" smtClean="0">
                <a:solidFill>
                  <a:schemeClr val="bg2"/>
                </a:solidFill>
                <a:cs typeface="Arial" charset="0"/>
              </a:rPr>
              <a:t>KLUB NESPRESSO</a:t>
            </a:r>
          </a:p>
          <a:p>
            <a:pPr marL="800100" lvl="1" indent="-342900" algn="l">
              <a:spcBef>
                <a:spcPct val="40000"/>
              </a:spcBef>
              <a:buClr>
                <a:srgbClr val="99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  <a:cs typeface="Arial" charset="0"/>
              </a:rPr>
              <a:t>Konsument wkracza  do ekskluzywnego świata uprzywilejowanych koneserów kawy</a:t>
            </a:r>
          </a:p>
          <a:p>
            <a:pPr marL="800100" lvl="1" indent="-342900" algn="l">
              <a:spcBef>
                <a:spcPct val="40000"/>
              </a:spcBef>
              <a:buClr>
                <a:srgbClr val="99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  <a:cs typeface="Arial" charset="0"/>
              </a:rPr>
              <a:t>Zamawianie  kaw przez </a:t>
            </a:r>
            <a:r>
              <a:rPr lang="pl-PL" dirty="0" err="1" smtClean="0">
                <a:solidFill>
                  <a:schemeClr val="bg2"/>
                </a:solidFill>
                <a:cs typeface="Arial" charset="0"/>
              </a:rPr>
              <a:t>internet</a:t>
            </a:r>
            <a:r>
              <a:rPr lang="pl-PL" dirty="0" smtClean="0">
                <a:solidFill>
                  <a:schemeClr val="bg2"/>
                </a:solidFill>
                <a:cs typeface="Arial" charset="0"/>
              </a:rPr>
              <a:t> oraz przez telefon na dowolny  adres</a:t>
            </a:r>
          </a:p>
          <a:p>
            <a:pPr marL="800100" lvl="1" indent="-342900" algn="l">
              <a:spcBef>
                <a:spcPct val="40000"/>
              </a:spcBef>
              <a:buClr>
                <a:srgbClr val="99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  <a:cs typeface="Arial" charset="0"/>
              </a:rPr>
              <a:t>Informowanie  o nowościach,  promocjach</a:t>
            </a:r>
          </a:p>
          <a:p>
            <a:pPr marL="800100" lvl="1" indent="-342900" algn="l">
              <a:spcBef>
                <a:spcPct val="40000"/>
              </a:spcBef>
              <a:buClr>
                <a:srgbClr val="99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  <a:cs typeface="Arial" charset="0"/>
              </a:rPr>
              <a:t>Porady, wsparcie techniczne, specjalistyczna wiedza dotycząca kawy</a:t>
            </a:r>
          </a:p>
          <a:p>
            <a:pPr marL="800100" lvl="1" indent="-342900" algn="l">
              <a:spcBef>
                <a:spcPct val="40000"/>
              </a:spcBef>
              <a:buClr>
                <a:srgbClr val="99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  <a:cs typeface="Arial" charset="0"/>
              </a:rPr>
              <a:t>Dedykowane dla członków Klubu promocje</a:t>
            </a:r>
          </a:p>
          <a:p>
            <a:pPr marL="800100" lvl="1" indent="-342900" algn="l">
              <a:spcBef>
                <a:spcPct val="40000"/>
              </a:spcBef>
              <a:buClr>
                <a:srgbClr val="99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  <a:cs typeface="Arial" charset="0"/>
              </a:rPr>
              <a:t>Specjalne, limitowane edycje kaw dostępne tylko dla członków Klubu</a:t>
            </a:r>
          </a:p>
          <a:p>
            <a:pPr marL="800100" lvl="1" indent="-342900" algn="l">
              <a:spcBef>
                <a:spcPct val="40000"/>
              </a:spcBef>
              <a:buClr>
                <a:srgbClr val="99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chemeClr val="bg2"/>
                </a:solidFill>
                <a:cs typeface="Arial" charset="0"/>
              </a:rPr>
              <a:t>Wyjątkowy serwis- w czasie gwarancji na czas naprawy klient  może otrzymać ekspres  zastępczy</a:t>
            </a:r>
          </a:p>
        </p:txBody>
      </p:sp>
      <p:pic>
        <p:nvPicPr>
          <p:cNvPr id="9" name="Picture 12" descr="nespreso logo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172400" y="5886401"/>
            <a:ext cx="971600" cy="97159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								                  </a:t>
            </a:r>
            <a:fld id="{0C1D4260-895A-4CF9-A83C-97DB639FD748}" type="slidenum">
              <a:rPr lang="fr-FR" sz="1200">
                <a:solidFill>
                  <a:schemeClr val="tx2"/>
                </a:solidFill>
              </a:rPr>
              <a:pPr/>
              <a:t>95</a:t>
            </a:fld>
            <a:endParaRPr lang="fr-FR" sz="1200">
              <a:solidFill>
                <a:schemeClr val="tx2"/>
              </a:solidFill>
            </a:endParaRP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539552" y="1628800"/>
            <a:ext cx="81359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5729" tIns="38305" rIns="135729" bIns="38305"/>
          <a:lstStyle/>
          <a:p>
            <a:pPr marL="358775" indent="-273050" algn="ctr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GB" sz="1700">
              <a:solidFill>
                <a:schemeClr val="accent1"/>
              </a:solidFill>
            </a:endParaRPr>
          </a:p>
        </p:txBody>
      </p:sp>
      <p:sp>
        <p:nvSpPr>
          <p:cNvPr id="175114" name="Rectangle 10"/>
          <p:cNvSpPr>
            <a:spLocks noChangeArrowheads="1"/>
          </p:cNvSpPr>
          <p:nvPr/>
        </p:nvSpPr>
        <p:spPr bwMode="auto">
          <a:xfrm>
            <a:off x="611560" y="1556792"/>
            <a:ext cx="8532440" cy="48628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wrap="square">
            <a:spAutoFit/>
          </a:bodyPr>
          <a:lstStyle/>
          <a:p>
            <a:pPr algn="l">
              <a:buClr>
                <a:srgbClr val="990000"/>
              </a:buClr>
              <a:buFont typeface="Wingdings" pitchFamily="2" charset="2"/>
              <a:buChar char="q"/>
            </a:pPr>
            <a:r>
              <a:rPr lang="pl-PL" sz="2000" dirty="0" smtClean="0"/>
              <a:t> 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karta gwarancyjna – znajduje się w opakowaniu każdego ekspresu,  </a:t>
            </a:r>
          </a:p>
          <a:p>
            <a:pPr algn="l">
              <a:buClr>
                <a:srgbClr val="990000"/>
              </a:buClr>
              <a:buFont typeface="Wingdings" pitchFamily="2" charset="2"/>
              <a:buChar char="q"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zgłoszenie reklamacji pod nr </a:t>
            </a:r>
            <a:r>
              <a:rPr lang="pl-PL" sz="2000" b="1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0 800 51 52 53 / 22 837 05 57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(klient   </a:t>
            </a:r>
          </a:p>
          <a:p>
            <a:pPr algn="l">
              <a:buClr>
                <a:srgbClr val="990000"/>
              </a:buClr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     indywidualny, sklep)</a:t>
            </a:r>
          </a:p>
          <a:p>
            <a:pPr algn="l">
              <a:buClr>
                <a:srgbClr val="990000"/>
              </a:buClr>
              <a:buFont typeface="Wingdings" pitchFamily="2" charset="2"/>
              <a:buChar char="q"/>
            </a:pPr>
            <a:r>
              <a:rPr lang="pl-PL" sz="2000" dirty="0" smtClean="0">
                <a:latin typeface="Arial" pitchFamily="34" charset="0"/>
                <a:cs typeface="Arial" pitchFamily="34" charset="0"/>
              </a:rPr>
              <a:t>  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NESPRESSO odpowiada za: </a:t>
            </a:r>
          </a:p>
          <a:p>
            <a:pPr lvl="1" algn="l">
              <a:buClr>
                <a:srgbClr val="990000"/>
              </a:buClr>
              <a:buFont typeface="Wingdings" pitchFamily="2" charset="2"/>
              <a:buChar char="§"/>
            </a:pPr>
            <a:r>
              <a:rPr lang="pl-PL" sz="2000" dirty="0" smtClean="0">
                <a:solidFill>
                  <a:srgbClr val="CE1111"/>
                </a:solidFill>
                <a:latin typeface="Arial" pitchFamily="34" charset="0"/>
                <a:cs typeface="Arial" pitchFamily="34" charset="0"/>
              </a:rPr>
              <a:t> </a:t>
            </a:r>
            <a:r>
              <a:rPr lang="pl-PL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realizację reklamacji przedsprzedażnych, gwarancyjnych, rękojmi oraz       niezgodności towaru z umową,</a:t>
            </a:r>
          </a:p>
          <a:p>
            <a:pPr lvl="1" algn="l">
              <a:buClr>
                <a:srgbClr val="99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dostarczenie ekspresu do i z serwisu własnym transportem lub  kurierem,</a:t>
            </a:r>
          </a:p>
          <a:p>
            <a:pPr lvl="1" algn="l">
              <a:buClr>
                <a:srgbClr val="990000"/>
              </a:buClr>
              <a:buFont typeface="Wingdings" pitchFamily="2" charset="2"/>
              <a:buChar char="§"/>
            </a:pPr>
            <a:r>
              <a:rPr lang="pl-PL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wydanie i odbiór ekspresu zastępczego na czas naprawy.</a:t>
            </a:r>
          </a:p>
          <a:p>
            <a:pPr>
              <a:buClr>
                <a:srgbClr val="C00000"/>
              </a:buClr>
              <a:buFont typeface="Wingdings 2" pitchFamily="18" charset="2"/>
              <a:buNone/>
            </a:pPr>
            <a:endParaRPr lang="pl-PL" sz="2000" dirty="0" smtClean="0">
              <a:solidFill>
                <a:srgbClr val="CE1111"/>
              </a:solidFill>
              <a:latin typeface="Arial" pitchFamily="34" charset="0"/>
              <a:cs typeface="Arial" pitchFamily="34" charset="0"/>
            </a:endParaRPr>
          </a:p>
          <a:p>
            <a:pPr algn="just">
              <a:buClr>
                <a:srgbClr val="C00000"/>
              </a:buClr>
              <a:buFont typeface="Wingdings 2" pitchFamily="18" charset="2"/>
              <a:buNone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Serwisowaniem zajmować się będzie</a:t>
            </a:r>
          </a:p>
          <a:p>
            <a:pPr algn="just">
              <a:buClr>
                <a:srgbClr val="C00000"/>
              </a:buClr>
              <a:buFont typeface="Wingdings 2" pitchFamily="18" charset="2"/>
              <a:buNone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NESPRESSO we własnym serwisie </a:t>
            </a:r>
          </a:p>
          <a:p>
            <a:pPr algn="just">
              <a:buClr>
                <a:srgbClr val="C00000"/>
              </a:buClr>
              <a:buFont typeface="Wingdings 2" pitchFamily="18" charset="2"/>
              <a:buNone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PROFNES, ul. 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Górczewska</a:t>
            </a: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 246, </a:t>
            </a:r>
          </a:p>
          <a:p>
            <a:pPr algn="just">
              <a:buClr>
                <a:srgbClr val="C00000"/>
              </a:buClr>
              <a:buFont typeface="Wingdings 2" pitchFamily="18" charset="2"/>
              <a:buNone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  <a:latin typeface="Arial" pitchFamily="34" charset="0"/>
                <a:cs typeface="Arial" pitchFamily="34" charset="0"/>
              </a:rPr>
              <a:t>Warszawa</a:t>
            </a:r>
            <a:r>
              <a:rPr lang="pl-PL" sz="2000" dirty="0" smtClean="0">
                <a:latin typeface="Arial" pitchFamily="34" charset="0"/>
                <a:cs typeface="Arial" pitchFamily="34" charset="0"/>
              </a:rPr>
              <a:t>.</a:t>
            </a:r>
          </a:p>
          <a:p>
            <a:pPr algn="just">
              <a:buFont typeface="Wingdings 2" pitchFamily="18" charset="2"/>
              <a:buNone/>
            </a:pPr>
            <a:endParaRPr lang="pl-PL" sz="2000" dirty="0" smtClean="0">
              <a:latin typeface="Arial" pitchFamily="34" charset="0"/>
              <a:cs typeface="Arial" pitchFamily="34" charset="0"/>
            </a:endParaRPr>
          </a:p>
          <a:p>
            <a:pPr lvl="1" algn="just">
              <a:buFont typeface="Wingdings" pitchFamily="2" charset="2"/>
              <a:buChar char="§"/>
            </a:pPr>
            <a:r>
              <a:rPr lang="pl-PL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Sieć Serwisowa Extra nie posiada </a:t>
            </a:r>
          </a:p>
          <a:p>
            <a:pPr lvl="1" algn="just"/>
            <a:r>
              <a:rPr lang="pl-PL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 autoryzacji do napraw </a:t>
            </a:r>
            <a:r>
              <a:rPr lang="pl-PL" dirty="0" err="1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Nespresso</a:t>
            </a:r>
            <a:r>
              <a:rPr lang="pl-PL" dirty="0" smtClean="0">
                <a:solidFill>
                  <a:srgbClr val="990000"/>
                </a:solidFill>
                <a:latin typeface="Arial" pitchFamily="34" charset="0"/>
                <a:cs typeface="Arial" pitchFamily="34" charset="0"/>
              </a:rPr>
              <a:t>.</a:t>
            </a:r>
          </a:p>
        </p:txBody>
      </p:sp>
      <p:sp>
        <p:nvSpPr>
          <p:cNvPr id="7" name="Rectangle 7"/>
          <p:cNvSpPr txBox="1">
            <a:spLocks noChangeArrowheads="1"/>
          </p:cNvSpPr>
          <p:nvPr/>
        </p:nvSpPr>
        <p:spPr bwMode="auto">
          <a:xfrm>
            <a:off x="1043608" y="404664"/>
            <a:ext cx="6948487" cy="5746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marL="0" marR="0" lvl="0" indent="0" defTabSz="914400" rtl="0" eaLnBrk="0" fontAlgn="base" latinLnBrk="0" hangingPunct="0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pl-PL" sz="2400" b="1" i="0" u="none" strike="noStrike" kern="0" cap="none" spc="0" normalizeH="0" baseline="0" noProof="0" dirty="0" smtClean="0">
                <a:ln>
                  <a:noFill/>
                </a:ln>
                <a:solidFill>
                  <a:srgbClr val="8E8581"/>
                </a:solidFill>
                <a:effectLst/>
                <a:uLnTx/>
                <a:uFillTx/>
                <a:latin typeface="Arial" charset="0"/>
                <a:ea typeface="+mj-ea"/>
                <a:cs typeface="Arial" charset="0"/>
              </a:rPr>
              <a:t>SERWIS</a:t>
            </a:r>
            <a:endParaRPr kumimoji="0" lang="en-GB" sz="2400" b="1" i="0" u="none" strike="noStrike" kern="0" cap="none" spc="0" normalizeH="0" baseline="0" noProof="0" dirty="0">
              <a:ln>
                <a:noFill/>
              </a:ln>
              <a:solidFill>
                <a:srgbClr val="8E8581"/>
              </a:solidFill>
              <a:effectLst/>
              <a:uLnTx/>
              <a:uFillTx/>
              <a:latin typeface="Arial" charset="0"/>
              <a:ea typeface="+mj-ea"/>
              <a:cs typeface="Arial" charset="0"/>
            </a:endParaRPr>
          </a:p>
        </p:txBody>
      </p:sp>
      <p:pic>
        <p:nvPicPr>
          <p:cNvPr id="14" name="Picture 5" descr="Kopia NESPRESSO BLACK"/>
          <p:cNvPicPr>
            <a:picLocks noChangeAspect="1" noChangeArrowheads="1"/>
          </p:cNvPicPr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3491880" y="332656"/>
            <a:ext cx="3244850" cy="71913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436096" y="4077072"/>
            <a:ext cx="3503612" cy="252095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8" name="Prostokąt 7"/>
          <p:cNvSpPr/>
          <p:nvPr/>
        </p:nvSpPr>
        <p:spPr>
          <a:xfrm>
            <a:off x="1115616" y="404664"/>
            <a:ext cx="201622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pl-PL" sz="2800" b="1" kern="0" dirty="0" smtClean="0">
                <a:solidFill>
                  <a:srgbClr val="8E8581"/>
                </a:solidFill>
                <a:ea typeface="+mj-ea"/>
                <a:cs typeface="Arial" charset="0"/>
              </a:rPr>
              <a:t>Serwis</a:t>
            </a:r>
            <a:endParaRPr lang="pl-PL" sz="2000" dirty="0"/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								                  </a:t>
            </a:r>
            <a:fld id="{0C1D4260-895A-4CF9-A83C-97DB639FD748}" type="slidenum">
              <a:rPr lang="fr-FR" sz="1200">
                <a:solidFill>
                  <a:schemeClr val="tx2"/>
                </a:solidFill>
              </a:rPr>
              <a:pPr/>
              <a:t>96</a:t>
            </a:fld>
            <a:endParaRPr lang="fr-FR" sz="1200">
              <a:solidFill>
                <a:schemeClr val="tx2"/>
              </a:solidFill>
            </a:endParaRP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973138" y="1268413"/>
            <a:ext cx="81359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5729" tIns="38305" rIns="135729" bIns="38305"/>
          <a:lstStyle/>
          <a:p>
            <a:pPr marL="358775" indent="-273050" algn="ctr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GB" sz="1700">
              <a:solidFill>
                <a:schemeClr val="accent1"/>
              </a:solidFill>
            </a:endParaRPr>
          </a:p>
        </p:txBody>
      </p:sp>
      <p:sp>
        <p:nvSpPr>
          <p:cNvPr id="20" name="Text Box 9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182566" y="188913"/>
            <a:ext cx="7680080" cy="5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WSPARCIE MARKETINGOWE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635896" y="1484784"/>
            <a:ext cx="5292080" cy="50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buClr>
                <a:srgbClr val="990000"/>
              </a:buClr>
              <a:buSzPct val="8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sz="2000" dirty="0" smtClean="0">
                <a:solidFill>
                  <a:schemeClr val="bg1">
                    <a:lumMod val="50000"/>
                  </a:schemeClr>
                </a:solidFill>
              </a:rPr>
              <a:t> Promocja </a:t>
            </a:r>
            <a:r>
              <a:rPr lang="pl-PL" sz="2000" dirty="0" err="1" smtClean="0">
                <a:solidFill>
                  <a:schemeClr val="bg1">
                    <a:lumMod val="50000"/>
                  </a:schemeClr>
                </a:solidFill>
              </a:rPr>
              <a:t>voucherowa</a:t>
            </a:r>
            <a:endParaRPr lang="pl-PL" sz="20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00100" lvl="1" indent="-342900" algn="l">
              <a:buClr>
                <a:srgbClr val="990000"/>
              </a:buClr>
              <a:buSzPct val="8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Czas trwania 1.11.10 – 16.01.11: </a:t>
            </a:r>
          </a:p>
          <a:p>
            <a:pPr marL="800100" lvl="1" indent="-342900" algn="l">
              <a:buClr>
                <a:srgbClr val="990000"/>
              </a:buClr>
              <a:buSzPct val="80000"/>
              <a:buFont typeface="Wingdings" pitchFamily="2" charset="2"/>
              <a:buChar char="§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00100" lvl="1" indent="-342900" algn="l">
              <a:buClr>
                <a:srgbClr val="990000"/>
              </a:buClr>
              <a:buSzPct val="8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Przy zakupie każdej maszyny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Nespresso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klient otrzymuje voucher na 180zł (dla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Essenza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manualna 120zł) do wymiany na kawę i akcesoria. </a:t>
            </a:r>
          </a:p>
          <a:p>
            <a:pPr marL="800100" lvl="1" indent="-342900" algn="l">
              <a:buClr>
                <a:srgbClr val="990000"/>
              </a:buClr>
              <a:buSzPct val="80000"/>
              <a:buFont typeface="Wingdings" pitchFamily="2" charset="2"/>
              <a:buChar char="§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00100" lvl="1" indent="-342900" algn="l">
              <a:buClr>
                <a:srgbClr val="990000"/>
              </a:buClr>
              <a:buSzPct val="8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Kupon można realizować do 16.02.11 w butiku i przez telefon lub Internet</a:t>
            </a:r>
          </a:p>
          <a:p>
            <a:pPr marL="800100" lvl="1" indent="-342900" algn="l">
              <a:buClr>
                <a:srgbClr val="990000"/>
              </a:buClr>
              <a:buSzPct val="80000"/>
              <a:buFont typeface="Wingdings" pitchFamily="2" charset="2"/>
              <a:buChar char="§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00100" lvl="1" indent="-342900" algn="l">
              <a:buClr>
                <a:srgbClr val="990000"/>
              </a:buClr>
              <a:buSzPct val="8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Komunikacja  przez materiały POS w punktach sprzedaży</a:t>
            </a: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sz="2200" dirty="0">
              <a:latin typeface="Verdana" pitchFamily="34" charset="0"/>
            </a:endParaRPr>
          </a:p>
        </p:txBody>
      </p:sp>
      <p:pic>
        <p:nvPicPr>
          <p:cNvPr id="129026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827584" y="1268760"/>
            <a:ext cx="2718308" cy="5373216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								                  </a:t>
            </a:r>
            <a:fld id="{0C1D4260-895A-4CF9-A83C-97DB639FD748}" type="slidenum">
              <a:rPr lang="fr-FR" sz="1200">
                <a:solidFill>
                  <a:schemeClr val="tx2"/>
                </a:solidFill>
              </a:rPr>
              <a:pPr/>
              <a:t>97</a:t>
            </a:fld>
            <a:endParaRPr lang="fr-FR" sz="1200">
              <a:solidFill>
                <a:schemeClr val="tx2"/>
              </a:solidFill>
            </a:endParaRP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973138" y="1268413"/>
            <a:ext cx="81359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5729" tIns="38305" rIns="135729" bIns="38305"/>
          <a:lstStyle/>
          <a:p>
            <a:pPr marL="358775" indent="-273050" algn="ctr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GB" sz="1700">
              <a:solidFill>
                <a:schemeClr val="accent1"/>
              </a:solidFill>
            </a:endParaRPr>
          </a:p>
        </p:txBody>
      </p:sp>
      <p:sp>
        <p:nvSpPr>
          <p:cNvPr id="20" name="Text Box 9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182566" y="188913"/>
            <a:ext cx="7680080" cy="5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WSPARCIE MARKETINGOWE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635896" y="1484784"/>
            <a:ext cx="5292080" cy="50167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buClr>
                <a:srgbClr val="990000"/>
              </a:buClr>
              <a:buSzPct val="8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Promocja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Member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Get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Member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00100" lvl="1" indent="-342900" algn="l">
              <a:buClr>
                <a:srgbClr val="990000"/>
              </a:buClr>
              <a:buSzPct val="8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Czas trwania 1.11.10 – 16.01.11: </a:t>
            </a:r>
          </a:p>
          <a:p>
            <a:pPr marL="800100" lvl="1" indent="-342900" algn="l">
              <a:buClr>
                <a:srgbClr val="990000"/>
              </a:buClr>
              <a:buSzPct val="80000"/>
              <a:buFont typeface="Wingdings" pitchFamily="2" charset="2"/>
              <a:buChar char="§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00100" lvl="1" indent="-342900" algn="l">
              <a:buClr>
                <a:srgbClr val="990000"/>
              </a:buClr>
              <a:buSzPct val="8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promocja dla obecnych klientów: kupon 250zł (dla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Essenza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180zł) przy zakupie kolejnej maszyny.  </a:t>
            </a:r>
          </a:p>
          <a:p>
            <a:pPr marL="800100" lvl="1" indent="-342900" algn="l">
              <a:buClr>
                <a:srgbClr val="990000"/>
              </a:buClr>
              <a:buSzPct val="80000"/>
              <a:buFont typeface="Wingdings" pitchFamily="2" charset="2"/>
              <a:buChar char="§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00100" lvl="1" indent="-342900" algn="l">
              <a:buClr>
                <a:srgbClr val="990000"/>
              </a:buClr>
              <a:buSzPct val="8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Kupon można realizować do 16.02.11 w butiku i przez telefon lub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internet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00100" lvl="1" indent="-342900" algn="l">
              <a:buClr>
                <a:srgbClr val="990000"/>
              </a:buClr>
              <a:buSzPct val="80000"/>
              <a:buFont typeface="Wingdings" pitchFamily="2" charset="2"/>
              <a:buChar char="§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00100" lvl="1" indent="-342900" algn="l">
              <a:buClr>
                <a:srgbClr val="990000"/>
              </a:buClr>
              <a:buSzPct val="80000"/>
              <a:buFont typeface="Wingdings" pitchFamily="2" charset="2"/>
              <a:buChar char="§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marL="800100" lvl="1" indent="-342900" algn="l">
              <a:buClr>
                <a:srgbClr val="990000"/>
              </a:buClr>
              <a:buSzPct val="80000"/>
              <a:buFont typeface="Wingdings" pitchFamily="2" charset="2"/>
              <a:buChar char="§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Komunikacja przez materiały POS oparte na modelach  w kolorach „metalicznych”</a:t>
            </a: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sz="1400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en-US" sz="2200" dirty="0">
              <a:latin typeface="Verdana" pitchFamily="34" charset="0"/>
            </a:endParaRPr>
          </a:p>
        </p:txBody>
      </p:sp>
      <p:pic>
        <p:nvPicPr>
          <p:cNvPr id="130050" name="Picture 2"/>
          <p:cNvPicPr>
            <a:picLocks noChangeAspect="1" noChangeArrowheads="1"/>
          </p:cNvPicPr>
          <p:nvPr/>
        </p:nvPicPr>
        <p:blipFill>
          <a:blip r:embed="rId3"/>
          <a:srcRect/>
          <a:stretch>
            <a:fillRect/>
          </a:stretch>
        </p:blipFill>
        <p:spPr bwMode="auto">
          <a:xfrm>
            <a:off x="323528" y="2492896"/>
            <a:ext cx="3275856" cy="284857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								                  </a:t>
            </a:r>
            <a:fld id="{0C1D4260-895A-4CF9-A83C-97DB639FD748}" type="slidenum">
              <a:rPr lang="fr-FR" sz="1200">
                <a:solidFill>
                  <a:schemeClr val="tx2"/>
                </a:solidFill>
              </a:rPr>
              <a:pPr/>
              <a:t>98</a:t>
            </a:fld>
            <a:endParaRPr lang="fr-FR" sz="1200">
              <a:solidFill>
                <a:schemeClr val="tx2"/>
              </a:solidFill>
            </a:endParaRP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973138" y="1268413"/>
            <a:ext cx="81359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5729" tIns="38305" rIns="135729" bIns="38305"/>
          <a:lstStyle/>
          <a:p>
            <a:pPr marL="358775" indent="-273050" algn="ctr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GB" sz="1700">
              <a:solidFill>
                <a:schemeClr val="accent1"/>
              </a:solidFill>
            </a:endParaRPr>
          </a:p>
        </p:txBody>
      </p:sp>
      <p:sp>
        <p:nvSpPr>
          <p:cNvPr id="20" name="Text Box 9"/>
          <p:cNvSpPr txBox="1">
            <a:spLocks noGrp="1" noChangeArrowheads="1"/>
          </p:cNvSpPr>
          <p:nvPr>
            <p:ph type="title"/>
          </p:nvPr>
        </p:nvSpPr>
        <p:spPr bwMode="auto">
          <a:xfrm>
            <a:off x="1182566" y="188913"/>
            <a:ext cx="7680080" cy="58475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lIns="91418" tIns="45710" rIns="91418" bIns="45710">
            <a:spAutoFit/>
          </a:bodyPr>
          <a:lstStyle/>
          <a:p>
            <a:pPr algn="l">
              <a:defRPr/>
            </a:pPr>
            <a:r>
              <a:rPr lang="pl-PL" sz="3200" b="1" dirty="0" smtClean="0">
                <a:solidFill>
                  <a:schemeClr val="bg1">
                    <a:lumMod val="50000"/>
                  </a:schemeClr>
                </a:solidFill>
                <a:latin typeface="+mj-lt"/>
              </a:rPr>
              <a:t>WSPARCIE MARKETINGOWE</a:t>
            </a:r>
            <a:endParaRPr lang="fr-FR" sz="3200" b="1" dirty="0">
              <a:solidFill>
                <a:schemeClr val="bg1">
                  <a:lumMod val="50000"/>
                </a:schemeClr>
              </a:solidFill>
              <a:latin typeface="+mj-lt"/>
            </a:endParaRPr>
          </a:p>
        </p:txBody>
      </p:sp>
      <p:sp>
        <p:nvSpPr>
          <p:cNvPr id="21" name="Text Box 10"/>
          <p:cNvSpPr txBox="1">
            <a:spLocks noChangeArrowheads="1"/>
          </p:cNvSpPr>
          <p:nvPr/>
        </p:nvSpPr>
        <p:spPr bwMode="auto">
          <a:xfrm>
            <a:off x="3635896" y="1772816"/>
            <a:ext cx="5292080" cy="230830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  <p:txBody>
          <a:bodyPr wrap="square" lIns="91418" tIns="45710" rIns="91418" bIns="45710">
            <a:spAutoFit/>
          </a:bodyPr>
          <a:lstStyle/>
          <a:p>
            <a:pPr algn="l">
              <a:buClr>
                <a:srgbClr val="990000"/>
              </a:buClr>
              <a:buSzPct val="8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Demonstracje w sklepach </a:t>
            </a: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Ambasador </a:t>
            </a: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  <a:p>
            <a:pPr algn="l">
              <a:buClr>
                <a:srgbClr val="990000"/>
              </a:buClr>
              <a:buSzPct val="80000"/>
              <a:buFont typeface="Wingdings" pitchFamily="2" charset="2"/>
              <a:buChar char="q"/>
              <a:defRPr/>
            </a:pP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Kampania internetowa i PR nowego filmu z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Georgem</a:t>
            </a:r>
            <a:r>
              <a:rPr lang="pl-PL" dirty="0" smtClean="0">
                <a:solidFill>
                  <a:schemeClr val="bg1">
                    <a:lumMod val="50000"/>
                  </a:schemeClr>
                </a:solidFill>
              </a:rPr>
              <a:t> </a:t>
            </a:r>
            <a:r>
              <a:rPr lang="pl-PL" dirty="0" err="1" smtClean="0">
                <a:solidFill>
                  <a:schemeClr val="bg1">
                    <a:lumMod val="50000"/>
                  </a:schemeClr>
                </a:solidFill>
              </a:rPr>
              <a:t>Clooneyem</a:t>
            </a:r>
            <a:endParaRPr lang="pl-PL" dirty="0" smtClean="0">
              <a:solidFill>
                <a:schemeClr val="bg1">
                  <a:lumMod val="50000"/>
                </a:schemeClr>
              </a:solidFill>
            </a:endParaRPr>
          </a:p>
        </p:txBody>
      </p:sp>
      <p:pic>
        <p:nvPicPr>
          <p:cNvPr id="131074" name="Picture 2"/>
          <p:cNvPicPr>
            <a:picLocks noChangeAspect="1" noChangeArrowheads="1"/>
          </p:cNvPicPr>
          <p:nvPr/>
        </p:nvPicPr>
        <p:blipFill>
          <a:blip r:embed="rId3" cstate="print"/>
          <a:srcRect l="12195" t="18293" r="9756" b="3048"/>
          <a:stretch>
            <a:fillRect/>
          </a:stretch>
        </p:blipFill>
        <p:spPr bwMode="auto">
          <a:xfrm>
            <a:off x="251520" y="1700808"/>
            <a:ext cx="2893717" cy="38884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9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" name="Symbol zastępczy daty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r>
              <a:rPr lang="fr-FR"/>
              <a:t>								                  </a:t>
            </a:r>
            <a:fld id="{0C1D4260-895A-4CF9-A83C-97DB639FD748}" type="slidenum">
              <a:rPr lang="fr-FR" sz="1200">
                <a:solidFill>
                  <a:schemeClr val="tx2"/>
                </a:solidFill>
              </a:rPr>
              <a:pPr/>
              <a:t>99</a:t>
            </a:fld>
            <a:endParaRPr lang="fr-FR" sz="1200">
              <a:solidFill>
                <a:schemeClr val="tx2"/>
              </a:solidFill>
            </a:endParaRPr>
          </a:p>
        </p:txBody>
      </p:sp>
      <p:sp>
        <p:nvSpPr>
          <p:cNvPr id="175107" name="Rectangle 3"/>
          <p:cNvSpPr>
            <a:spLocks noChangeArrowheads="1"/>
          </p:cNvSpPr>
          <p:nvPr/>
        </p:nvSpPr>
        <p:spPr bwMode="auto">
          <a:xfrm>
            <a:off x="973138" y="1268413"/>
            <a:ext cx="8135937" cy="4587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lIns="135729" tIns="38305" rIns="135729" bIns="38305"/>
          <a:lstStyle/>
          <a:p>
            <a:pPr marL="358775" indent="-273050" algn="ctr">
              <a:lnSpc>
                <a:spcPct val="120000"/>
              </a:lnSpc>
              <a:buClr>
                <a:schemeClr val="accent1"/>
              </a:buClr>
              <a:buSzPct val="80000"/>
              <a:buFont typeface="Wingdings" pitchFamily="2" charset="2"/>
              <a:buNone/>
            </a:pPr>
            <a:endParaRPr lang="en-GB" sz="1700">
              <a:solidFill>
                <a:schemeClr val="accent1"/>
              </a:solidFill>
            </a:endParaRPr>
          </a:p>
        </p:txBody>
      </p:sp>
      <p:pic>
        <p:nvPicPr>
          <p:cNvPr id="8" name="clooney_spot05balken_dvd.wmv">
            <a:hlinkClick r:id="" action="ppaction://media"/>
          </p:cNvPr>
          <p:cNvPicPr>
            <a:picLocks noRot="1" noChangeAspect="1"/>
          </p:cNvPicPr>
          <p:nvPr>
            <a:videoFile r:link="rId1"/>
          </p:nvPr>
        </p:nvPicPr>
        <p:blipFill>
          <a:blip r:embed="rId4"/>
          <a:stretch>
            <a:fillRect/>
          </a:stretch>
        </p:blipFill>
        <p:spPr>
          <a:xfrm>
            <a:off x="-497" y="0"/>
            <a:ext cx="9146579" cy="6857999"/>
          </a:xfrm>
          <a:prstGeom prst="rect">
            <a:avLst/>
          </a:prstGeom>
        </p:spPr>
      </p:pic>
    </p:spTree>
  </p:cSld>
  <p:clrMapOvr>
    <a:masterClrMapping/>
  </p:clrMapOvr>
  <p:transition/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1129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theme/theme1.xml><?xml version="1.0" encoding="utf-8"?>
<a:theme xmlns:a="http://schemas.openxmlformats.org/drawingml/2006/main" name="SEB Presentation">
  <a:themeElements>
    <a:clrScheme name="SEB Presentatio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SEB Presentation">
      <a:majorFont>
        <a:latin typeface="Arial"/>
        <a:ea typeface="ＭＳ Ｐゴシック"/>
        <a:cs typeface=""/>
      </a:majorFont>
      <a:minorFont>
        <a:latin typeface="Arial"/>
        <a:ea typeface=""/>
        <a:cs typeface="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solidFill>
          <a:schemeClr val="accent1"/>
        </a:solidFill>
        <a:ln w="9525" cap="flat" cmpd="sng" algn="ctr">
          <a:solidFill>
            <a:schemeClr val="tx1"/>
          </a:solidFill>
          <a:prstDash val="solid"/>
          <a:round/>
          <a:headEnd type="none" w="med" len="med"/>
          <a:tailEnd type="none" w="med" len="med"/>
        </a:ln>
        <a:effectLst/>
      </a:spPr>
      <a:bodyPr vert="horz" wrap="square" lIns="91440" tIns="45720" rIns="91440" bIns="45720" numCol="1" anchor="t" anchorCtr="0" compatLnSpc="1">
        <a:prstTxWarp prst="textNoShape">
          <a:avLst/>
        </a:prstTxWarp>
      </a:bodyPr>
      <a:lstStyle>
        <a:defPPr marL="0" marR="0" indent="0" algn="r" defTabSz="914400" rtl="0" eaLnBrk="0" fontAlgn="base" latinLnBrk="0" hangingPunct="0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tabLst/>
          <a:defRPr kumimoji="0" lang="fr-FR" sz="2400" b="0" i="0" u="none" strike="noStrike" cap="none" normalizeH="0" baseline="30000" smtClean="0">
            <a:ln>
              <a:noFill/>
            </a:ln>
            <a:solidFill>
              <a:schemeClr val="tx1"/>
            </a:solidFill>
            <a:effectLst/>
            <a:latin typeface="Arial" charset="0"/>
            <a:ea typeface="ＭＳ Ｐゴシック" pitchFamily="1" charset="-128"/>
          </a:defRPr>
        </a:defPPr>
      </a:lstStyle>
    </a:lnDef>
  </a:objectDefaults>
  <a:extraClrSchemeLst>
    <a:extraClrScheme>
      <a:clrScheme name="SEB Presentatio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SEB Presentatio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713E39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BBAFAE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SEB Presentatio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2.xml><?xml version="1.0" encoding="utf-8"?>
<a:theme xmlns:a="http://schemas.openxmlformats.org/drawingml/2006/main" name="Motyw pakietu Office">
  <a:themeElements>
    <a:clrScheme name="Pakiet 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Motyw pakietu Office">
  <a:themeElements>
    <a:clrScheme name="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Pakiet 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Pakiet 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/>
  <TotalTime>7951</TotalTime>
  <Words>2988</Words>
  <Application>Microsoft Office PowerPoint</Application>
  <PresentationFormat>Pokaz na ekranie (4:3)</PresentationFormat>
  <Paragraphs>1107</Paragraphs>
  <Slides>99</Slides>
  <Notes>33</Notes>
  <HiddenSlides>1</HiddenSlides>
  <MMClips>2</MMClips>
  <ScaleCrop>false</ScaleCrop>
  <HeadingPairs>
    <vt:vector size="4" baseType="variant">
      <vt:variant>
        <vt:lpstr>Motyw</vt:lpstr>
      </vt:variant>
      <vt:variant>
        <vt:i4>1</vt:i4>
      </vt:variant>
      <vt:variant>
        <vt:lpstr>Tytuły slajdów</vt:lpstr>
      </vt:variant>
      <vt:variant>
        <vt:i4>99</vt:i4>
      </vt:variant>
    </vt:vector>
  </HeadingPairs>
  <TitlesOfParts>
    <vt:vector size="100" baseType="lpstr">
      <vt:lpstr>SEB Presentation</vt:lpstr>
      <vt:lpstr>Slajd 1</vt:lpstr>
      <vt:lpstr>Slajd 2</vt:lpstr>
      <vt:lpstr>Parowary</vt:lpstr>
      <vt:lpstr>Mini Compact – główne cechy </vt:lpstr>
      <vt:lpstr>Mini Compact – główne cechy </vt:lpstr>
      <vt:lpstr>Parowar Mini Compact  VC 1301</vt:lpstr>
      <vt:lpstr>Parowary</vt:lpstr>
      <vt:lpstr>Slajd 8</vt:lpstr>
      <vt:lpstr>Slajd 9</vt:lpstr>
      <vt:lpstr>Slajd 10</vt:lpstr>
      <vt:lpstr>Slajd 11</vt:lpstr>
      <vt:lpstr>Slajd 12</vt:lpstr>
      <vt:lpstr>Slajd 13</vt:lpstr>
      <vt:lpstr>Slajd 14</vt:lpstr>
      <vt:lpstr>Slajd 15</vt:lpstr>
      <vt:lpstr>Slajd 16</vt:lpstr>
      <vt:lpstr>Slajd 17</vt:lpstr>
      <vt:lpstr>Slajd 18</vt:lpstr>
      <vt:lpstr>Slajd 19</vt:lpstr>
      <vt:lpstr>Parowary </vt:lpstr>
      <vt:lpstr>Slajd 21</vt:lpstr>
      <vt:lpstr>Parowary – 10 ref</vt:lpstr>
      <vt:lpstr>Slajd 23</vt:lpstr>
      <vt:lpstr>Slajd 24</vt:lpstr>
      <vt:lpstr>Slajd 25</vt:lpstr>
      <vt:lpstr>Slajd 26</vt:lpstr>
      <vt:lpstr>Slajd 27</vt:lpstr>
      <vt:lpstr>Slajd 28</vt:lpstr>
      <vt:lpstr>Slajd 29</vt:lpstr>
      <vt:lpstr>Slajd 30</vt:lpstr>
      <vt:lpstr>Slajd 31</vt:lpstr>
      <vt:lpstr>Slajd 32</vt:lpstr>
      <vt:lpstr>Slajd 33</vt:lpstr>
      <vt:lpstr>Slajd 34</vt:lpstr>
      <vt:lpstr>Slajd 35</vt:lpstr>
      <vt:lpstr>Slajd 36</vt:lpstr>
      <vt:lpstr>Slajd 37</vt:lpstr>
      <vt:lpstr> Grille -  duży grill mięsny</vt:lpstr>
      <vt:lpstr> Grille -  duży grill mięsny</vt:lpstr>
      <vt:lpstr>Slajd 40</vt:lpstr>
      <vt:lpstr>Wypiekacze do chleba</vt:lpstr>
      <vt:lpstr>Wypiekacze do chleba</vt:lpstr>
      <vt:lpstr>Wypiekacze do chleba</vt:lpstr>
      <vt:lpstr>Wypiekacze do chleba</vt:lpstr>
      <vt:lpstr>Slajd 45</vt:lpstr>
      <vt:lpstr>Slajd 46</vt:lpstr>
      <vt:lpstr>Slajd 47</vt:lpstr>
      <vt:lpstr>Slajd 48</vt:lpstr>
      <vt:lpstr>Slajd 49</vt:lpstr>
      <vt:lpstr>Slajd 50</vt:lpstr>
      <vt:lpstr>Slajd 51</vt:lpstr>
      <vt:lpstr>Slajd 52</vt:lpstr>
      <vt:lpstr>Slajd 53</vt:lpstr>
      <vt:lpstr>Slajd 54</vt:lpstr>
      <vt:lpstr>Slajd 55</vt:lpstr>
      <vt:lpstr>Slajd 56</vt:lpstr>
      <vt:lpstr>Slajd 57</vt:lpstr>
      <vt:lpstr>Slajd 58</vt:lpstr>
      <vt:lpstr>Slajd 59</vt:lpstr>
      <vt:lpstr>Slajd 60</vt:lpstr>
      <vt:lpstr>Slajd 61</vt:lpstr>
      <vt:lpstr>Slajd 62</vt:lpstr>
      <vt:lpstr>Slajd 63</vt:lpstr>
      <vt:lpstr>Slajd 64</vt:lpstr>
      <vt:lpstr>Slajd 65</vt:lpstr>
      <vt:lpstr>Slajd 66</vt:lpstr>
      <vt:lpstr>PICCOLO  </vt:lpstr>
      <vt:lpstr>PICCOLO - kompaktowy  design  </vt:lpstr>
      <vt:lpstr>  PICCOLO –kompaktowe rozmiary</vt:lpstr>
      <vt:lpstr>PICCOLO- atrakcyjny segment cenowy</vt:lpstr>
      <vt:lpstr>  PICCOLO- atrakcyjna cena</vt:lpstr>
      <vt:lpstr>   </vt:lpstr>
      <vt:lpstr>  PICCOLO- funkcje jak Melody   </vt:lpstr>
      <vt:lpstr>  PICCOLO oferta</vt:lpstr>
      <vt:lpstr>Slajd 75</vt:lpstr>
      <vt:lpstr>  PICCOLO oferta</vt:lpstr>
      <vt:lpstr> PICCOLO- nowe opakowania</vt:lpstr>
      <vt:lpstr>Slajd 78</vt:lpstr>
      <vt:lpstr>Slajd 79</vt:lpstr>
      <vt:lpstr> PICCOLO- wprowadzenie na rynek </vt:lpstr>
      <vt:lpstr> DOLCE GUSTO - wsparcie marketingowe</vt:lpstr>
      <vt:lpstr> DOLCE GUSTO- wsparcie handlowo/marketingowe</vt:lpstr>
      <vt:lpstr>Slajd 83</vt:lpstr>
      <vt:lpstr>Slajd 84</vt:lpstr>
      <vt:lpstr>Unikalna trylogia Nespresso</vt:lpstr>
      <vt:lpstr>CITIZ</vt:lpstr>
      <vt:lpstr>Slajd 87</vt:lpstr>
      <vt:lpstr>Slajd 88</vt:lpstr>
      <vt:lpstr>Slajd 89</vt:lpstr>
      <vt:lpstr>Slajd 90</vt:lpstr>
      <vt:lpstr>Slajd 91</vt:lpstr>
      <vt:lpstr>ESSENZA</vt:lpstr>
      <vt:lpstr>KRUPS Nespresso  </vt:lpstr>
      <vt:lpstr>Zindywidualizowana obsługa klienta</vt:lpstr>
      <vt:lpstr>Slajd 95</vt:lpstr>
      <vt:lpstr>WSPARCIE MARKETINGOWE</vt:lpstr>
      <vt:lpstr>WSPARCIE MARKETINGOWE</vt:lpstr>
      <vt:lpstr>WSPARCIE MARKETINGOWE</vt:lpstr>
      <vt:lpstr>Slajd 99</vt:lpstr>
    </vt:vector>
  </TitlesOfParts>
  <Company>Ploom Multimedia</Company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Slajd 1</dc:title>
  <dc:creator>Bartłomiej Łoziński</dc:creator>
  <cp:lastModifiedBy>LENOVO USER</cp:lastModifiedBy>
  <cp:revision>1223</cp:revision>
  <dcterms:created xsi:type="dcterms:W3CDTF">2006-01-29T17:46:50Z</dcterms:created>
  <dcterms:modified xsi:type="dcterms:W3CDTF">2010-08-26T13:24:07Z</dcterms:modified>
</cp:coreProperties>
</file>