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6"/>
  </p:notesMasterIdLst>
  <p:handoutMasterIdLst>
    <p:handoutMasterId r:id="rId17"/>
  </p:handoutMasterIdLst>
  <p:sldIdLst>
    <p:sldId id="627" r:id="rId2"/>
    <p:sldId id="664" r:id="rId3"/>
    <p:sldId id="717" r:id="rId4"/>
    <p:sldId id="674" r:id="rId5"/>
    <p:sldId id="713" r:id="rId6"/>
    <p:sldId id="720" r:id="rId7"/>
    <p:sldId id="714" r:id="rId8"/>
    <p:sldId id="708" r:id="rId9"/>
    <p:sldId id="670" r:id="rId10"/>
    <p:sldId id="716" r:id="rId11"/>
    <p:sldId id="719" r:id="rId12"/>
    <p:sldId id="711" r:id="rId13"/>
    <p:sldId id="671" r:id="rId14"/>
    <p:sldId id="710" r:id="rId15"/>
  </p:sldIdLst>
  <p:sldSz cx="9144000" cy="6858000" type="screen4x3"/>
  <p:notesSz cx="6718300" cy="9867900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990000"/>
    <a:srgbClr val="D60000"/>
    <a:srgbClr val="438D51"/>
    <a:srgbClr val="33CC33"/>
    <a:srgbClr val="FFD96D"/>
    <a:srgbClr val="369C49"/>
    <a:srgbClr val="FEB64C"/>
    <a:srgbClr val="FFC7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468" autoAdjust="0"/>
  </p:normalViewPr>
  <p:slideViewPr>
    <p:cSldViewPr>
      <p:cViewPr>
        <p:scale>
          <a:sx n="62" d="100"/>
          <a:sy n="62" d="100"/>
        </p:scale>
        <p:origin x="-1052" y="-2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38" y="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38" y="93726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EA4C79-586B-4731-894D-013DE30510F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37652-1E89-4050-AC19-352EF74EC6F9}" type="datetimeFigureOut">
              <a:rPr lang="pl-PL" smtClean="0"/>
              <a:pPr/>
              <a:t>2010-08-25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2FD26-99E0-422B-9EC8-F06FDA61FB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FD26-99E0-422B-9EC8-F06FDA61FB5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2FD26-99E0-422B-9EC8-F06FDA61FB5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48F81-6D43-4541-85A7-959A2C196105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17C43-5666-48FC-B944-EB782CECB082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59112" y="188913"/>
            <a:ext cx="1924050" cy="587851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82567" y="188913"/>
            <a:ext cx="5635869" cy="587851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CDFA-B8C6-49CE-BE9D-B48481831E77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1EA2F-EF6A-40F0-BD40-A74B25681591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1F4B0-34CF-4D80-B2BC-B8B9B8C62393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6962" y="1600203"/>
            <a:ext cx="3777762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05400" y="1600203"/>
            <a:ext cx="3777762" cy="4467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9AF17-B951-4ACA-B13C-DB3EDFC4534C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1533C-6B73-429B-ABB3-FFE5C60699A0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C04F1-A163-4953-904B-04D0B0DE5064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F1B25-A48F-436E-B7CB-2C5406E4AE6F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E2450-4632-40EC-A474-27DC738F8745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52038-53C0-42C0-AA91-9EF72592F1BC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SilverBullet:Users:therezelefevre:Documents:1%20-%20ON%20THE%20GO%20[13]:1%20-%20DOSSIERS%20:SEB%20IDENTIT&#201;%20GROUPE:11&#176;%20CHARTE:01%20-%20CALAGES:PRES%20POWER%20PONT:CALAGE:IMPORTLOGO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2566" y="188913"/>
            <a:ext cx="7680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6962" y="1600201"/>
            <a:ext cx="76962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95754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7262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/>
            </a:lvl1pPr>
          </a:lstStyle>
          <a:p>
            <a:pPr>
              <a:defRPr/>
            </a:pPr>
            <a:endParaRPr lang="fr-FR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6350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/>
            </a:lvl1pPr>
          </a:lstStyle>
          <a:p>
            <a:pPr>
              <a:defRPr/>
            </a:pPr>
            <a:fld id="{57086C96-F0A2-4896-8070-6C7C7C3F7ECF}" type="slidenum">
              <a:rPr lang="fr-FR" altLang="ja-JP"/>
              <a:pPr>
                <a:defRPr/>
              </a:pPr>
              <a:t>‹#›</a:t>
            </a:fld>
            <a:endParaRPr lang="fr-FR" altLang="ja-JP"/>
          </a:p>
        </p:txBody>
      </p:sp>
      <p:pic>
        <p:nvPicPr>
          <p:cNvPr id="1031" name="Picture 7" descr="SilverBullet:Users:therezelefevre:Documents:1 - ON THE GO [13]:1 - DOSSIERS :SEB IDENTITÉ GROUPE:11° CHARTE:01 - CALAGES:PRES POWER PONT:CALAGE:IMPORTLOGO.jpg"/>
          <p:cNvPicPr>
            <a:picLocks noChangeAspect="1" noChangeArrowheads="1"/>
          </p:cNvPicPr>
          <p:nvPr/>
        </p:nvPicPr>
        <p:blipFill>
          <a:blip r:embed="rId13" r:link="rId14"/>
          <a:srcRect/>
          <a:stretch>
            <a:fillRect/>
          </a:stretch>
        </p:blipFill>
        <p:spPr bwMode="auto">
          <a:xfrm>
            <a:off x="0" y="0"/>
            <a:ext cx="110929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8E858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11"/>
        </a:buClr>
        <a:buFont typeface="Wingdings 2" pitchFamily="18" charset="2"/>
        <a:buChar char="¢"/>
        <a:defRPr sz="2400" b="1">
          <a:solidFill>
            <a:srgbClr val="8E858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>
          <a:solidFill>
            <a:srgbClr val="8E858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1700">
          <a:solidFill>
            <a:srgbClr val="8E858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rgbClr val="8E858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700">
          <a:solidFill>
            <a:srgbClr val="8E858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9" name="Picture 3" descr="Tef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7504134" cy="2550771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7356" y="2143116"/>
            <a:ext cx="7715304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4800" b="1" kern="0" dirty="0" smtClean="0">
                <a:solidFill>
                  <a:srgbClr val="8E8581"/>
                </a:solidFill>
                <a:latin typeface="+mj-lt"/>
                <a:ea typeface="+mj-ea"/>
                <a:cs typeface="+mj-cs"/>
              </a:rPr>
              <a:t>Szybkowary </a:t>
            </a:r>
            <a:r>
              <a:rPr kumimoji="0" lang="pl-PL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8E858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pl-PL" sz="4800" b="1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4" descr="Fris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679575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 </a:t>
            </a:r>
            <a:r>
              <a:rPr lang="pl-PL" dirty="0" err="1" smtClean="0"/>
              <a:t>Clipso</a:t>
            </a:r>
            <a:r>
              <a:rPr lang="pl-PL" dirty="0" smtClean="0"/>
              <a:t> 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431942" y="1484784"/>
            <a:ext cx="4712058" cy="38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WSPARCIE  MARKETINGOWE </a:t>
            </a:r>
            <a:endParaRPr kumimoji="0" lang="pl-PL" sz="1600" b="0" i="0" u="none" strike="noStrike" kern="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2000" kern="0" smtClean="0">
              <a:solidFill>
                <a:schemeClr val="bg2"/>
              </a:solidFill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1050" kern="0" smtClean="0">
              <a:solidFill>
                <a:schemeClr val="bg2"/>
              </a:solidFill>
              <a:latin typeface="+mn-lt"/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000" smtClean="0">
                <a:solidFill>
                  <a:schemeClr val="bg2"/>
                </a:solidFill>
              </a:rPr>
              <a:t>Materiały POS</a:t>
            </a: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2000" smtClean="0">
                <a:solidFill>
                  <a:schemeClr val="bg2"/>
                </a:solidFill>
              </a:rPr>
              <a:t>Ulotki konsumenckie</a:t>
            </a:r>
          </a:p>
          <a:p>
            <a:pPr marL="838200" lvl="1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2000" smtClean="0">
                <a:solidFill>
                  <a:schemeClr val="bg2"/>
                </a:solidFill>
              </a:rPr>
              <a:t>Standy indywidualne na każdy model</a:t>
            </a:r>
          </a:p>
          <a:p>
            <a:pPr marL="838200" lvl="1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2000" smtClean="0">
                <a:solidFill>
                  <a:schemeClr val="bg2"/>
                </a:solidFill>
              </a:rPr>
              <a:t>Naklejki na produkt</a:t>
            </a:r>
          </a:p>
          <a:p>
            <a:pPr marL="838200" lvl="1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pl-PL" sz="2000" smtClean="0">
                <a:solidFill>
                  <a:schemeClr val="bg2"/>
                </a:solidFill>
              </a:rPr>
              <a:t>Przykładowe  materiały z rynku francuskiego</a:t>
            </a: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smtClean="0">
                <a:solidFill>
                  <a:schemeClr val="bg2"/>
                </a:solidFill>
              </a:rPr>
              <a:t>  </a:t>
            </a:r>
            <a:r>
              <a:rPr lang="pl-PL" sz="1600" b="1" i="1" u="sng" smtClean="0"/>
              <a:t> </a:t>
            </a:r>
            <a:r>
              <a:rPr lang="pl-PL" smtClean="0">
                <a:solidFill>
                  <a:schemeClr val="bg2"/>
                </a:solidFill>
              </a:rPr>
              <a:t> </a:t>
            </a:r>
            <a:endParaRPr lang="pl-PL" sz="160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7" name="Picture 55" descr="PLV + Modul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8752" t="2716"/>
          <a:stretch>
            <a:fillRect/>
          </a:stretch>
        </p:blipFill>
        <p:spPr>
          <a:xfrm>
            <a:off x="1907704" y="1844824"/>
            <a:ext cx="2592288" cy="2226485"/>
          </a:xfrm>
          <a:prstGeom prst="rect">
            <a:avLst/>
          </a:prstGeom>
          <a:noFill/>
        </p:spPr>
      </p:pic>
      <p:pic>
        <p:nvPicPr>
          <p:cNvPr id="8" name="Picture 544" descr="socle vert + fronton TG autocuis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59562"/>
            <a:ext cx="2232248" cy="25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t="13650" r="12874" b="14951"/>
          <a:stretch>
            <a:fillRect/>
          </a:stretch>
        </p:blipFill>
        <p:spPr bwMode="auto">
          <a:xfrm>
            <a:off x="-36512" y="1628800"/>
            <a:ext cx="1907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0" y="1571612"/>
            <a:ext cx="9144000" cy="5072074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33CC3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067944" y="4437112"/>
            <a:ext cx="992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 smtClean="0">
                <a:solidFill>
                  <a:srgbClr val="FF0000"/>
                </a:solidFill>
              </a:rPr>
              <a:t>699 PLN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1907704" y="5661248"/>
            <a:ext cx="992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 smtClean="0">
                <a:solidFill>
                  <a:srgbClr val="FF0000"/>
                </a:solidFill>
              </a:rPr>
              <a:t>649 PLN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6516216" y="3140968"/>
            <a:ext cx="992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 b="1" dirty="0" smtClean="0">
                <a:solidFill>
                  <a:srgbClr val="FF0000"/>
                </a:solidFill>
              </a:rPr>
              <a:t>799 PLN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000100" y="214290"/>
            <a:ext cx="7715304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3600" b="1" kern="0" noProof="0" dirty="0" smtClean="0">
                <a:solidFill>
                  <a:srgbClr val="8E8581"/>
                </a:solidFill>
                <a:latin typeface="+mj-lt"/>
                <a:ea typeface="+mj-ea"/>
                <a:cs typeface="+mj-cs"/>
              </a:rPr>
              <a:t>Szybkowary  </a:t>
            </a:r>
            <a:r>
              <a:rPr lang="pl-PL" sz="3600" b="1" kern="0" noProof="0" dirty="0" err="1" smtClean="0">
                <a:solidFill>
                  <a:srgbClr val="8E8581"/>
                </a:solidFill>
                <a:latin typeface="+mj-lt"/>
                <a:ea typeface="+mj-ea"/>
                <a:cs typeface="+mj-cs"/>
              </a:rPr>
              <a:t>Clipso</a:t>
            </a:r>
            <a:endParaRPr kumimoji="0" lang="pl-PL" sz="3600" b="1" i="0" u="none" strike="noStrike" kern="0" cap="none" spc="0" normalizeH="0" baseline="0" noProof="0" dirty="0">
              <a:ln>
                <a:noFill/>
              </a:ln>
              <a:solidFill>
                <a:srgbClr val="8E858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7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1031240"/>
            <a:ext cx="1800200" cy="14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 descr="\\Rum17nt\mkt-france\Commercial\Photos\Nos Produits\Cocottes\Cocottes\Clipso\Clipso Modulo\P4081400 clipso modulo 3 quarts poignées rabattu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1840" y="2276872"/>
            <a:ext cx="1890566" cy="150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18" descr="Clipso One Fleur de sel-3-4 TEFAL HD.jpg"/>
          <p:cNvPicPr>
            <a:picLocks noChangeAspect="1"/>
          </p:cNvPicPr>
          <p:nvPr/>
        </p:nvPicPr>
        <p:blipFill>
          <a:blip r:embed="rId5" cstate="print"/>
          <a:srcRect t="4651" b="4703"/>
          <a:stretch>
            <a:fillRect/>
          </a:stretch>
        </p:blipFill>
        <p:spPr>
          <a:xfrm>
            <a:off x="1115616" y="3573016"/>
            <a:ext cx="1656184" cy="13474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635896" y="1340768"/>
            <a:ext cx="5288122" cy="40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WSPARCIE DLA TRADU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Pakiet na wprowadzenie – oferta dla sklepów detalicznych 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dirty="0" smtClean="0">
                <a:solidFill>
                  <a:schemeClr val="bg2"/>
                </a:solidFill>
              </a:rPr>
              <a:t>3 modele </a:t>
            </a:r>
            <a:r>
              <a:rPr lang="pl-PL" dirty="0" err="1" smtClean="0">
                <a:solidFill>
                  <a:schemeClr val="bg2"/>
                </a:solidFill>
              </a:rPr>
              <a:t>Clipso</a:t>
            </a:r>
            <a:r>
              <a:rPr lang="pl-PL" dirty="0" smtClean="0">
                <a:solidFill>
                  <a:schemeClr val="bg2"/>
                </a:solidFill>
              </a:rPr>
              <a:t>( min 2 różne)  + 1   gratis  </a:t>
            </a:r>
            <a:r>
              <a:rPr lang="pl-PL" dirty="0" err="1" smtClean="0">
                <a:solidFill>
                  <a:schemeClr val="bg2"/>
                </a:solidFill>
              </a:rPr>
              <a:t>Clipso</a:t>
            </a:r>
            <a:r>
              <a:rPr lang="pl-PL" dirty="0" smtClean="0">
                <a:solidFill>
                  <a:schemeClr val="bg2"/>
                </a:solidFill>
              </a:rPr>
              <a:t> One   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endParaRPr lang="pl-PL" dirty="0" smtClean="0">
              <a:solidFill>
                <a:schemeClr val="bg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dirty="0" smtClean="0">
                <a:solidFill>
                  <a:schemeClr val="bg2"/>
                </a:solidFill>
              </a:rPr>
              <a:t>Zakup 3 modeli może być rozłożony w czasie ale najpóźniej  do końca grudnia 2010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endParaRPr lang="pl-PL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Oferta specjalna dla sprzedawców 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dirty="0" smtClean="0">
                <a:solidFill>
                  <a:schemeClr val="bg2"/>
                </a:solidFill>
              </a:rPr>
              <a:t>Zakup z 50% zniżką modelu </a:t>
            </a:r>
            <a:r>
              <a:rPr lang="pl-PL" dirty="0" err="1" smtClean="0">
                <a:solidFill>
                  <a:schemeClr val="bg2"/>
                </a:solidFill>
              </a:rPr>
              <a:t>Clipso</a:t>
            </a:r>
            <a:r>
              <a:rPr lang="pl-PL" dirty="0" smtClean="0">
                <a:solidFill>
                  <a:schemeClr val="bg2"/>
                </a:solidFill>
              </a:rPr>
              <a:t> Modulo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dirty="0" smtClean="0">
                <a:solidFill>
                  <a:schemeClr val="bg2"/>
                </a:solidFill>
              </a:rPr>
              <a:t>1 sprzedawca dostaje1 voucher</a:t>
            </a: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>
                <a:solidFill>
                  <a:schemeClr val="bg2"/>
                </a:solidFill>
              </a:rPr>
              <a:t>  </a:t>
            </a:r>
            <a:r>
              <a:rPr lang="pl-PL" sz="1600" b="1" i="1" u="sng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sz="16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4" name="Picture 65" descr="\\rum17nt\Mkt-France\Commercial\Photos\Nos Produits\Cocottes\Cocottes\Clipso\Clipso promos\Clipso one\Clipso 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437112"/>
            <a:ext cx="1728192" cy="142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484784"/>
            <a:ext cx="1695903" cy="13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\\Rum17nt\mkt-france\Commercial\Photos\Nos Produits\Cocottes\Cocottes\Clipso\Clipso Modulo\P4081400 clipso modulo 3 quarts poignées rabattu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2924944"/>
            <a:ext cx="1835696" cy="1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 </a:t>
            </a:r>
            <a:r>
              <a:rPr lang="pl-PL" dirty="0" err="1" smtClean="0"/>
              <a:t>Clipso</a:t>
            </a:r>
            <a:r>
              <a:rPr lang="pl-PL" dirty="0" smtClean="0"/>
              <a:t> 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923928" y="1628800"/>
            <a:ext cx="5072098" cy="40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LINIA CLIPSO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2000" kern="0" dirty="0" smtClean="0">
              <a:solidFill>
                <a:schemeClr val="bg2"/>
              </a:solidFill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1050" kern="0" dirty="0" smtClean="0">
              <a:solidFill>
                <a:schemeClr val="bg2"/>
              </a:solidFill>
              <a:latin typeface="+mn-lt"/>
            </a:endParaRPr>
          </a:p>
          <a:p>
            <a:pPr marL="381000" lvl="0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q"/>
              <a:defRPr/>
            </a:pPr>
            <a:r>
              <a:rPr lang="pl-PL" sz="2000" b="1" dirty="0" smtClean="0">
                <a:solidFill>
                  <a:schemeClr val="bg2"/>
                </a:solidFill>
              </a:rPr>
              <a:t>DYSTRYBUCJA:</a:t>
            </a: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rgbClr val="EE0000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Media Markt  </a:t>
            </a:r>
          </a:p>
          <a:p>
            <a:pPr marL="838200" lvl="1" indent="-381000" algn="l">
              <a:spcBef>
                <a:spcPct val="20000"/>
              </a:spcBef>
              <a:buClr>
                <a:srgbClr val="EE0000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Euro Net </a:t>
            </a:r>
          </a:p>
          <a:p>
            <a:pPr marL="838200" lvl="1" indent="-381000" algn="l">
              <a:spcBef>
                <a:spcPct val="20000"/>
              </a:spcBef>
              <a:buClr>
                <a:srgbClr val="EE0000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Grupy Zakupowe</a:t>
            </a:r>
          </a:p>
          <a:p>
            <a:pPr marL="838200" lvl="1" indent="-381000" algn="l">
              <a:spcBef>
                <a:spcPct val="20000"/>
              </a:spcBef>
              <a:buClr>
                <a:srgbClr val="EE0000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Makro, Selgros</a:t>
            </a:r>
          </a:p>
          <a:p>
            <a:pPr marL="838200" lvl="1" indent="-381000" algn="l">
              <a:spcBef>
                <a:spcPct val="20000"/>
              </a:spcBef>
              <a:buClr>
                <a:srgbClr val="EE0000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Auchan</a:t>
            </a: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>
                <a:solidFill>
                  <a:schemeClr val="bg2"/>
                </a:solidFill>
              </a:rPr>
              <a:t>  </a:t>
            </a:r>
            <a:r>
              <a:rPr lang="pl-PL" sz="1600" b="1" i="1" u="sng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sz="16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5" name="Picture 65" descr="\\rum17nt\Mkt-France\Commercial\Photos\Nos Produits\Cocottes\Cocottes\Clipso\Clipso promos\Clipso one\Clipso 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437112"/>
            <a:ext cx="1728192" cy="142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1484784"/>
            <a:ext cx="1695903" cy="13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\\Rum17nt\mkt-france\Commercial\Photos\Nos Produits\Cocottes\Cocottes\Clipso\Clipso Modulo\P4081400 clipso modulo 3 quarts poignées rabattu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2924944"/>
            <a:ext cx="1835696" cy="146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sz="3200" dirty="0" smtClean="0"/>
              <a:t>Best </a:t>
            </a:r>
            <a:r>
              <a:rPr lang="pl-PL" sz="3200" dirty="0" err="1" smtClean="0"/>
              <a:t>practice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851920" y="1340768"/>
            <a:ext cx="5072098" cy="40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MERCHANDISING 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2000" kern="0" dirty="0" smtClean="0">
              <a:solidFill>
                <a:schemeClr val="bg2"/>
              </a:solidFill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1050" kern="0" dirty="0" smtClean="0">
              <a:solidFill>
                <a:schemeClr val="bg2"/>
              </a:solidFill>
              <a:latin typeface="+mn-lt"/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Pakiet materiałów POS</a:t>
            </a: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>
                <a:solidFill>
                  <a:schemeClr val="bg2"/>
                </a:solidFill>
              </a:rPr>
              <a:t>  </a:t>
            </a:r>
            <a:r>
              <a:rPr lang="pl-PL" sz="1600" b="1" i="1" u="sng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sz="16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1124744"/>
            <a:ext cx="767673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347864" y="1628800"/>
            <a:ext cx="543213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LINIA CLIPSO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2000" kern="0" dirty="0" smtClean="0">
              <a:solidFill>
                <a:schemeClr val="bg2"/>
              </a:solidFill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1050" kern="0" dirty="0" smtClean="0">
              <a:solidFill>
                <a:schemeClr val="bg2"/>
              </a:solidFill>
              <a:latin typeface="+mn-lt"/>
            </a:endParaRPr>
          </a:p>
          <a:p>
            <a:pPr marL="381000" lvl="0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3 modele z unikalnym systemem otwierania i zamykania pokrywy 1 ruchem -patent </a:t>
            </a:r>
            <a:r>
              <a:rPr lang="pl-PL" sz="2000" dirty="0" err="1" smtClean="0">
                <a:solidFill>
                  <a:schemeClr val="bg2"/>
                </a:solidFill>
              </a:rPr>
              <a:t>Tefal</a:t>
            </a:r>
            <a:r>
              <a:rPr lang="pl-PL" sz="2000" dirty="0" smtClean="0">
                <a:solidFill>
                  <a:schemeClr val="bg2"/>
                </a:solidFill>
              </a:rPr>
              <a:t>.</a:t>
            </a: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dirty="0" err="1" smtClean="0">
                <a:solidFill>
                  <a:schemeClr val="bg2"/>
                </a:solidFill>
              </a:rPr>
              <a:t>Clipso</a:t>
            </a:r>
            <a:r>
              <a:rPr lang="pl-PL" dirty="0" smtClean="0">
                <a:solidFill>
                  <a:schemeClr val="bg2"/>
                </a:solidFill>
              </a:rPr>
              <a:t> One- model podstawowy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dirty="0" err="1" smtClean="0">
                <a:solidFill>
                  <a:schemeClr val="bg2"/>
                </a:solidFill>
              </a:rPr>
              <a:t>Clipso</a:t>
            </a:r>
            <a:r>
              <a:rPr lang="pl-PL" dirty="0" smtClean="0">
                <a:solidFill>
                  <a:schemeClr val="bg2"/>
                </a:solidFill>
              </a:rPr>
              <a:t> Modulo- model ze składanymi uchwytami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dirty="0" err="1" smtClean="0">
                <a:solidFill>
                  <a:schemeClr val="bg2"/>
                </a:solidFill>
              </a:rPr>
              <a:t>Clipso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r>
              <a:rPr lang="pl-PL" dirty="0" err="1" smtClean="0">
                <a:solidFill>
                  <a:schemeClr val="bg2"/>
                </a:solidFill>
              </a:rPr>
              <a:t>Control</a:t>
            </a:r>
            <a:r>
              <a:rPr lang="pl-PL" dirty="0" smtClean="0">
                <a:solidFill>
                  <a:schemeClr val="bg2"/>
                </a:solidFill>
              </a:rPr>
              <a:t>- model  z automatycznym </a:t>
            </a:r>
            <a:r>
              <a:rPr lang="pl-PL" dirty="0" err="1" smtClean="0">
                <a:solidFill>
                  <a:schemeClr val="bg2"/>
                </a:solidFill>
              </a:rPr>
              <a:t>timerem</a:t>
            </a:r>
            <a:endParaRPr lang="pl-PL" dirty="0" smtClean="0">
              <a:solidFill>
                <a:schemeClr val="bg2"/>
              </a:solidFill>
            </a:endParaRPr>
          </a:p>
          <a:p>
            <a:pPr marL="838200" lvl="1" indent="-381000" algn="l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 </a:t>
            </a:r>
            <a:r>
              <a:rPr lang="pl-PL" sz="2000" dirty="0" smtClean="0">
                <a:solidFill>
                  <a:srgbClr val="C00000"/>
                </a:solidFill>
              </a:rPr>
              <a:t>Dostępne od połowy października</a:t>
            </a: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>
                <a:solidFill>
                  <a:schemeClr val="bg2"/>
                </a:solidFill>
              </a:rPr>
              <a:t>  </a:t>
            </a:r>
            <a:r>
              <a:rPr lang="pl-PL" sz="1600" b="1" i="1" u="sng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sz="16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10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72816"/>
            <a:ext cx="1872208" cy="14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\\Rum17nt\mkt-france\Commercial\Photos\Nos Produits\Cocottes\Cocottes\Clipso\Clipso Modulo\P4081400 clipso modulo 3 quarts poignées rabatt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3356992"/>
            <a:ext cx="1962574" cy="156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8" descr="Clipso One Fleur de sel-3-4 TEFAL HD.jpg"/>
          <p:cNvPicPr>
            <a:picLocks noChangeAspect="1"/>
          </p:cNvPicPr>
          <p:nvPr/>
        </p:nvPicPr>
        <p:blipFill>
          <a:blip r:embed="rId4" cstate="print"/>
          <a:srcRect t="4651" b="4703"/>
          <a:stretch>
            <a:fillRect/>
          </a:stretch>
        </p:blipFill>
        <p:spPr>
          <a:xfrm>
            <a:off x="683568" y="5085184"/>
            <a:ext cx="1728192" cy="1406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Trendy na rynku  </a:t>
            </a:r>
            <a:endParaRPr lang="fr-FR" dirty="0" smtClean="0"/>
          </a:p>
        </p:txBody>
      </p:sp>
      <p:pic>
        <p:nvPicPr>
          <p:cNvPr id="10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5390520"/>
            <a:ext cx="1872208" cy="14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\\Rum17nt\mkt-france\Commercial\Photos\Nos Produits\Cocottes\Cocottes\Clipso\Clipso Modulo\P4081400 clipso modulo 3 quarts poignées rabatt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5294118"/>
            <a:ext cx="1962574" cy="156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8" descr="Clipso One Fleur de sel-3-4 TEFAL HD.jpg"/>
          <p:cNvPicPr>
            <a:picLocks noChangeAspect="1"/>
          </p:cNvPicPr>
          <p:nvPr/>
        </p:nvPicPr>
        <p:blipFill>
          <a:blip r:embed="rId4" cstate="print"/>
          <a:srcRect t="4651" b="4703"/>
          <a:stretch>
            <a:fillRect/>
          </a:stretch>
        </p:blipFill>
        <p:spPr>
          <a:xfrm>
            <a:off x="971600" y="5445224"/>
            <a:ext cx="1584176" cy="1288885"/>
          </a:xfrm>
          <a:prstGeom prst="rect">
            <a:avLst/>
          </a:prstGeom>
        </p:spPr>
      </p:pic>
      <p:sp>
        <p:nvSpPr>
          <p:cNvPr id="8" name="Rectangle 6"/>
          <p:cNvSpPr/>
          <p:nvPr/>
        </p:nvSpPr>
        <p:spPr>
          <a:xfrm>
            <a:off x="539552" y="1700808"/>
            <a:ext cx="828680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C00000"/>
              </a:buClr>
              <a:buFont typeface="Wingdings" pitchFamily="2" charset="2"/>
              <a:buChar char="q"/>
            </a:pPr>
            <a:r>
              <a:rPr lang="pl-PL" sz="2000" dirty="0" smtClean="0">
                <a:solidFill>
                  <a:srgbClr val="000000"/>
                </a:solidFill>
                <a:latin typeface="+mj-lt"/>
                <a:ea typeface="ＭＳ Ｐゴシック" pitchFamily="-108" charset="-128"/>
              </a:rPr>
              <a:t> </a:t>
            </a: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Rynek szybkowarów na świecie rośnie ponieważ szybkowary odpowiadają na obecne trendy  rynkowe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-108" charset="-128"/>
            </a:endParaRPr>
          </a:p>
          <a:p>
            <a:pPr lvl="1" algn="just">
              <a:spcBef>
                <a:spcPct val="50000"/>
              </a:spcBef>
              <a:buClr>
                <a:srgbClr val="D60000"/>
              </a:buClr>
              <a:buSzPct val="120000"/>
              <a:buFont typeface="Wingdings" pitchFamily="2" charset="2"/>
              <a:buChar char="§"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Szybsze tempo życia    wymaga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ułatwień  i praktycznych rozwiązań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w sferze gotowania</a:t>
            </a:r>
          </a:p>
          <a:p>
            <a:pPr lvl="1" algn="just">
              <a:spcBef>
                <a:spcPct val="50000"/>
              </a:spcBef>
              <a:buClr>
                <a:srgbClr val="D60000"/>
              </a:buClr>
              <a:buSzPct val="120000"/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Konsumenci poszukują 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potraw zdrowych i  wysokiej jakości</a:t>
            </a:r>
          </a:p>
          <a:p>
            <a:pPr lvl="1" algn="just">
              <a:spcBef>
                <a:spcPct val="50000"/>
              </a:spcBef>
              <a:buClr>
                <a:srgbClr val="D60000"/>
              </a:buClr>
              <a:buSzPct val="120000"/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 Zwiększa się świadomość problemów ekologicznych oraz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oszczędności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energii </a:t>
            </a:r>
          </a:p>
          <a:p>
            <a:pPr lvl="1" algn="just">
              <a:spcBef>
                <a:spcPct val="50000"/>
              </a:spcBef>
              <a:buClr>
                <a:srgbClr val="D60000"/>
              </a:buClr>
              <a:buSzPct val="120000"/>
              <a:buFont typeface="Wingdings" pitchFamily="2" charset="2"/>
              <a:buChar char="§"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 Zwiększa się </a:t>
            </a:r>
            <a:r>
              <a:rPr lang="pl-PL" b="1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8" charset="-128"/>
              </a:rPr>
              <a:t>zainteresowanie gotowaniem  </a:t>
            </a:r>
            <a:endParaRPr lang="en-GB" sz="2000" b="1" dirty="0" smtClean="0">
              <a:solidFill>
                <a:schemeClr val="bg1">
                  <a:lumMod val="50000"/>
                </a:schemeClr>
              </a:solidFill>
              <a:latin typeface="+mj-lt"/>
              <a:ea typeface="ＭＳ Ｐゴシック" pitchFamily="-10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83568" y="1412776"/>
            <a:ext cx="8316416" cy="425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kern="0" noProof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KORZYŚCI JAKIE DAJE CLIPSO SĄ ZGODNE Z TRENDAMI</a:t>
            </a:r>
            <a:endParaRPr lang="pl-PL" sz="2000" kern="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1050" kern="0" dirty="0" smtClean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l">
              <a:buClr>
                <a:srgbClr val="D600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l-PL" sz="2000" b="1" u="sng" dirty="0" smtClean="0">
                <a:solidFill>
                  <a:schemeClr val="bg1">
                    <a:lumMod val="50000"/>
                  </a:schemeClr>
                </a:solidFill>
              </a:rPr>
              <a:t>szybsze gotowanie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oszczędność czasu –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aż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5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razy szybciej niż w tradycyjnym gotowaniu  </a:t>
            </a:r>
            <a:r>
              <a:rPr lang="pl-PL" sz="2000" dirty="0" err="1" smtClean="0">
                <a:solidFill>
                  <a:schemeClr val="bg1">
                    <a:lumMod val="50000"/>
                  </a:schemeClr>
                </a:solidFill>
              </a:rPr>
              <a:t>np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krem z kury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15 min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1H15 min;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 zupa warzywna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14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min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</a:rPr>
              <a:t>vs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27min</a:t>
            </a:r>
            <a:endParaRPr lang="pl-PL" sz="2000" dirty="0" smtClean="0">
              <a:solidFill>
                <a:srgbClr val="C00000"/>
              </a:solidFill>
            </a:endParaRPr>
          </a:p>
          <a:p>
            <a:pPr algn="l">
              <a:buClr>
                <a:srgbClr val="D60000"/>
              </a:buClr>
              <a:buFont typeface="Wingdings" pitchFamily="2" charset="2"/>
              <a:buChar char="q"/>
            </a:pPr>
            <a:endParaRPr lang="pl-PL" sz="20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Clr>
                <a:srgbClr val="D60000"/>
              </a:buClr>
              <a:buFont typeface="Wingdings" pitchFamily="2" charset="2"/>
              <a:buChar char="q"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b="1" u="sng" dirty="0" smtClean="0">
                <a:solidFill>
                  <a:schemeClr val="bg1">
                    <a:lumMod val="50000"/>
                  </a:schemeClr>
                </a:solidFill>
              </a:rPr>
              <a:t>zdrowsze gotowanie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-z zachowaniem witamin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(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do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85%)</a:t>
            </a:r>
            <a:endParaRPr lang="pl-P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Clr>
                <a:srgbClr val="D60000"/>
              </a:buClr>
              <a:buFont typeface="Wingdings" pitchFamily="2" charset="2"/>
              <a:buChar char="q"/>
            </a:pPr>
            <a:endParaRPr lang="pl-PL" sz="20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Clr>
                <a:srgbClr val="D60000"/>
              </a:buClr>
              <a:buFont typeface="Wingdings" pitchFamily="2" charset="2"/>
              <a:buChar char="q"/>
            </a:pPr>
            <a:r>
              <a:rPr lang="pl-PL" sz="2000" b="1" u="sng" dirty="0" smtClean="0">
                <a:solidFill>
                  <a:schemeClr val="bg1">
                    <a:lumMod val="50000"/>
                  </a:schemeClr>
                </a:solidFill>
              </a:rPr>
              <a:t> ekonomiczne gotowanie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oszczędność energii</a:t>
            </a:r>
          </a:p>
          <a:p>
            <a:pPr algn="l">
              <a:buClr>
                <a:srgbClr val="D60000"/>
              </a:buClr>
              <a:buFont typeface="Wingdings" pitchFamily="2" charset="2"/>
              <a:buChar char="q"/>
            </a:pPr>
            <a:endParaRPr 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Clr>
                <a:srgbClr val="D60000"/>
              </a:buClr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b="1" u="sng" dirty="0" smtClean="0">
                <a:solidFill>
                  <a:schemeClr val="bg1">
                    <a:lumMod val="50000"/>
                  </a:schemeClr>
                </a:solidFill>
              </a:rPr>
              <a:t>wszechstronne gotowanie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 - 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gotowanie w wodzie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gotowanie  na parze, pieczenie  np. mięs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(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doskonały smak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),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duszenie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smak i sos gwarantowany),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gotowanie mrożonej żywności</a:t>
            </a:r>
          </a:p>
          <a:p>
            <a:pPr marL="838200" lvl="1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>
                <a:solidFill>
                  <a:schemeClr val="bg2"/>
                </a:solidFill>
              </a:rPr>
              <a:t>  </a:t>
            </a:r>
            <a:r>
              <a:rPr lang="pl-PL" sz="1600" b="1" i="1" u="sng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sz="16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10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5390520"/>
            <a:ext cx="1872208" cy="14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\\Rum17nt\mkt-france\Commercial\Photos\Nos Produits\Cocottes\Cocottes\Clipso\Clipso Modulo\P4081400 clipso modulo 3 quarts poignées rabattu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5294118"/>
            <a:ext cx="1962574" cy="156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8" descr="Clipso One Fleur de sel-3-4 TEFAL HD.jpg"/>
          <p:cNvPicPr>
            <a:picLocks noChangeAspect="1"/>
          </p:cNvPicPr>
          <p:nvPr/>
        </p:nvPicPr>
        <p:blipFill>
          <a:blip r:embed="rId4" cstate="print"/>
          <a:srcRect t="4651" b="4703"/>
          <a:stretch>
            <a:fillRect/>
          </a:stretch>
        </p:blipFill>
        <p:spPr>
          <a:xfrm>
            <a:off x="971600" y="5445224"/>
            <a:ext cx="1584176" cy="1288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851920" y="1340768"/>
            <a:ext cx="5072098" cy="403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KSIĄŻKA</a:t>
            </a:r>
            <a:r>
              <a:rPr kumimoji="0" lang="pl-PL" sz="20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 PRZEPISAMI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2000" kern="0" dirty="0" smtClean="0">
              <a:solidFill>
                <a:schemeClr val="bg2"/>
              </a:solidFill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1050" kern="0" dirty="0" smtClean="0">
              <a:solidFill>
                <a:schemeClr val="bg2"/>
              </a:solidFill>
              <a:latin typeface="+mn-lt"/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Książka z przepisami  dodawana  do wszystkich modeli </a:t>
            </a: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p</a:t>
            </a:r>
            <a:r>
              <a:rPr lang="pl-PL" sz="2000" dirty="0" smtClean="0">
                <a:solidFill>
                  <a:schemeClr val="bg2"/>
                </a:solidFill>
              </a:rPr>
              <a:t>olskie </a:t>
            </a:r>
            <a:r>
              <a:rPr lang="pl-PL" sz="2000" dirty="0" smtClean="0">
                <a:solidFill>
                  <a:schemeClr val="bg2"/>
                </a:solidFill>
              </a:rPr>
              <a:t>i międzynarodowe przepisy  min. bigos, gołąbki, rosół</a:t>
            </a:r>
          </a:p>
          <a:p>
            <a:pPr marL="838200" lvl="1" indent="-381000" algn="l">
              <a:spcBef>
                <a:spcPct val="20000"/>
              </a:spcBef>
              <a:buClr>
                <a:srgbClr val="D60000"/>
              </a:buClr>
              <a:buFont typeface="Wingdings" pitchFamily="2" charset="2"/>
              <a:buChar char="§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p</a:t>
            </a:r>
            <a:r>
              <a:rPr lang="pl-PL" sz="2000" dirty="0" smtClean="0">
                <a:solidFill>
                  <a:schemeClr val="bg2"/>
                </a:solidFill>
              </a:rPr>
              <a:t>rzepisy </a:t>
            </a:r>
            <a:r>
              <a:rPr lang="pl-PL" sz="2000" dirty="0" smtClean="0">
                <a:solidFill>
                  <a:schemeClr val="bg2"/>
                </a:solidFill>
              </a:rPr>
              <a:t>na dania mięsne, warzywne, ryby, przystawki oraz desery</a:t>
            </a: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>
                <a:solidFill>
                  <a:schemeClr val="bg2"/>
                </a:solidFill>
              </a:rPr>
              <a:t>  </a:t>
            </a:r>
            <a:r>
              <a:rPr lang="pl-PL" sz="1600" b="1" i="1" u="sng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sz="16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3074" name="Obraz 2"/>
          <p:cNvPicPr>
            <a:picLocks noChangeAspect="1" noChangeArrowheads="1"/>
          </p:cNvPicPr>
          <p:nvPr/>
        </p:nvPicPr>
        <p:blipFill>
          <a:blip r:embed="rId2"/>
          <a:srcRect l="52406" t="12222" r="10323" b="45555"/>
          <a:stretch>
            <a:fillRect/>
          </a:stretch>
        </p:blipFill>
        <p:spPr bwMode="auto">
          <a:xfrm>
            <a:off x="0" y="2276872"/>
            <a:ext cx="3734915" cy="301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 bwMode="auto">
          <a:xfrm>
            <a:off x="0" y="2276872"/>
            <a:ext cx="93610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auto">
          <a:xfrm>
            <a:off x="0" y="2276872"/>
            <a:ext cx="936104" cy="864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</a:t>
            </a:r>
            <a:endParaRPr lang="fr-FR" dirty="0" smtClean="0"/>
          </a:p>
        </p:txBody>
      </p:sp>
      <p:sp>
        <p:nvSpPr>
          <p:cNvPr id="10" name="Prostokąt 9"/>
          <p:cNvSpPr/>
          <p:nvPr/>
        </p:nvSpPr>
        <p:spPr>
          <a:xfrm>
            <a:off x="3491880" y="2420888"/>
            <a:ext cx="1608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Film</a:t>
            </a:r>
            <a:endParaRPr lang="pl-P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</a:t>
            </a:r>
            <a:r>
              <a:rPr lang="pl-PL" dirty="0" smtClean="0"/>
              <a:t>badań  </a:t>
            </a:r>
            <a:r>
              <a:rPr lang="pl-PL" dirty="0" smtClean="0"/>
              <a:t>ilościowych*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340768"/>
            <a:ext cx="7696200" cy="44672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  </a:t>
            </a:r>
            <a:r>
              <a:rPr lang="pl-PL" sz="2000" dirty="0" smtClean="0"/>
              <a:t>RYNEK I UŻYTKOWNICY  W POLSCE</a:t>
            </a: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sz="1800" dirty="0" smtClean="0"/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27 % gospodarstw domowych posiada obecnie szybkowar  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Obecnie nie ma żadnego  lidera na rynku szybkowarów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10%  posiadaczy zamierza kupić nowy szybkowar w ciągu najbliższych 12 miesięcy  ( ponad 300 0000 osób)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6%  nie posiadających  wyraziło  chęć  zakupu   </a:t>
            </a:r>
            <a:r>
              <a:rPr lang="pl-PL" dirty="0" err="1" smtClean="0"/>
              <a:t>szybkowara</a:t>
            </a:r>
            <a:r>
              <a:rPr lang="pl-PL" dirty="0" smtClean="0"/>
              <a:t>  w ciągu najbliższych  12 miesięcy 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81% za najważniejszą cechę szybkowaru  uważa oszczędność czasu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Zdecydowana większość badanych chce gotować  szybko ale przede wszystkim zdrowo!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Obecnie w szybkowarach najczęściej gotowane  jest mięso i drób    ( 70%), warzywa(54%) zupy( 28%)</a:t>
            </a:r>
          </a:p>
          <a:p>
            <a:pPr lvl="1">
              <a:buFont typeface="Wingdings" pitchFamily="2" charset="2"/>
              <a:buChar char="§"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>
              <a:buFont typeface="Wingdings" pitchFamily="2" charset="2"/>
              <a:buChar char="§"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>
              <a:buFont typeface="Wingdings" pitchFamily="2" charset="2"/>
              <a:buChar char="§"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79512" y="6237312"/>
            <a:ext cx="53285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CE1111"/>
              </a:buClr>
            </a:pPr>
            <a:r>
              <a:rPr lang="pl-PL" sz="1600" b="1" kern="0" dirty="0" smtClean="0">
                <a:solidFill>
                  <a:srgbClr val="8E8581"/>
                </a:solidFill>
                <a:latin typeface="Arial"/>
              </a:rPr>
              <a:t>*Polska , lipiec 2010 , na próbie 1000 osób</a:t>
            </a:r>
            <a:endParaRPr lang="pl-PL" sz="1600" b="1" kern="0" dirty="0">
              <a:solidFill>
                <a:srgbClr val="8E8581"/>
              </a:solidFill>
              <a:latin typeface="Arial"/>
            </a:endParaRPr>
          </a:p>
        </p:txBody>
      </p:sp>
      <p:pic>
        <p:nvPicPr>
          <p:cNvPr id="5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7187" y="5661249"/>
            <a:ext cx="1526813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Badań  ilościowych*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628800"/>
            <a:ext cx="7696200" cy="44672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dirty="0" smtClean="0"/>
              <a:t> </a:t>
            </a:r>
            <a:r>
              <a:rPr lang="pl-PL" sz="2000" dirty="0" smtClean="0"/>
              <a:t>CLIPSO  PODOBA SIĘ POTENCJALNYM UŻYTKOWNIKOM  W POLSCE</a:t>
            </a:r>
            <a:endParaRPr lang="pl-PL" dirty="0" smtClean="0"/>
          </a:p>
          <a:p>
            <a:pPr>
              <a:buFont typeface="Wingdings" pitchFamily="2" charset="2"/>
              <a:buChar char="q"/>
            </a:pPr>
            <a:endParaRPr lang="pl-PL" dirty="0" smtClean="0"/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66% badanych osób </a:t>
            </a:r>
            <a:r>
              <a:rPr lang="pl-PL" dirty="0" err="1" smtClean="0"/>
              <a:t>Clipso</a:t>
            </a:r>
            <a:r>
              <a:rPr lang="pl-PL" dirty="0" smtClean="0"/>
              <a:t> bardzo się podoba  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65%  wyraziło chęć zakupu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75% podobają się funkcje i zalety </a:t>
            </a:r>
            <a:r>
              <a:rPr lang="pl-PL" dirty="0" err="1" smtClean="0"/>
              <a:t>Clipso</a:t>
            </a:r>
            <a:r>
              <a:rPr lang="pl-PL" dirty="0" smtClean="0"/>
              <a:t> ( min łatwy system otwierania i zamykania, kompaktowość)</a:t>
            </a:r>
          </a:p>
          <a:p>
            <a:pPr lvl="1">
              <a:buFont typeface="Wingdings" pitchFamily="2" charset="2"/>
              <a:buChar char="§"/>
            </a:pPr>
            <a:r>
              <a:rPr lang="pl-PL" dirty="0" smtClean="0"/>
              <a:t>Jako 1sza najważniejsza cecha wymieniana jest solidność i trwałość szybkowaru </a:t>
            </a:r>
            <a:r>
              <a:rPr lang="pl-PL" dirty="0" err="1" smtClean="0"/>
              <a:t>Clipso</a:t>
            </a:r>
            <a:r>
              <a:rPr lang="pl-PL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endParaRPr lang="pl-PL" dirty="0" smtClean="0"/>
          </a:p>
          <a:p>
            <a:pPr lvl="1">
              <a:buFont typeface="Wingdings" pitchFamily="2" charset="2"/>
              <a:buChar char="§"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>
              <a:buFont typeface="Wingdings" pitchFamily="2" charset="2"/>
              <a:buChar char="§"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pPr lvl="1">
              <a:buFont typeface="Wingdings" pitchFamily="2" charset="2"/>
              <a:buChar char="§"/>
            </a:pPr>
            <a:endParaRPr lang="pl-PL" dirty="0"/>
          </a:p>
        </p:txBody>
      </p:sp>
      <p:pic>
        <p:nvPicPr>
          <p:cNvPr id="4" name="Picture 61" descr="\\rum17nt\Mkt-France\Commercial\Photos\Nos Produits\Cocottes\Cocottes\Clipso\Clipso Control +\P4111406 clipso control + 8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1792" y="5085184"/>
            <a:ext cx="1872208" cy="146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re 7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143000"/>
          </a:xfrm>
        </p:spPr>
        <p:txBody>
          <a:bodyPr/>
          <a:lstStyle/>
          <a:p>
            <a:pPr eaLnBrk="1" hangingPunct="1"/>
            <a:r>
              <a:rPr lang="fr-FR" sz="2800" b="0" dirty="0" smtClean="0"/>
              <a:t> </a:t>
            </a:r>
            <a:r>
              <a:rPr lang="pl-PL" dirty="0" smtClean="0"/>
              <a:t>Szybkowary </a:t>
            </a:r>
            <a:endParaRPr lang="fr-FR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211960" y="1484784"/>
            <a:ext cx="4712058" cy="38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WSPARCIE  MARKETINGOWE </a:t>
            </a:r>
            <a:endParaRPr kumimoji="0" lang="pl-PL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2000" kern="0" dirty="0" smtClean="0">
              <a:solidFill>
                <a:schemeClr val="bg2"/>
              </a:solidFill>
              <a:latin typeface="+mn-lt"/>
            </a:endParaRPr>
          </a:p>
          <a:p>
            <a:pPr marL="381000" marR="0" lvl="0" indent="-381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pl-PL" sz="1050" kern="0" dirty="0" smtClean="0">
              <a:solidFill>
                <a:schemeClr val="bg2"/>
              </a:solidFill>
              <a:latin typeface="+mn-lt"/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Kampania prasowa od połowy listopada</a:t>
            </a: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Strona internetowa dedykowana szybkowarom </a:t>
            </a:r>
            <a:r>
              <a:rPr lang="pl-PL" sz="2000" dirty="0" err="1" smtClean="0">
                <a:solidFill>
                  <a:schemeClr val="bg2"/>
                </a:solidFill>
              </a:rPr>
              <a:t>Clipso</a:t>
            </a: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Działania PR</a:t>
            </a: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pl-PL" sz="2000" dirty="0" smtClean="0">
                <a:solidFill>
                  <a:schemeClr val="bg2"/>
                </a:solidFill>
              </a:rPr>
              <a:t>Demonstracje</a:t>
            </a: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Clr>
                <a:srgbClr val="C00000"/>
              </a:buClr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buFontTx/>
              <a:buChar char="•"/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l-PL" dirty="0" smtClean="0">
                <a:solidFill>
                  <a:schemeClr val="bg2"/>
                </a:solidFill>
              </a:rPr>
              <a:t>  </a:t>
            </a:r>
            <a:r>
              <a:rPr lang="pl-PL" sz="1600" b="1" i="1" u="sng" dirty="0" smtClean="0"/>
              <a:t> </a:t>
            </a:r>
            <a:r>
              <a:rPr lang="pl-PL" dirty="0" smtClean="0">
                <a:solidFill>
                  <a:schemeClr val="bg2"/>
                </a:solidFill>
              </a:rPr>
              <a:t> </a:t>
            </a:r>
            <a:endParaRPr lang="pl-PL" sz="160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1050" dirty="0" smtClean="0">
              <a:solidFill>
                <a:schemeClr val="bg2"/>
              </a:solidFill>
            </a:endParaRPr>
          </a:p>
          <a:p>
            <a:pPr marL="381000" lvl="0" indent="-381000" algn="l">
              <a:spcBef>
                <a:spcPct val="20000"/>
              </a:spcBef>
              <a:defRPr/>
            </a:pPr>
            <a:endParaRPr lang="pl-PL" sz="2000" dirty="0" smtClean="0">
              <a:solidFill>
                <a:schemeClr val="bg2"/>
              </a:solidFill>
            </a:endParaRPr>
          </a:p>
        </p:txBody>
      </p:sp>
      <p:pic>
        <p:nvPicPr>
          <p:cNvPr id="2" name="obrázek 1" descr="image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556792"/>
            <a:ext cx="3589338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 bwMode="auto">
          <a:xfrm>
            <a:off x="251520" y="3140968"/>
            <a:ext cx="3600400" cy="504056"/>
          </a:xfrm>
          <a:prstGeom prst="rect">
            <a:avLst/>
          </a:prstGeom>
          <a:gradFill flip="none" rotWithShape="1">
            <a:gsLst>
              <a:gs pos="0">
                <a:srgbClr val="D60000">
                  <a:shade val="30000"/>
                  <a:satMod val="115000"/>
                  <a:alpha val="46000"/>
                </a:srgbClr>
              </a:gs>
              <a:gs pos="50000">
                <a:srgbClr val="D60000">
                  <a:shade val="67500"/>
                  <a:satMod val="115000"/>
                </a:srgbClr>
              </a:gs>
              <a:gs pos="100000">
                <a:srgbClr val="D6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400" b="0" i="0" u="none" strike="noStrike" cap="none" normalizeH="0" baseline="30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B Presentation">
  <a:themeElements>
    <a:clrScheme name="SEB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EB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SEB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B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B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7517</TotalTime>
  <Words>515</Words>
  <Application>Microsoft Office PowerPoint</Application>
  <PresentationFormat>Pokaz na ekranie (4:3)</PresentationFormat>
  <Paragraphs>192</Paragraphs>
  <Slides>14</Slides>
  <Notes>2</Notes>
  <HiddenSlides>1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SEB Presentation</vt:lpstr>
      <vt:lpstr>Slajd 1</vt:lpstr>
      <vt:lpstr> Szybkowary </vt:lpstr>
      <vt:lpstr> Trendy na rynku  </vt:lpstr>
      <vt:lpstr> Szybkowary </vt:lpstr>
      <vt:lpstr> Szybkowary </vt:lpstr>
      <vt:lpstr> Szybkowary </vt:lpstr>
      <vt:lpstr>Wyniki badań  ilościowych* </vt:lpstr>
      <vt:lpstr>Wyniki Badań  ilościowych* </vt:lpstr>
      <vt:lpstr> Szybkowary </vt:lpstr>
      <vt:lpstr> Szybkowary  Clipso </vt:lpstr>
      <vt:lpstr>Slajd 11</vt:lpstr>
      <vt:lpstr> Szybkowary </vt:lpstr>
      <vt:lpstr> Szybkowary  Clipso </vt:lpstr>
      <vt:lpstr> Best practice</vt:lpstr>
    </vt:vector>
  </TitlesOfParts>
  <Company>Ploom Multimedia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Bartłomiej Łoziński</dc:creator>
  <cp:lastModifiedBy>LENOVO USER</cp:lastModifiedBy>
  <cp:revision>1119</cp:revision>
  <dcterms:created xsi:type="dcterms:W3CDTF">2006-01-29T17:46:50Z</dcterms:created>
  <dcterms:modified xsi:type="dcterms:W3CDTF">2010-08-25T19:45:49Z</dcterms:modified>
</cp:coreProperties>
</file>